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Layouts/slideLayout43.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1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7" r:id="rId3"/>
    <p:sldMasterId id="2147483679" r:id="rId4"/>
    <p:sldMasterId id="2147483703" r:id="rId5"/>
    <p:sldMasterId id="2147483715" r:id="rId6"/>
    <p:sldMasterId id="2147483727" r:id="rId7"/>
  </p:sldMasterIdLst>
  <p:notesMasterIdLst>
    <p:notesMasterId r:id="rId233"/>
  </p:notesMasterIdLst>
  <p:sldIdLst>
    <p:sldId id="256" r:id="rId8"/>
    <p:sldId id="431" r:id="rId9"/>
    <p:sldId id="448" r:id="rId10"/>
    <p:sldId id="447" r:id="rId11"/>
    <p:sldId id="443" r:id="rId12"/>
    <p:sldId id="257" r:id="rId13"/>
    <p:sldId id="578" r:id="rId14"/>
    <p:sldId id="436" r:id="rId15"/>
    <p:sldId id="449" r:id="rId16"/>
    <p:sldId id="433" r:id="rId17"/>
    <p:sldId id="438" r:id="rId18"/>
    <p:sldId id="259" r:id="rId19"/>
    <p:sldId id="439" r:id="rId20"/>
    <p:sldId id="440" r:id="rId21"/>
    <p:sldId id="437" r:id="rId22"/>
    <p:sldId id="594" r:id="rId23"/>
    <p:sldId id="435" r:id="rId24"/>
    <p:sldId id="258" r:id="rId25"/>
    <p:sldId id="262" r:id="rId26"/>
    <p:sldId id="263" r:id="rId27"/>
    <p:sldId id="450"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267" r:id="rId58"/>
    <p:sldId id="528" r:id="rId59"/>
    <p:sldId id="529" r:id="rId60"/>
    <p:sldId id="530" r:id="rId61"/>
    <p:sldId id="531" r:id="rId62"/>
    <p:sldId id="532" r:id="rId63"/>
    <p:sldId id="533" r:id="rId64"/>
    <p:sldId id="534" r:id="rId65"/>
    <p:sldId id="535" r:id="rId66"/>
    <p:sldId id="536" r:id="rId67"/>
    <p:sldId id="537" r:id="rId68"/>
    <p:sldId id="538" r:id="rId69"/>
    <p:sldId id="539" r:id="rId70"/>
    <p:sldId id="540" r:id="rId71"/>
    <p:sldId id="541" r:id="rId72"/>
    <p:sldId id="542" r:id="rId73"/>
    <p:sldId id="543" r:id="rId74"/>
    <p:sldId id="544" r:id="rId75"/>
    <p:sldId id="545" r:id="rId76"/>
    <p:sldId id="546" r:id="rId77"/>
    <p:sldId id="547" r:id="rId78"/>
    <p:sldId id="548" r:id="rId79"/>
    <p:sldId id="549" r:id="rId80"/>
    <p:sldId id="550" r:id="rId81"/>
    <p:sldId id="551" r:id="rId82"/>
    <p:sldId id="552" r:id="rId83"/>
    <p:sldId id="553" r:id="rId84"/>
    <p:sldId id="554" r:id="rId85"/>
    <p:sldId id="555" r:id="rId86"/>
    <p:sldId id="556" r:id="rId87"/>
    <p:sldId id="557" r:id="rId88"/>
    <p:sldId id="558" r:id="rId89"/>
    <p:sldId id="559" r:id="rId90"/>
    <p:sldId id="560" r:id="rId91"/>
    <p:sldId id="561" r:id="rId92"/>
    <p:sldId id="562" r:id="rId93"/>
    <p:sldId id="563" r:id="rId94"/>
    <p:sldId id="564" r:id="rId95"/>
    <p:sldId id="565" r:id="rId96"/>
    <p:sldId id="566" r:id="rId97"/>
    <p:sldId id="567" r:id="rId98"/>
    <p:sldId id="568" r:id="rId99"/>
    <p:sldId id="569" r:id="rId100"/>
    <p:sldId id="570" r:id="rId101"/>
    <p:sldId id="571" r:id="rId102"/>
    <p:sldId id="572" r:id="rId103"/>
    <p:sldId id="573" r:id="rId104"/>
    <p:sldId id="574" r:id="rId105"/>
    <p:sldId id="575" r:id="rId106"/>
    <p:sldId id="343" r:id="rId107"/>
    <p:sldId id="581" r:id="rId108"/>
    <p:sldId id="582" r:id="rId109"/>
    <p:sldId id="583" r:id="rId110"/>
    <p:sldId id="584" r:id="rId111"/>
    <p:sldId id="585" r:id="rId112"/>
    <p:sldId id="586" r:id="rId113"/>
    <p:sldId id="587" r:id="rId114"/>
    <p:sldId id="588" r:id="rId115"/>
    <p:sldId id="589" r:id="rId116"/>
    <p:sldId id="590" r:id="rId117"/>
    <p:sldId id="591" r:id="rId118"/>
    <p:sldId id="592" r:id="rId119"/>
    <p:sldId id="593" r:id="rId120"/>
    <p:sldId id="270" r:id="rId121"/>
    <p:sldId id="268" r:id="rId122"/>
    <p:sldId id="451" r:id="rId123"/>
    <p:sldId id="452" r:id="rId124"/>
    <p:sldId id="453" r:id="rId125"/>
    <p:sldId id="454" r:id="rId126"/>
    <p:sldId id="455" r:id="rId127"/>
    <p:sldId id="456" r:id="rId128"/>
    <p:sldId id="457" r:id="rId129"/>
    <p:sldId id="458" r:id="rId130"/>
    <p:sldId id="459" r:id="rId131"/>
    <p:sldId id="460" r:id="rId132"/>
    <p:sldId id="461" r:id="rId133"/>
    <p:sldId id="462" r:id="rId134"/>
    <p:sldId id="463" r:id="rId135"/>
    <p:sldId id="464" r:id="rId136"/>
    <p:sldId id="465" r:id="rId137"/>
    <p:sldId id="466" r:id="rId138"/>
    <p:sldId id="467" r:id="rId139"/>
    <p:sldId id="468" r:id="rId140"/>
    <p:sldId id="469" r:id="rId141"/>
    <p:sldId id="269" r:id="rId142"/>
    <p:sldId id="470" r:id="rId143"/>
    <p:sldId id="471" r:id="rId144"/>
    <p:sldId id="472" r:id="rId145"/>
    <p:sldId id="473" r:id="rId146"/>
    <p:sldId id="474" r:id="rId147"/>
    <p:sldId id="475" r:id="rId148"/>
    <p:sldId id="476" r:id="rId149"/>
    <p:sldId id="271" r:id="rId150"/>
    <p:sldId id="477" r:id="rId151"/>
    <p:sldId id="478" r:id="rId152"/>
    <p:sldId id="479" r:id="rId153"/>
    <p:sldId id="480" r:id="rId154"/>
    <p:sldId id="481" r:id="rId155"/>
    <p:sldId id="482" r:id="rId156"/>
    <p:sldId id="483" r:id="rId157"/>
    <p:sldId id="484" r:id="rId158"/>
    <p:sldId id="485" r:id="rId159"/>
    <p:sldId id="486" r:id="rId160"/>
    <p:sldId id="487" r:id="rId161"/>
    <p:sldId id="488" r:id="rId162"/>
    <p:sldId id="489" r:id="rId163"/>
    <p:sldId id="490" r:id="rId164"/>
    <p:sldId id="491" r:id="rId165"/>
    <p:sldId id="492" r:id="rId166"/>
    <p:sldId id="493" r:id="rId167"/>
    <p:sldId id="494" r:id="rId168"/>
    <p:sldId id="495" r:id="rId169"/>
    <p:sldId id="496" r:id="rId170"/>
    <p:sldId id="497" r:id="rId171"/>
    <p:sldId id="498" r:id="rId172"/>
    <p:sldId id="499" r:id="rId173"/>
    <p:sldId id="500" r:id="rId174"/>
    <p:sldId id="501" r:id="rId175"/>
    <p:sldId id="502" r:id="rId176"/>
    <p:sldId id="503" r:id="rId177"/>
    <p:sldId id="504" r:id="rId178"/>
    <p:sldId id="505" r:id="rId179"/>
    <p:sldId id="506" r:id="rId180"/>
    <p:sldId id="507" r:id="rId181"/>
    <p:sldId id="508" r:id="rId182"/>
    <p:sldId id="509" r:id="rId183"/>
    <p:sldId id="510" r:id="rId184"/>
    <p:sldId id="511" r:id="rId185"/>
    <p:sldId id="512" r:id="rId186"/>
    <p:sldId id="513" r:id="rId187"/>
    <p:sldId id="514" r:id="rId188"/>
    <p:sldId id="515" r:id="rId189"/>
    <p:sldId id="516" r:id="rId190"/>
    <p:sldId id="517" r:id="rId191"/>
    <p:sldId id="518" r:id="rId192"/>
    <p:sldId id="519" r:id="rId193"/>
    <p:sldId id="520" r:id="rId194"/>
    <p:sldId id="521" r:id="rId195"/>
    <p:sldId id="522" r:id="rId196"/>
    <p:sldId id="523" r:id="rId197"/>
    <p:sldId id="524" r:id="rId198"/>
    <p:sldId id="525" r:id="rId199"/>
    <p:sldId id="526" r:id="rId200"/>
    <p:sldId id="527" r:id="rId201"/>
    <p:sldId id="342" r:id="rId202"/>
    <p:sldId id="404" r:id="rId203"/>
    <p:sldId id="405" r:id="rId204"/>
    <p:sldId id="406" r:id="rId205"/>
    <p:sldId id="407" r:id="rId206"/>
    <p:sldId id="408" r:id="rId207"/>
    <p:sldId id="409" r:id="rId208"/>
    <p:sldId id="410" r:id="rId209"/>
    <p:sldId id="411" r:id="rId210"/>
    <p:sldId id="412" r:id="rId211"/>
    <p:sldId id="413" r:id="rId212"/>
    <p:sldId id="414" r:id="rId213"/>
    <p:sldId id="415" r:id="rId214"/>
    <p:sldId id="416" r:id="rId215"/>
    <p:sldId id="417" r:id="rId216"/>
    <p:sldId id="418" r:id="rId217"/>
    <p:sldId id="419" r:id="rId218"/>
    <p:sldId id="420" r:id="rId219"/>
    <p:sldId id="421" r:id="rId220"/>
    <p:sldId id="422" r:id="rId221"/>
    <p:sldId id="423" r:id="rId222"/>
    <p:sldId id="424" r:id="rId223"/>
    <p:sldId id="425" r:id="rId224"/>
    <p:sldId id="426" r:id="rId225"/>
    <p:sldId id="427" r:id="rId226"/>
    <p:sldId id="428" r:id="rId227"/>
    <p:sldId id="429" r:id="rId228"/>
    <p:sldId id="430" r:id="rId229"/>
    <p:sldId id="576" r:id="rId230"/>
    <p:sldId id="580" r:id="rId231"/>
    <p:sldId id="579" r:id="rId232"/>
  </p:sldIdLst>
  <p:sldSz cx="9144000" cy="6858000" type="screen4x3"/>
  <p:notesSz cx="6858000" cy="9144000"/>
  <p:embeddedFontLst>
    <p:embeddedFont>
      <p:font typeface="Calibri" pitchFamily="34" charset="0"/>
      <p:regular r:id="rId234"/>
      <p:bold r:id="rId235"/>
      <p:italic r:id="rId236"/>
      <p:boldItalic r:id="rId237"/>
    </p:embeddedFont>
    <p:embeddedFont>
      <p:font typeface="Rockwell Extra Bold" pitchFamily="18" charset="0"/>
      <p:bold r:id="rId238"/>
    </p:embeddedFont>
    <p:embeddedFont>
      <p:font typeface="Minecraftia Regular" charset="-79"/>
      <p:regular r:id="rId239"/>
    </p:embeddedFont>
    <p:embeddedFont>
      <p:font typeface="MS PGothic" pitchFamily="34" charset="-128"/>
      <p:regular r:id="rId240"/>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27" autoAdjust="0"/>
  </p:normalViewPr>
  <p:slideViewPr>
    <p:cSldViewPr>
      <p:cViewPr>
        <p:scale>
          <a:sx n="60" d="100"/>
          <a:sy n="60" d="100"/>
        </p:scale>
        <p:origin x="-1440" y="-13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font" Target="fonts/font4.fntdata"/><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theme" Target="theme/theme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slide" Target="slides/slide159.xml"/><Relationship Id="rId182" Type="http://schemas.openxmlformats.org/officeDocument/2006/relationships/slide" Target="slides/slide175.xml"/><Relationship Id="rId187" Type="http://schemas.openxmlformats.org/officeDocument/2006/relationships/slide" Target="slides/slide180.xml"/><Relationship Id="rId217" Type="http://schemas.openxmlformats.org/officeDocument/2006/relationships/slide" Target="slides/slide21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5.xml"/><Relationship Id="rId233" Type="http://schemas.openxmlformats.org/officeDocument/2006/relationships/notesMaster" Target="notesMasters/notesMaster1.xml"/><Relationship Id="rId238" Type="http://schemas.openxmlformats.org/officeDocument/2006/relationships/font" Target="fonts/font5.fntdata"/><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slide" Target="slides/slide195.xml"/><Relationship Id="rId207" Type="http://schemas.openxmlformats.org/officeDocument/2006/relationships/slide" Target="slides/slide200.xml"/><Relationship Id="rId223" Type="http://schemas.openxmlformats.org/officeDocument/2006/relationships/slide" Target="slides/slide216.xml"/><Relationship Id="rId228" Type="http://schemas.openxmlformats.org/officeDocument/2006/relationships/slide" Target="slides/slide221.xml"/><Relationship Id="rId244"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slide" Target="slides/slide206.xml"/><Relationship Id="rId218" Type="http://schemas.openxmlformats.org/officeDocument/2006/relationships/slide" Target="slides/slide211.xml"/><Relationship Id="rId234" Type="http://schemas.openxmlformats.org/officeDocument/2006/relationships/font" Target="fonts/font1.fntdata"/><Relationship Id="rId239"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font" Target="fonts/font7.fntdata"/><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font" Target="fonts/font2.fntdata"/><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presProps" Target="pres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font" Target="fonts/font3.fntdata"/><Relationship Id="rId26" Type="http://schemas.openxmlformats.org/officeDocument/2006/relationships/slide" Target="slides/slide19.xml"/><Relationship Id="rId231" Type="http://schemas.openxmlformats.org/officeDocument/2006/relationships/slide" Target="slides/slide224.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viewProps" Target="viewProp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vl1pPr>
          </a:lstStyle>
          <a:p>
            <a:pPr>
              <a:defRPr/>
            </a:pPr>
            <a:fld id="{693A47F4-7F61-47A4-8487-8730949710F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p:spPr>
        <p:txBody>
          <a:bodyPr/>
          <a:lstStyle/>
          <a:p>
            <a:r>
              <a:rPr lang="en-US" smtClean="0"/>
              <a:t>Bonjour tout le monde!</a:t>
            </a:r>
          </a:p>
          <a:p>
            <a:endParaRPr lang="en-US" smtClean="0"/>
          </a:p>
          <a:p>
            <a:r>
              <a:rPr lang="en-US" smtClean="0"/>
              <a:t>I hope you had a great MIGS and learned a lot.</a:t>
            </a:r>
          </a:p>
          <a:p>
            <a:endParaRPr lang="en-US" smtClean="0"/>
          </a:p>
          <a:p>
            <a:r>
              <a:rPr lang="en-US" smtClean="0"/>
              <a:t>But now get ready to have more ideas thrown at you in one hour than you’ve ever had before.  </a:t>
            </a:r>
          </a:p>
        </p:txBody>
      </p:sp>
      <p:sp>
        <p:nvSpPr>
          <p:cNvPr id="83971" name="Slide Number Placeholder 3"/>
          <p:cNvSpPr>
            <a:spLocks noGrp="1"/>
          </p:cNvSpPr>
          <p:nvPr>
            <p:ph type="sldNum" sz="quarter" idx="5"/>
          </p:nvPr>
        </p:nvSpPr>
        <p:spPr>
          <a:noFill/>
          <a:ln>
            <a:miter lim="800000"/>
            <a:headEnd/>
            <a:tailEnd/>
          </a:ln>
        </p:spPr>
        <p:txBody>
          <a:bodyPr/>
          <a:lstStyle/>
          <a:p>
            <a:fld id="{E341481C-B1B8-4E9A-8C35-06E8C1F5769D}"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p:spPr>
        <p:txBody>
          <a:bodyPr/>
          <a:lstStyle/>
          <a:p>
            <a:r>
              <a:rPr lang="en-US" smtClean="0"/>
              <a:t>Except he designed it in 1968.</a:t>
            </a:r>
          </a:p>
          <a:p>
            <a:endParaRPr lang="en-US" smtClean="0"/>
          </a:p>
          <a:p>
            <a:r>
              <a:rPr lang="en-US" smtClean="0"/>
              <a:t>So how is Alan Kay connected to games?  Well, not every directly, though in the early 80s, he went to Atari as a research fellow, and started a new department…</a:t>
            </a:r>
          </a:p>
        </p:txBody>
      </p:sp>
      <p:sp>
        <p:nvSpPr>
          <p:cNvPr id="102403" name="Slide Number Placeholder 3"/>
          <p:cNvSpPr>
            <a:spLocks noGrp="1"/>
          </p:cNvSpPr>
          <p:nvPr>
            <p:ph type="sldNum" sz="quarter" idx="5"/>
          </p:nvPr>
        </p:nvSpPr>
        <p:spPr>
          <a:noFill/>
          <a:ln>
            <a:miter lim="800000"/>
            <a:headEnd/>
            <a:tailEnd/>
          </a:ln>
        </p:spPr>
        <p:txBody>
          <a:bodyPr/>
          <a:lstStyle/>
          <a:p>
            <a:fld id="{55D7CE72-9242-4812-A15D-BB6367C5CD12}"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a:ln/>
        </p:spPr>
      </p:sp>
      <p:sp>
        <p:nvSpPr>
          <p:cNvPr id="369666" name="Notes Placeholder 2"/>
          <p:cNvSpPr>
            <a:spLocks noGrp="1"/>
          </p:cNvSpPr>
          <p:nvPr>
            <p:ph type="body" idx="1"/>
          </p:nvPr>
        </p:nvSpPr>
        <p:spPr>
          <a:noFill/>
        </p:spPr>
        <p:txBody>
          <a:bodyPr/>
          <a:lstStyle/>
          <a:p>
            <a:pPr eaLnBrk="1" hangingPunct="1">
              <a:spcBef>
                <a:spcPct val="0"/>
              </a:spcBef>
            </a:pPr>
            <a:r>
              <a:rPr lang="en-US" smtClean="0"/>
              <a:t>Pin it on your walls, friends.</a:t>
            </a:r>
          </a:p>
        </p:txBody>
      </p:sp>
      <p:sp>
        <p:nvSpPr>
          <p:cNvPr id="369667" name="Slide Number Placeholder 3"/>
          <p:cNvSpPr>
            <a:spLocks noGrp="1"/>
          </p:cNvSpPr>
          <p:nvPr>
            <p:ph type="sldNum" sz="quarter" idx="5"/>
          </p:nvPr>
        </p:nvSpPr>
        <p:spPr>
          <a:noFill/>
          <a:ln>
            <a:miter lim="800000"/>
            <a:headEnd/>
            <a:tailEnd/>
          </a:ln>
        </p:spPr>
        <p:txBody>
          <a:bodyPr/>
          <a:lstStyle/>
          <a:p>
            <a:fld id="{C173684B-2583-4A01-91AD-1918D9AB5B12}" type="slidenum">
              <a:rPr lang="en-US" smtClean="0">
                <a:solidFill>
                  <a:srgbClr val="000000"/>
                </a:solidFill>
              </a:rPr>
              <a:pPr/>
              <a:t>181</a:t>
            </a:fld>
            <a:endParaRPr lang="en-US" smtClean="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a:ln/>
        </p:spPr>
      </p:sp>
      <p:sp>
        <p:nvSpPr>
          <p:cNvPr id="371714" name="Notes Placeholder 2"/>
          <p:cNvSpPr>
            <a:spLocks noGrp="1"/>
          </p:cNvSpPr>
          <p:nvPr>
            <p:ph type="body" idx="1"/>
          </p:nvPr>
        </p:nvSpPr>
        <p:spPr>
          <a:noFill/>
        </p:spPr>
        <p:txBody>
          <a:bodyPr/>
          <a:lstStyle/>
          <a:p>
            <a:pPr eaLnBrk="1" hangingPunct="1">
              <a:spcBef>
                <a:spcPct val="0"/>
              </a:spcBef>
            </a:pPr>
            <a:r>
              <a:rPr lang="en-US" smtClean="0"/>
              <a:t>Due to over-reliance, devs in the future will run so low on pixels as to cause “The Great Block Shortage of 2027”</a:t>
            </a:r>
          </a:p>
        </p:txBody>
      </p:sp>
      <p:sp>
        <p:nvSpPr>
          <p:cNvPr id="371715" name="Slide Number Placeholder 3"/>
          <p:cNvSpPr>
            <a:spLocks noGrp="1"/>
          </p:cNvSpPr>
          <p:nvPr>
            <p:ph type="sldNum" sz="quarter" idx="5"/>
          </p:nvPr>
        </p:nvSpPr>
        <p:spPr>
          <a:noFill/>
          <a:ln>
            <a:miter lim="800000"/>
            <a:headEnd/>
            <a:tailEnd/>
          </a:ln>
        </p:spPr>
        <p:txBody>
          <a:bodyPr/>
          <a:lstStyle/>
          <a:p>
            <a:fld id="{BCFD639A-F8FC-46B4-A8BC-07727E1BEB20}" type="slidenum">
              <a:rPr lang="en-US" smtClean="0">
                <a:solidFill>
                  <a:srgbClr val="000000"/>
                </a:solidFill>
              </a:rPr>
              <a:pPr/>
              <a:t>182</a:t>
            </a:fld>
            <a:endParaRPr lang="en-US"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noTextEdit="1"/>
          </p:cNvSpPr>
          <p:nvPr>
            <p:ph type="sldImg"/>
          </p:nvPr>
        </p:nvSpPr>
        <p:spPr>
          <a:ln/>
        </p:spPr>
      </p:sp>
      <p:sp>
        <p:nvSpPr>
          <p:cNvPr id="373762" name="Notes Placeholder 2"/>
          <p:cNvSpPr>
            <a:spLocks noGrp="1"/>
          </p:cNvSpPr>
          <p:nvPr>
            <p:ph type="body" idx="1"/>
          </p:nvPr>
        </p:nvSpPr>
        <p:spPr>
          <a:noFill/>
        </p:spPr>
        <p:txBody>
          <a:bodyPr/>
          <a:lstStyle/>
          <a:p>
            <a:pPr eaLnBrk="1" hangingPunct="1">
              <a:spcBef>
                <a:spcPct val="0"/>
              </a:spcBef>
            </a:pPr>
            <a:r>
              <a:rPr lang="en-US" smtClean="0"/>
              <a:t>In the future, your 16:9 can choke on my 4:1</a:t>
            </a:r>
          </a:p>
        </p:txBody>
      </p:sp>
      <p:sp>
        <p:nvSpPr>
          <p:cNvPr id="373763" name="Slide Number Placeholder 3"/>
          <p:cNvSpPr>
            <a:spLocks noGrp="1"/>
          </p:cNvSpPr>
          <p:nvPr>
            <p:ph type="sldNum" sz="quarter" idx="5"/>
          </p:nvPr>
        </p:nvSpPr>
        <p:spPr>
          <a:noFill/>
          <a:ln>
            <a:miter lim="800000"/>
            <a:headEnd/>
            <a:tailEnd/>
          </a:ln>
        </p:spPr>
        <p:txBody>
          <a:bodyPr/>
          <a:lstStyle/>
          <a:p>
            <a:fld id="{99C86ECE-CAA0-4755-8C8A-3D15311BB774}" type="slidenum">
              <a:rPr lang="en-US" smtClean="0">
                <a:solidFill>
                  <a:srgbClr val="000000"/>
                </a:solidFill>
              </a:rPr>
              <a:pPr/>
              <a:t>183</a:t>
            </a:fld>
            <a:endParaRPr lang="en-US" smtClean="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noTextEdit="1"/>
          </p:cNvSpPr>
          <p:nvPr>
            <p:ph type="sldImg"/>
          </p:nvPr>
        </p:nvSpPr>
        <p:spPr>
          <a:ln/>
        </p:spPr>
      </p:sp>
      <p:sp>
        <p:nvSpPr>
          <p:cNvPr id="375810" name="Notes Placeholder 2"/>
          <p:cNvSpPr>
            <a:spLocks noGrp="1"/>
          </p:cNvSpPr>
          <p:nvPr>
            <p:ph type="body" idx="1"/>
          </p:nvPr>
        </p:nvSpPr>
        <p:spPr>
          <a:noFill/>
        </p:spPr>
        <p:txBody>
          <a:bodyPr/>
          <a:lstStyle/>
          <a:p>
            <a:pPr eaLnBrk="1" hangingPunct="1">
              <a:spcBef>
                <a:spcPct val="0"/>
              </a:spcBef>
            </a:pPr>
            <a:r>
              <a:rPr lang="en-US" smtClean="0"/>
              <a:t>Weird may just equal wonderful…</a:t>
            </a:r>
          </a:p>
        </p:txBody>
      </p:sp>
      <p:sp>
        <p:nvSpPr>
          <p:cNvPr id="375811" name="Slide Number Placeholder 3"/>
          <p:cNvSpPr>
            <a:spLocks noGrp="1"/>
          </p:cNvSpPr>
          <p:nvPr>
            <p:ph type="sldNum" sz="quarter" idx="5"/>
          </p:nvPr>
        </p:nvSpPr>
        <p:spPr>
          <a:noFill/>
          <a:ln>
            <a:miter lim="800000"/>
            <a:headEnd/>
            <a:tailEnd/>
          </a:ln>
        </p:spPr>
        <p:txBody>
          <a:bodyPr/>
          <a:lstStyle/>
          <a:p>
            <a:fld id="{A73EB291-5CB9-4817-9395-88DEAEA88359}" type="slidenum">
              <a:rPr lang="en-US" smtClean="0">
                <a:solidFill>
                  <a:srgbClr val="000000"/>
                </a:solidFill>
              </a:rPr>
              <a:pPr/>
              <a:t>184</a:t>
            </a:fld>
            <a:endParaRPr lang="en-US" smtClean="0">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p:spPr>
        <p:txBody>
          <a:bodyPr/>
          <a:lstStyle/>
          <a:p>
            <a:pPr eaLnBrk="1" hangingPunct="1">
              <a:spcBef>
                <a:spcPct val="0"/>
              </a:spcBef>
            </a:pPr>
            <a:r>
              <a:rPr lang="en-US" smtClean="0"/>
              <a:t>Games of the future will expose us to other cultures as well as their unique obsessive compulsive tendencies</a:t>
            </a:r>
          </a:p>
        </p:txBody>
      </p:sp>
      <p:sp>
        <p:nvSpPr>
          <p:cNvPr id="377859" name="Slide Number Placeholder 3"/>
          <p:cNvSpPr>
            <a:spLocks noGrp="1"/>
          </p:cNvSpPr>
          <p:nvPr>
            <p:ph type="sldNum" sz="quarter" idx="5"/>
          </p:nvPr>
        </p:nvSpPr>
        <p:spPr>
          <a:noFill/>
          <a:ln>
            <a:miter lim="800000"/>
            <a:headEnd/>
            <a:tailEnd/>
          </a:ln>
        </p:spPr>
        <p:txBody>
          <a:bodyPr/>
          <a:lstStyle/>
          <a:p>
            <a:fld id="{494AA99C-FCC1-4730-BA88-B1CC24E3B737}" type="slidenum">
              <a:rPr lang="en-US" smtClean="0">
                <a:solidFill>
                  <a:srgbClr val="000000"/>
                </a:solidFill>
              </a:rPr>
              <a:pPr/>
              <a:t>185</a:t>
            </a:fld>
            <a:endParaRPr lang="en-US" smtClean="0">
              <a:solidFill>
                <a:srgbClr val="000000"/>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noTextEdit="1"/>
          </p:cNvSpPr>
          <p:nvPr>
            <p:ph type="sldImg"/>
          </p:nvPr>
        </p:nvSpPr>
        <p:spPr>
          <a:ln/>
        </p:spPr>
      </p:sp>
      <p:sp>
        <p:nvSpPr>
          <p:cNvPr id="379906" name="Notes Placeholder 2"/>
          <p:cNvSpPr>
            <a:spLocks noGrp="1"/>
          </p:cNvSpPr>
          <p:nvPr>
            <p:ph type="body" idx="1"/>
          </p:nvPr>
        </p:nvSpPr>
        <p:spPr>
          <a:noFill/>
        </p:spPr>
        <p:txBody>
          <a:bodyPr/>
          <a:lstStyle/>
          <a:p>
            <a:pPr eaLnBrk="1" hangingPunct="1">
              <a:spcBef>
                <a:spcPct val="0"/>
              </a:spcBef>
            </a:pPr>
            <a:r>
              <a:rPr lang="en-US" smtClean="0"/>
              <a:t>Surprisingly, companies of the future will use sex appeal to sell games</a:t>
            </a:r>
          </a:p>
        </p:txBody>
      </p:sp>
      <p:sp>
        <p:nvSpPr>
          <p:cNvPr id="379907" name="Slide Number Placeholder 3"/>
          <p:cNvSpPr>
            <a:spLocks noGrp="1"/>
          </p:cNvSpPr>
          <p:nvPr>
            <p:ph type="sldNum" sz="quarter" idx="5"/>
          </p:nvPr>
        </p:nvSpPr>
        <p:spPr>
          <a:noFill/>
          <a:ln>
            <a:miter lim="800000"/>
            <a:headEnd/>
            <a:tailEnd/>
          </a:ln>
        </p:spPr>
        <p:txBody>
          <a:bodyPr/>
          <a:lstStyle/>
          <a:p>
            <a:fld id="{F2464DBA-314D-49EC-B8F5-BE5EAB31A0CD}" type="slidenum">
              <a:rPr lang="en-US" smtClean="0">
                <a:solidFill>
                  <a:srgbClr val="000000"/>
                </a:solidFill>
              </a:rPr>
              <a:pPr/>
              <a:t>186</a:t>
            </a:fld>
            <a:endParaRPr lang="en-US" smtClean="0">
              <a:solidFill>
                <a:srgbClr val="000000"/>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noTextEdit="1"/>
          </p:cNvSpPr>
          <p:nvPr>
            <p:ph type="sldImg"/>
          </p:nvPr>
        </p:nvSpPr>
        <p:spPr>
          <a:ln/>
        </p:spPr>
      </p:sp>
      <p:sp>
        <p:nvSpPr>
          <p:cNvPr id="381954" name="Notes Placeholder 2"/>
          <p:cNvSpPr>
            <a:spLocks noGrp="1"/>
          </p:cNvSpPr>
          <p:nvPr>
            <p:ph type="body" idx="1"/>
          </p:nvPr>
        </p:nvSpPr>
        <p:spPr>
          <a:noFill/>
        </p:spPr>
        <p:txBody>
          <a:bodyPr/>
          <a:lstStyle/>
          <a:p>
            <a:pPr eaLnBrk="1" hangingPunct="1">
              <a:spcBef>
                <a:spcPct val="0"/>
              </a:spcBef>
            </a:pPr>
            <a:r>
              <a:rPr lang="en-US" smtClean="0"/>
              <a:t>It’s a fighting game, yet here she is washing a car…</a:t>
            </a:r>
          </a:p>
        </p:txBody>
      </p:sp>
      <p:sp>
        <p:nvSpPr>
          <p:cNvPr id="381955" name="Slide Number Placeholder 3"/>
          <p:cNvSpPr>
            <a:spLocks noGrp="1"/>
          </p:cNvSpPr>
          <p:nvPr>
            <p:ph type="sldNum" sz="quarter" idx="5"/>
          </p:nvPr>
        </p:nvSpPr>
        <p:spPr>
          <a:noFill/>
          <a:ln>
            <a:miter lim="800000"/>
            <a:headEnd/>
            <a:tailEnd/>
          </a:ln>
        </p:spPr>
        <p:txBody>
          <a:bodyPr/>
          <a:lstStyle/>
          <a:p>
            <a:fld id="{DAC23F19-09B3-440C-A781-28002E2574A1}" type="slidenum">
              <a:rPr lang="en-US" smtClean="0">
                <a:solidFill>
                  <a:srgbClr val="000000"/>
                </a:solidFill>
              </a:rPr>
              <a:pPr/>
              <a:t>187</a:t>
            </a:fld>
            <a:endParaRPr lang="en-US" smtClean="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noTextEdit="1"/>
          </p:cNvSpPr>
          <p:nvPr>
            <p:ph type="sldImg"/>
          </p:nvPr>
        </p:nvSpPr>
        <p:spPr>
          <a:ln/>
        </p:spPr>
      </p:sp>
      <p:sp>
        <p:nvSpPr>
          <p:cNvPr id="384002" name="Notes Placeholder 2"/>
          <p:cNvSpPr>
            <a:spLocks noGrp="1"/>
          </p:cNvSpPr>
          <p:nvPr>
            <p:ph type="body" idx="1"/>
          </p:nvPr>
        </p:nvSpPr>
        <p:spPr>
          <a:noFill/>
        </p:spPr>
        <p:txBody>
          <a:bodyPr/>
          <a:lstStyle/>
          <a:p>
            <a:pPr eaLnBrk="1" hangingPunct="1">
              <a:spcBef>
                <a:spcPct val="0"/>
              </a:spcBef>
            </a:pPr>
            <a:r>
              <a:rPr lang="en-US" smtClean="0"/>
              <a:t>Good god. Just look where you’re supposed to lock the ball…</a:t>
            </a:r>
          </a:p>
        </p:txBody>
      </p:sp>
      <p:sp>
        <p:nvSpPr>
          <p:cNvPr id="384003" name="Slide Number Placeholder 3"/>
          <p:cNvSpPr>
            <a:spLocks noGrp="1"/>
          </p:cNvSpPr>
          <p:nvPr>
            <p:ph type="sldNum" sz="quarter" idx="5"/>
          </p:nvPr>
        </p:nvSpPr>
        <p:spPr>
          <a:noFill/>
          <a:ln>
            <a:miter lim="800000"/>
            <a:headEnd/>
            <a:tailEnd/>
          </a:ln>
        </p:spPr>
        <p:txBody>
          <a:bodyPr/>
          <a:lstStyle/>
          <a:p>
            <a:fld id="{C60D5C4A-510D-4DC5-A570-5FDAC8F55AE5}" type="slidenum">
              <a:rPr lang="en-US" smtClean="0">
                <a:solidFill>
                  <a:srgbClr val="000000"/>
                </a:solidFill>
              </a:rPr>
              <a:pPr/>
              <a:t>188</a:t>
            </a:fld>
            <a:endParaRPr lang="en-US" smtClean="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noTextEdit="1"/>
          </p:cNvSpPr>
          <p:nvPr>
            <p:ph type="sldImg"/>
          </p:nvPr>
        </p:nvSpPr>
        <p:spPr>
          <a:ln/>
        </p:spPr>
      </p:sp>
      <p:sp>
        <p:nvSpPr>
          <p:cNvPr id="386050" name="Notes Placeholder 2"/>
          <p:cNvSpPr>
            <a:spLocks noGrp="1"/>
          </p:cNvSpPr>
          <p:nvPr>
            <p:ph type="body" idx="1"/>
          </p:nvPr>
        </p:nvSpPr>
        <p:spPr>
          <a:noFill/>
        </p:spPr>
        <p:txBody>
          <a:bodyPr/>
          <a:lstStyle/>
          <a:p>
            <a:pPr eaLnBrk="1" hangingPunct="1">
              <a:spcBef>
                <a:spcPct val="0"/>
              </a:spcBef>
            </a:pPr>
            <a:r>
              <a:rPr lang="en-US" smtClean="0"/>
              <a:t>In the future, games will utilize licensed music to increase their appeal</a:t>
            </a:r>
          </a:p>
        </p:txBody>
      </p:sp>
      <p:sp>
        <p:nvSpPr>
          <p:cNvPr id="386051" name="Slide Number Placeholder 3"/>
          <p:cNvSpPr>
            <a:spLocks noGrp="1"/>
          </p:cNvSpPr>
          <p:nvPr>
            <p:ph type="sldNum" sz="quarter" idx="5"/>
          </p:nvPr>
        </p:nvSpPr>
        <p:spPr>
          <a:noFill/>
          <a:ln>
            <a:miter lim="800000"/>
            <a:headEnd/>
            <a:tailEnd/>
          </a:ln>
        </p:spPr>
        <p:txBody>
          <a:bodyPr/>
          <a:lstStyle/>
          <a:p>
            <a:fld id="{4C79462F-E3DD-4183-9C94-7C7D9005B8F8}" type="slidenum">
              <a:rPr lang="en-US" smtClean="0">
                <a:solidFill>
                  <a:srgbClr val="000000"/>
                </a:solidFill>
              </a:rPr>
              <a:pPr/>
              <a:t>189</a:t>
            </a:fld>
            <a:endParaRPr lang="en-US" smtClean="0">
              <a:solidFill>
                <a:srgbClr val="000000"/>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a:ln/>
        </p:spPr>
      </p:sp>
      <p:sp>
        <p:nvSpPr>
          <p:cNvPr id="388098" name="Notes Placeholder 2"/>
          <p:cNvSpPr>
            <a:spLocks noGrp="1"/>
          </p:cNvSpPr>
          <p:nvPr>
            <p:ph type="body" idx="1"/>
          </p:nvPr>
        </p:nvSpPr>
        <p:spPr>
          <a:noFill/>
        </p:spPr>
        <p:txBody>
          <a:bodyPr/>
          <a:lstStyle/>
          <a:p>
            <a:pPr eaLnBrk="1" hangingPunct="1">
              <a:spcBef>
                <a:spcPct val="0"/>
              </a:spcBef>
            </a:pPr>
            <a:r>
              <a:rPr lang="en-US" smtClean="0"/>
              <a:t>In the future, games will allow us to live out the best moments from our favorite movies</a:t>
            </a:r>
          </a:p>
        </p:txBody>
      </p:sp>
      <p:sp>
        <p:nvSpPr>
          <p:cNvPr id="388099" name="Slide Number Placeholder 3"/>
          <p:cNvSpPr>
            <a:spLocks noGrp="1"/>
          </p:cNvSpPr>
          <p:nvPr>
            <p:ph type="sldNum" sz="quarter" idx="5"/>
          </p:nvPr>
        </p:nvSpPr>
        <p:spPr>
          <a:noFill/>
          <a:ln>
            <a:miter lim="800000"/>
            <a:headEnd/>
            <a:tailEnd/>
          </a:ln>
        </p:spPr>
        <p:txBody>
          <a:bodyPr/>
          <a:lstStyle/>
          <a:p>
            <a:fld id="{1660899B-531F-4D71-B473-040550A8A17A}" type="slidenum">
              <a:rPr lang="en-US" smtClean="0">
                <a:solidFill>
                  <a:srgbClr val="000000"/>
                </a:solidFill>
              </a:rPr>
              <a:pPr/>
              <a:t>190</a:t>
            </a:fld>
            <a:endParaRPr lang="en-US"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p:spPr>
        <p:txBody>
          <a:bodyPr/>
          <a:lstStyle/>
          <a:p>
            <a:r>
              <a:rPr lang="en-US" smtClean="0"/>
              <a:t>To which he hired one Chris Crawford, famous game designer, who I hope many of you have heard of.</a:t>
            </a:r>
          </a:p>
          <a:p>
            <a:endParaRPr lang="en-US" smtClean="0"/>
          </a:p>
          <a:p>
            <a:r>
              <a:rPr lang="en-US" smtClean="0"/>
              <a:t>Now, at the time, Chris was a bit of a wunderkind in creating a number of hit games, most of them wargames, like Eastern Front (1941).  </a:t>
            </a:r>
          </a:p>
        </p:txBody>
      </p:sp>
      <p:sp>
        <p:nvSpPr>
          <p:cNvPr id="104451" name="Slide Number Placeholder 3"/>
          <p:cNvSpPr>
            <a:spLocks noGrp="1"/>
          </p:cNvSpPr>
          <p:nvPr>
            <p:ph type="sldNum" sz="quarter" idx="5"/>
          </p:nvPr>
        </p:nvSpPr>
        <p:spPr>
          <a:noFill/>
          <a:ln>
            <a:miter lim="800000"/>
            <a:headEnd/>
            <a:tailEnd/>
          </a:ln>
        </p:spPr>
        <p:txBody>
          <a:bodyPr/>
          <a:lstStyle/>
          <a:p>
            <a:fld id="{06938412-C46C-4214-9C18-A48436D36C92}"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a:ln/>
        </p:spPr>
      </p:sp>
      <p:sp>
        <p:nvSpPr>
          <p:cNvPr id="390146" name="Notes Placeholder 2"/>
          <p:cNvSpPr>
            <a:spLocks noGrp="1"/>
          </p:cNvSpPr>
          <p:nvPr>
            <p:ph type="body" idx="1"/>
          </p:nvPr>
        </p:nvSpPr>
        <p:spPr>
          <a:noFill/>
        </p:spPr>
        <p:txBody>
          <a:bodyPr/>
          <a:lstStyle/>
          <a:p>
            <a:pPr eaLnBrk="1" hangingPunct="1">
              <a:spcBef>
                <a:spcPct val="0"/>
              </a:spcBef>
            </a:pPr>
            <a:r>
              <a:rPr lang="en-US" smtClean="0"/>
              <a:t>This is Red 5, I’m goin’ in…</a:t>
            </a:r>
          </a:p>
        </p:txBody>
      </p:sp>
      <p:sp>
        <p:nvSpPr>
          <p:cNvPr id="390147" name="Slide Number Placeholder 3"/>
          <p:cNvSpPr>
            <a:spLocks noGrp="1"/>
          </p:cNvSpPr>
          <p:nvPr>
            <p:ph type="sldNum" sz="quarter" idx="5"/>
          </p:nvPr>
        </p:nvSpPr>
        <p:spPr>
          <a:noFill/>
          <a:ln>
            <a:miter lim="800000"/>
            <a:headEnd/>
            <a:tailEnd/>
          </a:ln>
        </p:spPr>
        <p:txBody>
          <a:bodyPr/>
          <a:lstStyle/>
          <a:p>
            <a:fld id="{DC15E05F-78A2-4F3A-90A0-F29831B7CA3D}" type="slidenum">
              <a:rPr lang="en-US" smtClean="0">
                <a:solidFill>
                  <a:srgbClr val="000000"/>
                </a:solidFill>
              </a:rPr>
              <a:pPr/>
              <a:t>191</a:t>
            </a:fld>
            <a:endParaRPr lang="en-US" smtClean="0">
              <a:solidFill>
                <a:srgbClr val="000000"/>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a:ln/>
        </p:spPr>
      </p:sp>
      <p:sp>
        <p:nvSpPr>
          <p:cNvPr id="392194" name="Notes Placeholder 2"/>
          <p:cNvSpPr>
            <a:spLocks noGrp="1"/>
          </p:cNvSpPr>
          <p:nvPr>
            <p:ph type="body" idx="1"/>
          </p:nvPr>
        </p:nvSpPr>
        <p:spPr>
          <a:noFill/>
        </p:spPr>
        <p:txBody>
          <a:bodyPr/>
          <a:lstStyle/>
          <a:p>
            <a:pPr eaLnBrk="1" hangingPunct="1">
              <a:spcBef>
                <a:spcPct val="0"/>
              </a:spcBef>
            </a:pPr>
            <a:r>
              <a:rPr lang="en-US" smtClean="0"/>
              <a:t>Stay on target…</a:t>
            </a:r>
          </a:p>
        </p:txBody>
      </p:sp>
      <p:sp>
        <p:nvSpPr>
          <p:cNvPr id="392195" name="Slide Number Placeholder 3"/>
          <p:cNvSpPr>
            <a:spLocks noGrp="1"/>
          </p:cNvSpPr>
          <p:nvPr>
            <p:ph type="sldNum" sz="quarter" idx="5"/>
          </p:nvPr>
        </p:nvSpPr>
        <p:spPr>
          <a:noFill/>
          <a:ln>
            <a:miter lim="800000"/>
            <a:headEnd/>
            <a:tailEnd/>
          </a:ln>
        </p:spPr>
        <p:txBody>
          <a:bodyPr/>
          <a:lstStyle/>
          <a:p>
            <a:fld id="{46AD2DD5-97A8-4CFD-8F89-B4DD4F82C9B1}" type="slidenum">
              <a:rPr lang="en-US" smtClean="0">
                <a:solidFill>
                  <a:srgbClr val="000000"/>
                </a:solidFill>
              </a:rPr>
              <a:pPr/>
              <a:t>192</a:t>
            </a:fld>
            <a:endParaRPr lang="en-US" smtClean="0">
              <a:solidFill>
                <a:srgbClr val="000000"/>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a:ln/>
        </p:spPr>
      </p:sp>
      <p:sp>
        <p:nvSpPr>
          <p:cNvPr id="394242" name="Notes Placeholder 2"/>
          <p:cNvSpPr>
            <a:spLocks noGrp="1"/>
          </p:cNvSpPr>
          <p:nvPr>
            <p:ph type="body" idx="1"/>
          </p:nvPr>
        </p:nvSpPr>
        <p:spPr>
          <a:noFill/>
        </p:spPr>
        <p:txBody>
          <a:bodyPr/>
          <a:lstStyle/>
          <a:p>
            <a:pPr eaLnBrk="1" hangingPunct="1">
              <a:spcBef>
                <a:spcPct val="0"/>
              </a:spcBef>
            </a:pPr>
            <a:r>
              <a:rPr lang="en-US" smtClean="0"/>
              <a:t>If you’re like me, memories of these early games are still kicking around in your head</a:t>
            </a:r>
          </a:p>
        </p:txBody>
      </p:sp>
      <p:sp>
        <p:nvSpPr>
          <p:cNvPr id="394243" name="Slide Number Placeholder 3"/>
          <p:cNvSpPr>
            <a:spLocks noGrp="1"/>
          </p:cNvSpPr>
          <p:nvPr>
            <p:ph type="sldNum" sz="quarter" idx="5"/>
          </p:nvPr>
        </p:nvSpPr>
        <p:spPr>
          <a:noFill/>
          <a:ln>
            <a:miter lim="800000"/>
            <a:headEnd/>
            <a:tailEnd/>
          </a:ln>
        </p:spPr>
        <p:txBody>
          <a:bodyPr/>
          <a:lstStyle/>
          <a:p>
            <a:fld id="{E58C4F9E-57A3-4B09-8733-2D460DF59D9D}" type="slidenum">
              <a:rPr lang="en-US" smtClean="0">
                <a:solidFill>
                  <a:srgbClr val="000000"/>
                </a:solidFill>
              </a:rPr>
              <a:pPr/>
              <a:t>193</a:t>
            </a:fld>
            <a:endParaRPr lang="en-US" smtClean="0">
              <a:solidFill>
                <a:srgbClr val="00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a:ln/>
        </p:spPr>
      </p:sp>
      <p:sp>
        <p:nvSpPr>
          <p:cNvPr id="396290" name="Notes Placeholder 2"/>
          <p:cNvSpPr>
            <a:spLocks noGrp="1"/>
          </p:cNvSpPr>
          <p:nvPr>
            <p:ph type="body" idx="1"/>
          </p:nvPr>
        </p:nvSpPr>
        <p:spPr>
          <a:noFill/>
        </p:spPr>
        <p:txBody>
          <a:bodyPr/>
          <a:lstStyle/>
          <a:p>
            <a:pPr eaLnBrk="1" hangingPunct="1">
              <a:spcBef>
                <a:spcPct val="0"/>
              </a:spcBef>
            </a:pPr>
            <a:r>
              <a:rPr lang="en-US" smtClean="0"/>
              <a:t>You put your initials in for a reason, so allow yourself to be inspired by these experiences as you blaze boldly into the future. I’m confident that these ideas have more lasting power than most of your high scores.</a:t>
            </a:r>
          </a:p>
        </p:txBody>
      </p:sp>
      <p:sp>
        <p:nvSpPr>
          <p:cNvPr id="396291" name="Slide Number Placeholder 3"/>
          <p:cNvSpPr>
            <a:spLocks noGrp="1"/>
          </p:cNvSpPr>
          <p:nvPr>
            <p:ph type="sldNum" sz="quarter" idx="5"/>
          </p:nvPr>
        </p:nvSpPr>
        <p:spPr>
          <a:noFill/>
          <a:ln>
            <a:miter lim="800000"/>
            <a:headEnd/>
            <a:tailEnd/>
          </a:ln>
        </p:spPr>
        <p:txBody>
          <a:bodyPr/>
          <a:lstStyle/>
          <a:p>
            <a:fld id="{CA83652F-5CEF-4C50-BB14-BDE04E1E51FA}" type="slidenum">
              <a:rPr lang="en-US" smtClean="0">
                <a:solidFill>
                  <a:srgbClr val="000000"/>
                </a:solidFill>
              </a:rPr>
              <a:pPr/>
              <a:t>194</a:t>
            </a:fld>
            <a:endParaRPr lang="en-US" smtClean="0">
              <a:solidFill>
                <a:srgbClr val="000000"/>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Grp="1" noRot="1" noChangeAspect="1" noChangeArrowheads="1" noTextEdit="1"/>
          </p:cNvSpPr>
          <p:nvPr>
            <p:ph type="sldImg"/>
          </p:nvPr>
        </p:nvSpPr>
        <p:spPr>
          <a:ln/>
        </p:spPr>
      </p:sp>
      <p:sp>
        <p:nvSpPr>
          <p:cNvPr id="39833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a:ln/>
        </p:spPr>
      </p:sp>
      <p:sp>
        <p:nvSpPr>
          <p:cNvPr id="400386" name="Notes Placeholder 2"/>
          <p:cNvSpPr>
            <a:spLocks noGrp="1"/>
          </p:cNvSpPr>
          <p:nvPr>
            <p:ph type="body" idx="1"/>
          </p:nvPr>
        </p:nvSpPr>
        <p:spPr>
          <a:noFill/>
        </p:spPr>
        <p:txBody>
          <a:bodyPr/>
          <a:lstStyle/>
          <a:p>
            <a:pPr eaLnBrk="1" hangingPunct="1"/>
            <a:endParaRPr lang="fr-CA" smtClean="0"/>
          </a:p>
        </p:txBody>
      </p:sp>
      <p:sp>
        <p:nvSpPr>
          <p:cNvPr id="400387" name="Slide Number Placeholder 3"/>
          <p:cNvSpPr>
            <a:spLocks noGrp="1"/>
          </p:cNvSpPr>
          <p:nvPr>
            <p:ph type="sldNum" sz="quarter" idx="5"/>
          </p:nvPr>
        </p:nvSpPr>
        <p:spPr>
          <a:noFill/>
          <a:ln>
            <a:miter lim="800000"/>
            <a:headEnd/>
            <a:tailEnd/>
          </a:ln>
        </p:spPr>
        <p:txBody>
          <a:bodyPr/>
          <a:lstStyle/>
          <a:p>
            <a:fld id="{7DEAD860-8AE4-4696-A771-C841A7634145}" type="slidenum">
              <a:rPr lang="fr-CA" smtClean="0"/>
              <a:pPr/>
              <a:t>196</a:t>
            </a:fld>
            <a:endParaRPr lang="fr-CA"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noTextEdit="1"/>
          </p:cNvSpPr>
          <p:nvPr>
            <p:ph type="sldImg"/>
          </p:nvPr>
        </p:nvSpPr>
        <p:spPr>
          <a:ln/>
        </p:spPr>
      </p:sp>
      <p:sp>
        <p:nvSpPr>
          <p:cNvPr id="402434" name="Notes Placeholder 2"/>
          <p:cNvSpPr>
            <a:spLocks noGrp="1"/>
          </p:cNvSpPr>
          <p:nvPr>
            <p:ph type="body" idx="1"/>
          </p:nvPr>
        </p:nvSpPr>
        <p:spPr>
          <a:noFill/>
        </p:spPr>
        <p:txBody>
          <a:bodyPr/>
          <a:lstStyle/>
          <a:p>
            <a:pPr eaLnBrk="1" hangingPunct="1">
              <a:spcBef>
                <a:spcPct val="0"/>
              </a:spcBef>
            </a:pPr>
            <a:r>
              <a:rPr lang="fr-CA" smtClean="0"/>
              <a:t>There’s something inherently beautiful about Painting as a medium. </a:t>
            </a:r>
          </a:p>
          <a:p>
            <a:pPr eaLnBrk="1" hangingPunct="1">
              <a:spcBef>
                <a:spcPct val="0"/>
              </a:spcBef>
            </a:pPr>
            <a:endParaRPr lang="fr-CA" smtClean="0"/>
          </a:p>
          <a:p>
            <a:pPr eaLnBrk="1" hangingPunct="1">
              <a:spcBef>
                <a:spcPct val="0"/>
              </a:spcBef>
            </a:pPr>
            <a:r>
              <a:rPr lang="fr-CA" smtClean="0"/>
              <a:t>It is both static and interactive at the same time.</a:t>
            </a:r>
          </a:p>
          <a:p>
            <a:pPr eaLnBrk="1" hangingPunct="1">
              <a:spcBef>
                <a:spcPct val="0"/>
              </a:spcBef>
            </a:pPr>
            <a:endParaRPr lang="fr-CA" smtClean="0"/>
          </a:p>
          <a:p>
            <a:pPr eaLnBrk="1" hangingPunct="1">
              <a:spcBef>
                <a:spcPct val="0"/>
              </a:spcBef>
            </a:pPr>
            <a:r>
              <a:rPr lang="fr-CA" smtClean="0"/>
              <a:t>Painters don’t limit themselves to the technique. They make sure we’ll perceive something far beyond their creation.</a:t>
            </a:r>
          </a:p>
          <a:p>
            <a:pPr eaLnBrk="1" hangingPunct="1">
              <a:spcBef>
                <a:spcPct val="0"/>
              </a:spcBef>
            </a:pPr>
            <a:endParaRPr lang="fr-CA" smtClean="0"/>
          </a:p>
          <a:p>
            <a:pPr eaLnBrk="1" hangingPunct="1">
              <a:spcBef>
                <a:spcPct val="0"/>
              </a:spcBef>
            </a:pPr>
            <a:r>
              <a:rPr lang="fr-CA" smtClean="0"/>
              <a:t>So when I think about our future, I hope we can reach the same level of mastery.</a:t>
            </a:r>
          </a:p>
        </p:txBody>
      </p:sp>
      <p:sp>
        <p:nvSpPr>
          <p:cNvPr id="402435" name="Slide Number Placeholder 3"/>
          <p:cNvSpPr>
            <a:spLocks noGrp="1"/>
          </p:cNvSpPr>
          <p:nvPr>
            <p:ph type="sldNum" sz="quarter" idx="5"/>
          </p:nvPr>
        </p:nvSpPr>
        <p:spPr>
          <a:noFill/>
          <a:ln>
            <a:miter lim="800000"/>
            <a:headEnd/>
            <a:tailEnd/>
          </a:ln>
        </p:spPr>
        <p:txBody>
          <a:bodyPr/>
          <a:lstStyle/>
          <a:p>
            <a:fld id="{8BAD2648-2993-4AAA-819F-1D1D2794E36A}" type="slidenum">
              <a:rPr lang="fr-CA" smtClean="0"/>
              <a:pPr/>
              <a:t>197</a:t>
            </a:fld>
            <a:endParaRPr lang="fr-CA"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noTextEdit="1"/>
          </p:cNvSpPr>
          <p:nvPr>
            <p:ph type="sldImg"/>
          </p:nvPr>
        </p:nvSpPr>
        <p:spPr>
          <a:ln/>
        </p:spPr>
      </p:sp>
      <p:sp>
        <p:nvSpPr>
          <p:cNvPr id="404482" name="Notes Placeholder 2"/>
          <p:cNvSpPr>
            <a:spLocks noGrp="1"/>
          </p:cNvSpPr>
          <p:nvPr>
            <p:ph type="body" idx="1"/>
          </p:nvPr>
        </p:nvSpPr>
        <p:spPr>
          <a:noFill/>
        </p:spPr>
        <p:txBody>
          <a:bodyPr/>
          <a:lstStyle/>
          <a:p>
            <a:pPr eaLnBrk="1" hangingPunct="1"/>
            <a:r>
              <a:rPr lang="en-CA" smtClean="0"/>
              <a:t>Many beer discussions have shown me how fascinating our future can be. But too often the discussion circles around the same kind of questions:</a:t>
            </a:r>
            <a:endParaRPr lang="fr-CA" smtClean="0"/>
          </a:p>
          <a:p>
            <a:pPr eaLnBrk="1" hangingPunct="1"/>
            <a:endParaRPr lang="fr-CA" smtClean="0"/>
          </a:p>
        </p:txBody>
      </p:sp>
      <p:sp>
        <p:nvSpPr>
          <p:cNvPr id="404483" name="Slide Number Placeholder 3"/>
          <p:cNvSpPr>
            <a:spLocks noGrp="1"/>
          </p:cNvSpPr>
          <p:nvPr>
            <p:ph type="sldNum" sz="quarter" idx="5"/>
          </p:nvPr>
        </p:nvSpPr>
        <p:spPr>
          <a:noFill/>
          <a:ln>
            <a:miter lim="800000"/>
            <a:headEnd/>
            <a:tailEnd/>
          </a:ln>
        </p:spPr>
        <p:txBody>
          <a:bodyPr/>
          <a:lstStyle/>
          <a:p>
            <a:fld id="{9DFCBBFE-DAC0-4247-A5DB-7B84A86E0709}" type="slidenum">
              <a:rPr lang="fr-CA" smtClean="0"/>
              <a:pPr/>
              <a:t>198</a:t>
            </a:fld>
            <a:endParaRPr lang="fr-CA"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noTextEdit="1"/>
          </p:cNvSpPr>
          <p:nvPr>
            <p:ph type="sldImg"/>
          </p:nvPr>
        </p:nvSpPr>
        <p:spPr>
          <a:ln/>
        </p:spPr>
      </p:sp>
      <p:sp>
        <p:nvSpPr>
          <p:cNvPr id="406530" name="Notes Placeholder 2"/>
          <p:cNvSpPr>
            <a:spLocks noGrp="1"/>
          </p:cNvSpPr>
          <p:nvPr>
            <p:ph type="body" idx="1"/>
          </p:nvPr>
        </p:nvSpPr>
        <p:spPr>
          <a:noFill/>
        </p:spPr>
        <p:txBody>
          <a:bodyPr/>
          <a:lstStyle/>
          <a:p>
            <a:pPr eaLnBrk="1" hangingPunct="1">
              <a:spcBef>
                <a:spcPct val="20000"/>
              </a:spcBef>
            </a:pPr>
            <a:r>
              <a:rPr lang="en-CA" smtClean="0"/>
              <a:t>How technology will bring games to the next level? </a:t>
            </a:r>
            <a:endParaRPr lang="fr-CA" smtClean="0"/>
          </a:p>
        </p:txBody>
      </p:sp>
      <p:sp>
        <p:nvSpPr>
          <p:cNvPr id="406531" name="Slide Number Placeholder 3"/>
          <p:cNvSpPr>
            <a:spLocks noGrp="1"/>
          </p:cNvSpPr>
          <p:nvPr>
            <p:ph type="sldNum" sz="quarter" idx="5"/>
          </p:nvPr>
        </p:nvSpPr>
        <p:spPr>
          <a:noFill/>
          <a:ln>
            <a:miter lim="800000"/>
            <a:headEnd/>
            <a:tailEnd/>
          </a:ln>
        </p:spPr>
        <p:txBody>
          <a:bodyPr/>
          <a:lstStyle/>
          <a:p>
            <a:fld id="{02D48670-20C3-4C64-8513-C6444A38E51B}" type="slidenum">
              <a:rPr lang="fr-CA" smtClean="0"/>
              <a:pPr/>
              <a:t>199</a:t>
            </a:fld>
            <a:endParaRPr lang="fr-CA"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noTextEdit="1"/>
          </p:cNvSpPr>
          <p:nvPr>
            <p:ph type="sldImg"/>
          </p:nvPr>
        </p:nvSpPr>
        <p:spPr>
          <a:ln/>
        </p:spPr>
      </p:sp>
      <p:sp>
        <p:nvSpPr>
          <p:cNvPr id="408578" name="Notes Placeholder 2"/>
          <p:cNvSpPr>
            <a:spLocks noGrp="1"/>
          </p:cNvSpPr>
          <p:nvPr>
            <p:ph type="body" idx="1"/>
          </p:nvPr>
        </p:nvSpPr>
        <p:spPr>
          <a:noFill/>
        </p:spPr>
        <p:txBody>
          <a:bodyPr/>
          <a:lstStyle/>
          <a:p>
            <a:pPr eaLnBrk="1" hangingPunct="1">
              <a:spcBef>
                <a:spcPct val="0"/>
              </a:spcBef>
            </a:pPr>
            <a:r>
              <a:rPr lang="en-CA" smtClean="0"/>
              <a:t>“How the cloud will revolutionize the way we play games?”</a:t>
            </a:r>
            <a:endParaRPr lang="fr-CA" smtClean="0"/>
          </a:p>
        </p:txBody>
      </p:sp>
      <p:sp>
        <p:nvSpPr>
          <p:cNvPr id="408579" name="Slide Number Placeholder 3"/>
          <p:cNvSpPr>
            <a:spLocks noGrp="1"/>
          </p:cNvSpPr>
          <p:nvPr>
            <p:ph type="sldNum" sz="quarter" idx="5"/>
          </p:nvPr>
        </p:nvSpPr>
        <p:spPr>
          <a:noFill/>
          <a:ln>
            <a:miter lim="800000"/>
            <a:headEnd/>
            <a:tailEnd/>
          </a:ln>
        </p:spPr>
        <p:txBody>
          <a:bodyPr/>
          <a:lstStyle/>
          <a:p>
            <a:fld id="{84451781-9758-4AFB-9F9F-72CFC7E43D6D}" type="slidenum">
              <a:rPr lang="fr-CA" smtClean="0"/>
              <a:pPr/>
              <a:t>200</a:t>
            </a:fld>
            <a:endParaRPr lang="fr-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miter lim="800000"/>
            <a:headEnd/>
            <a:tailEnd/>
          </a:ln>
        </p:spPr>
        <p:txBody>
          <a:bodyPr/>
          <a:lstStyle/>
          <a:p>
            <a:fld id="{074824BF-B4EF-4946-8E11-CEE8AD601E78}" type="slidenum">
              <a:rPr lang="en-US" smtClean="0"/>
              <a:pPr/>
              <a:t>12</a:t>
            </a:fld>
            <a:endParaRPr lang="en-US" smtClean="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pPr eaLnBrk="1" hangingPunct="1"/>
            <a:r>
              <a:rPr lang="en-US" smtClean="0"/>
              <a:t>But then Alan Kay brought him over to his department.</a:t>
            </a:r>
          </a:p>
          <a:p>
            <a:pPr eaLnBrk="1" hangingPunct="1"/>
            <a:endParaRPr lang="en-US" smtClean="0"/>
          </a:p>
          <a:p>
            <a:pPr eaLnBrk="1" hangingPunct="1"/>
            <a:r>
              <a:rPr lang="en-US" smtClean="0"/>
              <a:t>Chris tells me Alan didn’t give him much direciton on what to design – but mostly just challenged him to be as creatve as possible. And offered the famous quote above.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p:cNvSpPr>
            <a:spLocks noGrp="1" noRot="1" noChangeAspect="1" noTextEdit="1"/>
          </p:cNvSpPr>
          <p:nvPr>
            <p:ph type="sldImg"/>
          </p:nvPr>
        </p:nvSpPr>
        <p:spPr>
          <a:ln/>
        </p:spPr>
      </p:sp>
      <p:sp>
        <p:nvSpPr>
          <p:cNvPr id="410626" name="Notes Placeholder 2"/>
          <p:cNvSpPr>
            <a:spLocks noGrp="1"/>
          </p:cNvSpPr>
          <p:nvPr>
            <p:ph type="body" idx="1"/>
          </p:nvPr>
        </p:nvSpPr>
        <p:spPr>
          <a:noFill/>
        </p:spPr>
        <p:txBody>
          <a:bodyPr/>
          <a:lstStyle/>
          <a:p>
            <a:pPr eaLnBrk="1" hangingPunct="1">
              <a:spcBef>
                <a:spcPct val="0"/>
              </a:spcBef>
            </a:pPr>
            <a:r>
              <a:rPr lang="en-CA" smtClean="0"/>
              <a:t>“What role will play the mobile devices in the future of our industry?”</a:t>
            </a:r>
            <a:endParaRPr lang="fr-CA" smtClean="0"/>
          </a:p>
        </p:txBody>
      </p:sp>
      <p:sp>
        <p:nvSpPr>
          <p:cNvPr id="410627" name="Slide Number Placeholder 3"/>
          <p:cNvSpPr>
            <a:spLocks noGrp="1"/>
          </p:cNvSpPr>
          <p:nvPr>
            <p:ph type="sldNum" sz="quarter" idx="5"/>
          </p:nvPr>
        </p:nvSpPr>
        <p:spPr>
          <a:noFill/>
          <a:ln>
            <a:miter lim="800000"/>
            <a:headEnd/>
            <a:tailEnd/>
          </a:ln>
        </p:spPr>
        <p:txBody>
          <a:bodyPr/>
          <a:lstStyle/>
          <a:p>
            <a:fld id="{2025E686-7859-4550-91AC-D02F5FEAEFB2}" type="slidenum">
              <a:rPr lang="fr-CA" smtClean="0"/>
              <a:pPr/>
              <a:t>201</a:t>
            </a:fld>
            <a:endParaRPr lang="fr-CA"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a:ln/>
        </p:spPr>
      </p:sp>
      <p:sp>
        <p:nvSpPr>
          <p:cNvPr id="412674" name="Notes Placeholder 2"/>
          <p:cNvSpPr>
            <a:spLocks noGrp="1"/>
          </p:cNvSpPr>
          <p:nvPr>
            <p:ph type="body" idx="1"/>
          </p:nvPr>
        </p:nvSpPr>
        <p:spPr>
          <a:noFill/>
        </p:spPr>
        <p:txBody>
          <a:bodyPr/>
          <a:lstStyle/>
          <a:p>
            <a:pPr eaLnBrk="1" hangingPunct="1">
              <a:spcBef>
                <a:spcPct val="0"/>
              </a:spcBef>
            </a:pPr>
            <a:r>
              <a:rPr lang="en-CA" smtClean="0"/>
              <a:t>While these questions are relevant, they’re beside the point. They all suggest being reactive towards technology…</a:t>
            </a:r>
          </a:p>
          <a:p>
            <a:pPr eaLnBrk="1" hangingPunct="1">
              <a:spcBef>
                <a:spcPct val="0"/>
              </a:spcBef>
            </a:pPr>
            <a:endParaRPr lang="en-CA" smtClean="0"/>
          </a:p>
        </p:txBody>
      </p:sp>
      <p:sp>
        <p:nvSpPr>
          <p:cNvPr id="412675" name="Slide Number Placeholder 3"/>
          <p:cNvSpPr>
            <a:spLocks noGrp="1"/>
          </p:cNvSpPr>
          <p:nvPr>
            <p:ph type="sldNum" sz="quarter" idx="5"/>
          </p:nvPr>
        </p:nvSpPr>
        <p:spPr>
          <a:noFill/>
          <a:ln>
            <a:miter lim="800000"/>
            <a:headEnd/>
            <a:tailEnd/>
          </a:ln>
        </p:spPr>
        <p:txBody>
          <a:bodyPr/>
          <a:lstStyle/>
          <a:p>
            <a:fld id="{0EEB9F42-8A87-4FED-9AE5-C5BF75E230A1}" type="slidenum">
              <a:rPr lang="fr-CA" smtClean="0"/>
              <a:pPr/>
              <a:t>202</a:t>
            </a:fld>
            <a:endParaRPr lang="fr-CA"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noTextEdit="1"/>
          </p:cNvSpPr>
          <p:nvPr>
            <p:ph type="sldImg"/>
          </p:nvPr>
        </p:nvSpPr>
        <p:spPr>
          <a:ln/>
        </p:spPr>
      </p:sp>
      <p:sp>
        <p:nvSpPr>
          <p:cNvPr id="414722" name="Notes Placeholder 2"/>
          <p:cNvSpPr>
            <a:spLocks noGrp="1"/>
          </p:cNvSpPr>
          <p:nvPr>
            <p:ph type="body" idx="1"/>
          </p:nvPr>
        </p:nvSpPr>
        <p:spPr>
          <a:noFill/>
        </p:spPr>
        <p:txBody>
          <a:bodyPr/>
          <a:lstStyle/>
          <a:p>
            <a:pPr eaLnBrk="1" hangingPunct="1">
              <a:spcBef>
                <a:spcPct val="0"/>
              </a:spcBef>
            </a:pPr>
            <a:r>
              <a:rPr lang="en-CA" smtClean="0"/>
              <a:t>But technology isn’t what defines our future…</a:t>
            </a:r>
            <a:endParaRPr lang="fr-CA" smtClean="0"/>
          </a:p>
          <a:p>
            <a:pPr eaLnBrk="1" hangingPunct="1">
              <a:spcBef>
                <a:spcPct val="0"/>
              </a:spcBef>
            </a:pPr>
            <a:endParaRPr lang="en-CA" smtClean="0"/>
          </a:p>
          <a:p>
            <a:pPr eaLnBrk="1" hangingPunct="1">
              <a:spcBef>
                <a:spcPct val="0"/>
              </a:spcBef>
            </a:pPr>
            <a:endParaRPr lang="fr-CA" smtClean="0"/>
          </a:p>
        </p:txBody>
      </p:sp>
      <p:sp>
        <p:nvSpPr>
          <p:cNvPr id="414723" name="Slide Number Placeholder 3"/>
          <p:cNvSpPr>
            <a:spLocks noGrp="1"/>
          </p:cNvSpPr>
          <p:nvPr>
            <p:ph type="sldNum" sz="quarter" idx="5"/>
          </p:nvPr>
        </p:nvSpPr>
        <p:spPr>
          <a:noFill/>
          <a:ln>
            <a:miter lim="800000"/>
            <a:headEnd/>
            <a:tailEnd/>
          </a:ln>
        </p:spPr>
        <p:txBody>
          <a:bodyPr/>
          <a:lstStyle/>
          <a:p>
            <a:fld id="{C10AF2A1-C018-4394-8F69-A5EDAF9C72E9}" type="slidenum">
              <a:rPr lang="fr-CA" smtClean="0"/>
              <a:pPr/>
              <a:t>203</a:t>
            </a:fld>
            <a:endParaRPr lang="fr-CA"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noTextEdit="1"/>
          </p:cNvSpPr>
          <p:nvPr>
            <p:ph type="sldImg"/>
          </p:nvPr>
        </p:nvSpPr>
        <p:spPr>
          <a:ln/>
        </p:spPr>
      </p:sp>
      <p:sp>
        <p:nvSpPr>
          <p:cNvPr id="416770" name="Notes Placeholder 2"/>
          <p:cNvSpPr>
            <a:spLocks noGrp="1"/>
          </p:cNvSpPr>
          <p:nvPr>
            <p:ph type="body" idx="1"/>
          </p:nvPr>
        </p:nvSpPr>
        <p:spPr>
          <a:noFill/>
        </p:spPr>
        <p:txBody>
          <a:bodyPr/>
          <a:lstStyle/>
          <a:p>
            <a:pPr eaLnBrk="1" hangingPunct="1"/>
            <a:r>
              <a:rPr lang="en-CA" smtClean="0"/>
              <a:t>…peoples are.</a:t>
            </a:r>
          </a:p>
          <a:p>
            <a:pPr eaLnBrk="1" hangingPunct="1"/>
            <a:endParaRPr lang="en-CA" smtClean="0"/>
          </a:p>
          <a:p>
            <a:pPr eaLnBrk="1" hangingPunct="1">
              <a:spcBef>
                <a:spcPct val="0"/>
              </a:spcBef>
            </a:pPr>
            <a:r>
              <a:rPr lang="en-CA" smtClean="0"/>
              <a:t>Their minds, ideas and cultures are what’s shaping our industry.</a:t>
            </a:r>
          </a:p>
          <a:p>
            <a:pPr eaLnBrk="1" hangingPunct="1">
              <a:spcBef>
                <a:spcPct val="0"/>
              </a:spcBef>
            </a:pPr>
            <a:endParaRPr lang="fr-CA" smtClean="0"/>
          </a:p>
          <a:p>
            <a:pPr eaLnBrk="1" hangingPunct="1"/>
            <a:endParaRPr lang="fr-CA" smtClean="0"/>
          </a:p>
          <a:p>
            <a:pPr eaLnBrk="1" hangingPunct="1"/>
            <a:endParaRPr lang="fr-CA" smtClean="0"/>
          </a:p>
        </p:txBody>
      </p:sp>
      <p:sp>
        <p:nvSpPr>
          <p:cNvPr id="416771" name="Slide Number Placeholder 3"/>
          <p:cNvSpPr>
            <a:spLocks noGrp="1"/>
          </p:cNvSpPr>
          <p:nvPr>
            <p:ph type="sldNum" sz="quarter" idx="5"/>
          </p:nvPr>
        </p:nvSpPr>
        <p:spPr>
          <a:noFill/>
          <a:ln>
            <a:miter lim="800000"/>
            <a:headEnd/>
            <a:tailEnd/>
          </a:ln>
        </p:spPr>
        <p:txBody>
          <a:bodyPr/>
          <a:lstStyle/>
          <a:p>
            <a:fld id="{3C4F2407-3300-4FF7-8E74-1CF848E6E8C8}" type="slidenum">
              <a:rPr lang="fr-CA" smtClean="0"/>
              <a:pPr/>
              <a:t>204</a:t>
            </a:fld>
            <a:endParaRPr lang="fr-CA"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Slide Image Placeholder 1"/>
          <p:cNvSpPr>
            <a:spLocks noGrp="1" noRot="1" noChangeAspect="1" noTextEdit="1"/>
          </p:cNvSpPr>
          <p:nvPr>
            <p:ph type="sldImg"/>
          </p:nvPr>
        </p:nvSpPr>
        <p:spPr>
          <a:ln/>
        </p:spPr>
      </p:sp>
      <p:sp>
        <p:nvSpPr>
          <p:cNvPr id="418818" name="Notes Placeholder 2"/>
          <p:cNvSpPr>
            <a:spLocks noGrp="1"/>
          </p:cNvSpPr>
          <p:nvPr>
            <p:ph type="body" idx="1"/>
          </p:nvPr>
        </p:nvSpPr>
        <p:spPr>
          <a:noFill/>
        </p:spPr>
        <p:txBody>
          <a:bodyPr/>
          <a:lstStyle/>
          <a:p>
            <a:pPr eaLnBrk="1" hangingPunct="1">
              <a:spcBef>
                <a:spcPct val="0"/>
              </a:spcBef>
            </a:pPr>
            <a:r>
              <a:rPr lang="en-CA" smtClean="0"/>
              <a:t>It’s up to us to push our medium beyond its technology, not the other way around. </a:t>
            </a:r>
            <a:endParaRPr lang="fr-CA" smtClean="0"/>
          </a:p>
          <a:p>
            <a:pPr eaLnBrk="1" hangingPunct="1">
              <a:spcBef>
                <a:spcPct val="0"/>
              </a:spcBef>
            </a:pPr>
            <a:endParaRPr lang="fr-CA" smtClean="0"/>
          </a:p>
        </p:txBody>
      </p:sp>
      <p:sp>
        <p:nvSpPr>
          <p:cNvPr id="418819" name="Slide Number Placeholder 3"/>
          <p:cNvSpPr>
            <a:spLocks noGrp="1"/>
          </p:cNvSpPr>
          <p:nvPr>
            <p:ph type="sldNum" sz="quarter" idx="5"/>
          </p:nvPr>
        </p:nvSpPr>
        <p:spPr>
          <a:noFill/>
          <a:ln>
            <a:miter lim="800000"/>
            <a:headEnd/>
            <a:tailEnd/>
          </a:ln>
        </p:spPr>
        <p:txBody>
          <a:bodyPr/>
          <a:lstStyle/>
          <a:p>
            <a:fld id="{4511FB63-F951-4FEB-B4DD-0AB609973345}" type="slidenum">
              <a:rPr lang="fr-CA" smtClean="0"/>
              <a:pPr/>
              <a:t>205</a:t>
            </a:fld>
            <a:endParaRPr lang="fr-CA"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Slide Image Placeholder 1"/>
          <p:cNvSpPr>
            <a:spLocks noGrp="1" noRot="1" noChangeAspect="1" noTextEdit="1"/>
          </p:cNvSpPr>
          <p:nvPr>
            <p:ph type="sldImg"/>
          </p:nvPr>
        </p:nvSpPr>
        <p:spPr>
          <a:ln/>
        </p:spPr>
      </p:sp>
      <p:sp>
        <p:nvSpPr>
          <p:cNvPr id="420866" name="Notes Placeholder 2"/>
          <p:cNvSpPr>
            <a:spLocks noGrp="1"/>
          </p:cNvSpPr>
          <p:nvPr>
            <p:ph type="body" idx="1"/>
          </p:nvPr>
        </p:nvSpPr>
        <p:spPr>
          <a:noFill/>
        </p:spPr>
        <p:txBody>
          <a:bodyPr/>
          <a:lstStyle/>
          <a:p>
            <a:pPr eaLnBrk="1" hangingPunct="1">
              <a:spcBef>
                <a:spcPct val="0"/>
              </a:spcBef>
            </a:pPr>
            <a:r>
              <a:rPr lang="en-CA" smtClean="0"/>
              <a:t>Making games should  ignites our sense of wonder.</a:t>
            </a:r>
            <a:endParaRPr lang="fr-CA" smtClean="0"/>
          </a:p>
          <a:p>
            <a:pPr eaLnBrk="1" hangingPunct="1">
              <a:spcBef>
                <a:spcPct val="0"/>
              </a:spcBef>
            </a:pPr>
            <a:endParaRPr lang="fr-CA" smtClean="0"/>
          </a:p>
        </p:txBody>
      </p:sp>
      <p:sp>
        <p:nvSpPr>
          <p:cNvPr id="420867" name="Slide Number Placeholder 3"/>
          <p:cNvSpPr>
            <a:spLocks noGrp="1"/>
          </p:cNvSpPr>
          <p:nvPr>
            <p:ph type="sldNum" sz="quarter" idx="5"/>
          </p:nvPr>
        </p:nvSpPr>
        <p:spPr>
          <a:noFill/>
          <a:ln>
            <a:miter lim="800000"/>
            <a:headEnd/>
            <a:tailEnd/>
          </a:ln>
        </p:spPr>
        <p:txBody>
          <a:bodyPr/>
          <a:lstStyle/>
          <a:p>
            <a:fld id="{2C2300C0-F883-4BE4-90B0-4C94294AB500}" type="slidenum">
              <a:rPr lang="fr-CA" smtClean="0"/>
              <a:pPr/>
              <a:t>206</a:t>
            </a:fld>
            <a:endParaRPr lang="fr-CA"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noTextEdit="1"/>
          </p:cNvSpPr>
          <p:nvPr>
            <p:ph type="sldImg"/>
          </p:nvPr>
        </p:nvSpPr>
        <p:spPr>
          <a:ln/>
        </p:spPr>
      </p:sp>
      <p:sp>
        <p:nvSpPr>
          <p:cNvPr id="422914" name="Notes Placeholder 2"/>
          <p:cNvSpPr>
            <a:spLocks noGrp="1"/>
          </p:cNvSpPr>
          <p:nvPr>
            <p:ph type="body" idx="1"/>
          </p:nvPr>
        </p:nvSpPr>
        <p:spPr>
          <a:noFill/>
        </p:spPr>
        <p:txBody>
          <a:bodyPr/>
          <a:lstStyle/>
          <a:p>
            <a:pPr eaLnBrk="1" hangingPunct="1">
              <a:spcBef>
                <a:spcPct val="0"/>
              </a:spcBef>
            </a:pPr>
            <a:r>
              <a:rPr lang="en-CA" smtClean="0"/>
              <a:t>It starts with an idea and then the magic happen…</a:t>
            </a:r>
          </a:p>
          <a:p>
            <a:pPr eaLnBrk="1" hangingPunct="1">
              <a:spcBef>
                <a:spcPct val="0"/>
              </a:spcBef>
            </a:pPr>
            <a:endParaRPr lang="en-CA" smtClean="0"/>
          </a:p>
          <a:p>
            <a:pPr eaLnBrk="1" hangingPunct="1">
              <a:spcBef>
                <a:spcPct val="0"/>
              </a:spcBef>
            </a:pPr>
            <a:r>
              <a:rPr lang="en-CA" smtClean="0"/>
              <a:t>The idea evolved from one great mind to another and with a bit of luck it can become something spectacular. </a:t>
            </a:r>
          </a:p>
          <a:p>
            <a:pPr eaLnBrk="1" hangingPunct="1">
              <a:spcBef>
                <a:spcPct val="0"/>
              </a:spcBef>
            </a:pPr>
            <a:endParaRPr lang="en-CA" smtClean="0"/>
          </a:p>
          <a:p>
            <a:pPr eaLnBrk="1" hangingPunct="1">
              <a:spcBef>
                <a:spcPct val="0"/>
              </a:spcBef>
            </a:pPr>
            <a:endParaRPr lang="en-CA" smtClean="0"/>
          </a:p>
          <a:p>
            <a:pPr eaLnBrk="1" hangingPunct="1">
              <a:spcBef>
                <a:spcPct val="0"/>
              </a:spcBef>
            </a:pPr>
            <a:endParaRPr lang="en-CA" smtClean="0"/>
          </a:p>
          <a:p>
            <a:pPr eaLnBrk="1" hangingPunct="1">
              <a:spcBef>
                <a:spcPct val="0"/>
              </a:spcBef>
            </a:pPr>
            <a:endParaRPr lang="fr-CA" smtClean="0"/>
          </a:p>
        </p:txBody>
      </p:sp>
      <p:sp>
        <p:nvSpPr>
          <p:cNvPr id="422915" name="Slide Number Placeholder 3"/>
          <p:cNvSpPr>
            <a:spLocks noGrp="1"/>
          </p:cNvSpPr>
          <p:nvPr>
            <p:ph type="sldNum" sz="quarter" idx="5"/>
          </p:nvPr>
        </p:nvSpPr>
        <p:spPr>
          <a:noFill/>
          <a:ln>
            <a:miter lim="800000"/>
            <a:headEnd/>
            <a:tailEnd/>
          </a:ln>
        </p:spPr>
        <p:txBody>
          <a:bodyPr/>
          <a:lstStyle/>
          <a:p>
            <a:fld id="{866A742F-97BA-4E74-A54B-A2CA9CB36EAB}" type="slidenum">
              <a:rPr lang="fr-CA" smtClean="0"/>
              <a:pPr/>
              <a:t>207</a:t>
            </a:fld>
            <a:endParaRPr lang="fr-CA"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noTextEdit="1"/>
          </p:cNvSpPr>
          <p:nvPr>
            <p:ph type="sldImg"/>
          </p:nvPr>
        </p:nvSpPr>
        <p:spPr>
          <a:ln/>
        </p:spPr>
      </p:sp>
      <p:sp>
        <p:nvSpPr>
          <p:cNvPr id="424962" name="Notes Placeholder 2"/>
          <p:cNvSpPr>
            <a:spLocks noGrp="1"/>
          </p:cNvSpPr>
          <p:nvPr>
            <p:ph type="body" idx="1"/>
          </p:nvPr>
        </p:nvSpPr>
        <p:spPr>
          <a:noFill/>
        </p:spPr>
        <p:txBody>
          <a:bodyPr/>
          <a:lstStyle/>
          <a:p>
            <a:pPr eaLnBrk="1" hangingPunct="1"/>
            <a:r>
              <a:rPr lang="en-CA" smtClean="0"/>
              <a:t>If well executed, these ideas continues to grow in the player’s mind. </a:t>
            </a:r>
          </a:p>
          <a:p>
            <a:pPr eaLnBrk="1" hangingPunct="1"/>
            <a:endParaRPr lang="en-CA" smtClean="0"/>
          </a:p>
          <a:p>
            <a:pPr eaLnBrk="1" hangingPunct="1"/>
            <a:r>
              <a:rPr lang="en-CA" smtClean="0"/>
              <a:t>Players start to perceiving things far beyond what’s really there. </a:t>
            </a:r>
          </a:p>
          <a:p>
            <a:pPr eaLnBrk="1" hangingPunct="1"/>
            <a:endParaRPr lang="en-CA" smtClean="0"/>
          </a:p>
          <a:p>
            <a:pPr eaLnBrk="1" hangingPunct="1"/>
            <a:r>
              <a:rPr lang="en-CA" smtClean="0"/>
              <a:t>It makes them dream beyond belief.</a:t>
            </a:r>
            <a:endParaRPr lang="fr-CA" smtClean="0"/>
          </a:p>
        </p:txBody>
      </p:sp>
      <p:sp>
        <p:nvSpPr>
          <p:cNvPr id="424963" name="Slide Number Placeholder 3"/>
          <p:cNvSpPr>
            <a:spLocks noGrp="1"/>
          </p:cNvSpPr>
          <p:nvPr>
            <p:ph type="sldNum" sz="quarter" idx="5"/>
          </p:nvPr>
        </p:nvSpPr>
        <p:spPr>
          <a:noFill/>
          <a:ln>
            <a:miter lim="800000"/>
            <a:headEnd/>
            <a:tailEnd/>
          </a:ln>
        </p:spPr>
        <p:txBody>
          <a:bodyPr/>
          <a:lstStyle/>
          <a:p>
            <a:fld id="{E77BAE03-B037-41D8-B721-4F6FA999A3B6}" type="slidenum">
              <a:rPr lang="fr-CA" smtClean="0"/>
              <a:pPr/>
              <a:t>208</a:t>
            </a:fld>
            <a:endParaRPr lang="fr-CA"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noTextEdit="1"/>
          </p:cNvSpPr>
          <p:nvPr>
            <p:ph type="sldImg"/>
          </p:nvPr>
        </p:nvSpPr>
        <p:spPr>
          <a:ln/>
        </p:spPr>
      </p:sp>
      <p:sp>
        <p:nvSpPr>
          <p:cNvPr id="427010" name="Notes Placeholder 2"/>
          <p:cNvSpPr>
            <a:spLocks noGrp="1"/>
          </p:cNvSpPr>
          <p:nvPr>
            <p:ph type="body" idx="1"/>
          </p:nvPr>
        </p:nvSpPr>
        <p:spPr>
          <a:noFill/>
        </p:spPr>
        <p:txBody>
          <a:bodyPr/>
          <a:lstStyle/>
          <a:p>
            <a:pPr eaLnBrk="1" hangingPunct="1"/>
            <a:r>
              <a:rPr lang="en-CA" smtClean="0"/>
              <a:t>25 years ago technology was limiting my Final Fantasy avatars to a few pixels.</a:t>
            </a:r>
          </a:p>
          <a:p>
            <a:pPr eaLnBrk="1" hangingPunct="1"/>
            <a:endParaRPr lang="en-CA" smtClean="0"/>
          </a:p>
          <a:p>
            <a:pPr eaLnBrk="1" hangingPunct="1"/>
            <a:r>
              <a:rPr lang="en-CA" smtClean="0"/>
              <a:t>But it didn’t matter. In my mind I was playing the most badass knights and mages I could think of.</a:t>
            </a:r>
            <a:endParaRPr lang="fr-CA" smtClean="0"/>
          </a:p>
          <a:p>
            <a:pPr eaLnBrk="1" hangingPunct="1"/>
            <a:endParaRPr lang="en-CA" smtClean="0"/>
          </a:p>
          <a:p>
            <a:pPr eaLnBrk="1" hangingPunct="1"/>
            <a:r>
              <a:rPr lang="en-CA" smtClean="0"/>
              <a:t>But as technology improved, squaresoft execution got more and more precise.</a:t>
            </a:r>
          </a:p>
          <a:p>
            <a:pPr eaLnBrk="1" hangingPunct="1"/>
            <a:endParaRPr lang="en-CA" smtClean="0"/>
          </a:p>
          <a:p>
            <a:pPr eaLnBrk="1" hangingPunct="1"/>
            <a:r>
              <a:rPr lang="en-CA" smtClean="0"/>
              <a:t>This is where I realize that these guys…</a:t>
            </a:r>
            <a:endParaRPr lang="fr-CA" smtClean="0"/>
          </a:p>
        </p:txBody>
      </p:sp>
      <p:sp>
        <p:nvSpPr>
          <p:cNvPr id="427011" name="Slide Number Placeholder 3"/>
          <p:cNvSpPr>
            <a:spLocks noGrp="1"/>
          </p:cNvSpPr>
          <p:nvPr>
            <p:ph type="sldNum" sz="quarter" idx="5"/>
          </p:nvPr>
        </p:nvSpPr>
        <p:spPr>
          <a:noFill/>
          <a:ln>
            <a:miter lim="800000"/>
            <a:headEnd/>
            <a:tailEnd/>
          </a:ln>
        </p:spPr>
        <p:txBody>
          <a:bodyPr/>
          <a:lstStyle/>
          <a:p>
            <a:fld id="{3A750137-C167-4A39-8CDE-80122C62597D}" type="slidenum">
              <a:rPr lang="fr-CA" smtClean="0"/>
              <a:pPr/>
              <a:t>209</a:t>
            </a:fld>
            <a:endParaRPr lang="fr-CA"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noTextEdit="1"/>
          </p:cNvSpPr>
          <p:nvPr>
            <p:ph type="sldImg"/>
          </p:nvPr>
        </p:nvSpPr>
        <p:spPr>
          <a:ln/>
        </p:spPr>
      </p:sp>
      <p:sp>
        <p:nvSpPr>
          <p:cNvPr id="429058" name="Notes Placeholder 2"/>
          <p:cNvSpPr>
            <a:spLocks noGrp="1"/>
          </p:cNvSpPr>
          <p:nvPr>
            <p:ph type="body" idx="1"/>
          </p:nvPr>
        </p:nvSpPr>
        <p:spPr>
          <a:noFill/>
        </p:spPr>
        <p:txBody>
          <a:bodyPr/>
          <a:lstStyle/>
          <a:p>
            <a:pPr eaLnBrk="1" hangingPunct="1">
              <a:spcBef>
                <a:spcPct val="0"/>
              </a:spcBef>
            </a:pPr>
            <a:r>
              <a:rPr lang="en-CA" smtClean="0"/>
              <a:t>…weren’t the most masculine fellows on the planet. </a:t>
            </a:r>
            <a:endParaRPr lang="en-CA" smtClean="0">
              <a:sym typeface="Wingdings" pitchFamily="2" charset="2"/>
            </a:endParaRPr>
          </a:p>
          <a:p>
            <a:pPr eaLnBrk="1" hangingPunct="1">
              <a:spcBef>
                <a:spcPct val="0"/>
              </a:spcBef>
            </a:pPr>
            <a:endParaRPr lang="en-CA" smtClean="0">
              <a:sym typeface="Wingdings" pitchFamily="2" charset="2"/>
            </a:endParaRPr>
          </a:p>
          <a:p>
            <a:pPr eaLnBrk="1" hangingPunct="1"/>
            <a:r>
              <a:rPr lang="en-CA" smtClean="0"/>
              <a:t>It was not only the character design. As technology became more and more demanding the game became less and less open to my interpretation.</a:t>
            </a:r>
            <a:endParaRPr lang="en-CA" smtClean="0">
              <a:sym typeface="Wingdings" pitchFamily="2" charset="2"/>
            </a:endParaRPr>
          </a:p>
          <a:p>
            <a:pPr eaLnBrk="1" hangingPunct="1"/>
            <a:endParaRPr lang="fr-CA" smtClean="0"/>
          </a:p>
        </p:txBody>
      </p:sp>
      <p:sp>
        <p:nvSpPr>
          <p:cNvPr id="429059" name="Slide Number Placeholder 3"/>
          <p:cNvSpPr>
            <a:spLocks noGrp="1"/>
          </p:cNvSpPr>
          <p:nvPr>
            <p:ph type="sldNum" sz="quarter" idx="5"/>
          </p:nvPr>
        </p:nvSpPr>
        <p:spPr>
          <a:noFill/>
          <a:ln>
            <a:miter lim="800000"/>
            <a:headEnd/>
            <a:tailEnd/>
          </a:ln>
        </p:spPr>
        <p:txBody>
          <a:bodyPr/>
          <a:lstStyle/>
          <a:p>
            <a:fld id="{7AD61785-B658-41CF-AFE1-CC64DF8949C5}" type="slidenum">
              <a:rPr lang="fr-CA" smtClean="0"/>
              <a:pPr/>
              <a:t>210</a:t>
            </a:fld>
            <a:endParaRPr lang="fr-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p:spPr>
        <p:txBody>
          <a:bodyPr/>
          <a:lstStyle/>
          <a:p>
            <a:r>
              <a:rPr lang="en-US" smtClean="0"/>
              <a:t>Though Chis denies this, the first game Chris made with Alan was his most innovative and off the wall design to date – </a:t>
            </a:r>
          </a:p>
          <a:p>
            <a:r>
              <a:rPr lang="en-US" smtClean="0"/>
              <a:t>really an experimental game about relationships among a bunch of high school kids called Gossip.</a:t>
            </a:r>
          </a:p>
          <a:p>
            <a:endParaRPr lang="en-US" smtClean="0"/>
          </a:p>
          <a:p>
            <a:r>
              <a:rPr lang="en-US" smtClean="0"/>
              <a:t>Now this game was a commercial failure, but it started Chris in a much more experimental direction.   </a:t>
            </a:r>
          </a:p>
          <a:p>
            <a:endParaRPr lang="en-US" smtClean="0"/>
          </a:p>
          <a:p>
            <a:endParaRPr lang="en-US" smtClean="0"/>
          </a:p>
          <a:p>
            <a:endParaRPr lang="en-US" smtClean="0"/>
          </a:p>
        </p:txBody>
      </p:sp>
      <p:sp>
        <p:nvSpPr>
          <p:cNvPr id="108547" name="Slide Number Placeholder 3"/>
          <p:cNvSpPr>
            <a:spLocks noGrp="1"/>
          </p:cNvSpPr>
          <p:nvPr>
            <p:ph type="sldNum" sz="quarter" idx="5"/>
          </p:nvPr>
        </p:nvSpPr>
        <p:spPr>
          <a:noFill/>
          <a:ln>
            <a:miter lim="800000"/>
            <a:headEnd/>
            <a:tailEnd/>
          </a:ln>
        </p:spPr>
        <p:txBody>
          <a:bodyPr/>
          <a:lstStyle/>
          <a:p>
            <a:fld id="{011D8FC5-DAE7-4DB4-A5C0-1330B0AEAFCA}" type="slidenum">
              <a:rPr lang="en-US" smtClean="0"/>
              <a:pPr/>
              <a:t>13</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p:spPr>
        <p:txBody>
          <a:bodyPr/>
          <a:lstStyle/>
          <a:p>
            <a:pPr eaLnBrk="1" hangingPunct="1"/>
            <a:r>
              <a:rPr lang="en-CA" smtClean="0"/>
              <a:t>Don’t get me wrong here, I think technology is great. It provides us exciting new tools that gives us the Force to express ourselves more fluidly. </a:t>
            </a:r>
          </a:p>
          <a:p>
            <a:pPr eaLnBrk="1" hangingPunct="1"/>
            <a:endParaRPr lang="en-CA" smtClean="0"/>
          </a:p>
          <a:p>
            <a:pPr eaLnBrk="1" hangingPunct="1"/>
            <a:endParaRPr lang="en-CA" smtClean="0"/>
          </a:p>
          <a:p>
            <a:pPr eaLnBrk="1" hangingPunct="1"/>
            <a:endParaRPr lang="fr-CA" smtClean="0"/>
          </a:p>
        </p:txBody>
      </p:sp>
      <p:sp>
        <p:nvSpPr>
          <p:cNvPr id="431107" name="Slide Number Placeholder 3"/>
          <p:cNvSpPr>
            <a:spLocks noGrp="1"/>
          </p:cNvSpPr>
          <p:nvPr>
            <p:ph type="sldNum" sz="quarter" idx="5"/>
          </p:nvPr>
        </p:nvSpPr>
        <p:spPr>
          <a:noFill/>
          <a:ln>
            <a:miter lim="800000"/>
            <a:headEnd/>
            <a:tailEnd/>
          </a:ln>
        </p:spPr>
        <p:txBody>
          <a:bodyPr/>
          <a:lstStyle/>
          <a:p>
            <a:fld id="{CAD998CF-EEEE-44A7-816D-30D0DB6B930E}" type="slidenum">
              <a:rPr lang="fr-CA" smtClean="0"/>
              <a:pPr/>
              <a:t>211</a:t>
            </a:fld>
            <a:endParaRPr lang="fr-CA"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Slide Image Placeholder 1"/>
          <p:cNvSpPr>
            <a:spLocks noGrp="1" noRot="1" noChangeAspect="1" noTextEdit="1"/>
          </p:cNvSpPr>
          <p:nvPr>
            <p:ph type="sldImg"/>
          </p:nvPr>
        </p:nvSpPr>
        <p:spPr>
          <a:ln/>
        </p:spPr>
      </p:sp>
      <p:sp>
        <p:nvSpPr>
          <p:cNvPr id="433154" name="Notes Placeholder 2"/>
          <p:cNvSpPr>
            <a:spLocks noGrp="1"/>
          </p:cNvSpPr>
          <p:nvPr>
            <p:ph type="body" idx="1"/>
          </p:nvPr>
        </p:nvSpPr>
        <p:spPr>
          <a:noFill/>
        </p:spPr>
        <p:txBody>
          <a:bodyPr/>
          <a:lstStyle/>
          <a:p>
            <a:pPr eaLnBrk="1" hangingPunct="1"/>
            <a:r>
              <a:rPr lang="en-CA" smtClean="0"/>
              <a:t>But it can also cloud our ability to look beyond their inevitable limitations. </a:t>
            </a:r>
          </a:p>
          <a:p>
            <a:pPr eaLnBrk="1" hangingPunct="1"/>
            <a:endParaRPr lang="en-CA" smtClean="0"/>
          </a:p>
          <a:p>
            <a:pPr eaLnBrk="1" hangingPunct="1"/>
            <a:endParaRPr lang="fr-CA" smtClean="0"/>
          </a:p>
        </p:txBody>
      </p:sp>
      <p:sp>
        <p:nvSpPr>
          <p:cNvPr id="433155" name="Slide Number Placeholder 3"/>
          <p:cNvSpPr>
            <a:spLocks noGrp="1"/>
          </p:cNvSpPr>
          <p:nvPr>
            <p:ph type="sldNum" sz="quarter" idx="5"/>
          </p:nvPr>
        </p:nvSpPr>
        <p:spPr>
          <a:noFill/>
          <a:ln>
            <a:miter lim="800000"/>
            <a:headEnd/>
            <a:tailEnd/>
          </a:ln>
        </p:spPr>
        <p:txBody>
          <a:bodyPr/>
          <a:lstStyle/>
          <a:p>
            <a:fld id="{FFFCA434-2957-4116-843D-F4582A6BBF92}" type="slidenum">
              <a:rPr lang="fr-CA" smtClean="0"/>
              <a:pPr/>
              <a:t>212</a:t>
            </a:fld>
            <a:endParaRPr lang="fr-CA"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noTextEdit="1"/>
          </p:cNvSpPr>
          <p:nvPr>
            <p:ph type="sldImg"/>
          </p:nvPr>
        </p:nvSpPr>
        <p:spPr>
          <a:ln/>
        </p:spPr>
      </p:sp>
      <p:sp>
        <p:nvSpPr>
          <p:cNvPr id="435202" name="Notes Placeholder 2"/>
          <p:cNvSpPr>
            <a:spLocks noGrp="1"/>
          </p:cNvSpPr>
          <p:nvPr>
            <p:ph type="body" idx="1"/>
          </p:nvPr>
        </p:nvSpPr>
        <p:spPr>
          <a:noFill/>
        </p:spPr>
        <p:txBody>
          <a:bodyPr/>
          <a:lstStyle/>
          <a:p>
            <a:pPr eaLnBrk="1" hangingPunct="1">
              <a:spcBef>
                <a:spcPct val="0"/>
              </a:spcBef>
            </a:pPr>
            <a:r>
              <a:rPr lang="en-CA" smtClean="0"/>
              <a:t>And I think this is precisely where our future lie.</a:t>
            </a:r>
          </a:p>
        </p:txBody>
      </p:sp>
      <p:sp>
        <p:nvSpPr>
          <p:cNvPr id="435203" name="Slide Number Placeholder 3"/>
          <p:cNvSpPr>
            <a:spLocks noGrp="1"/>
          </p:cNvSpPr>
          <p:nvPr>
            <p:ph type="sldNum" sz="quarter" idx="5"/>
          </p:nvPr>
        </p:nvSpPr>
        <p:spPr>
          <a:noFill/>
          <a:ln>
            <a:miter lim="800000"/>
            <a:headEnd/>
            <a:tailEnd/>
          </a:ln>
        </p:spPr>
        <p:txBody>
          <a:bodyPr/>
          <a:lstStyle/>
          <a:p>
            <a:fld id="{7D61CCFB-1618-4419-AB94-C689404CB019}" type="slidenum">
              <a:rPr lang="fr-CA" smtClean="0"/>
              <a:pPr/>
              <a:t>213</a:t>
            </a:fld>
            <a:endParaRPr lang="fr-CA"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Slide Image Placeholder 1"/>
          <p:cNvSpPr>
            <a:spLocks noGrp="1" noRot="1" noChangeAspect="1" noTextEdit="1"/>
          </p:cNvSpPr>
          <p:nvPr>
            <p:ph type="sldImg"/>
          </p:nvPr>
        </p:nvSpPr>
        <p:spPr>
          <a:ln/>
        </p:spPr>
      </p:sp>
      <p:sp>
        <p:nvSpPr>
          <p:cNvPr id="437250" name="Notes Placeholder 2"/>
          <p:cNvSpPr>
            <a:spLocks noGrp="1"/>
          </p:cNvSpPr>
          <p:nvPr>
            <p:ph type="body" idx="1"/>
          </p:nvPr>
        </p:nvSpPr>
        <p:spPr>
          <a:noFill/>
        </p:spPr>
        <p:txBody>
          <a:bodyPr/>
          <a:lstStyle/>
          <a:p>
            <a:pPr eaLnBrk="1" hangingPunct="1"/>
            <a:r>
              <a:rPr lang="fr-CA" smtClean="0"/>
              <a:t>Today we can do these awesome things. Its great but so what?</a:t>
            </a:r>
          </a:p>
          <a:p>
            <a:pPr eaLnBrk="1" hangingPunct="1"/>
            <a:endParaRPr lang="fr-CA" smtClean="0"/>
          </a:p>
          <a:p>
            <a:pPr eaLnBrk="1" hangingPunct="1"/>
            <a:r>
              <a:rPr lang="fr-CA" smtClean="0"/>
              <a:t>What is the second degree to all this? </a:t>
            </a:r>
          </a:p>
          <a:p>
            <a:pPr eaLnBrk="1" hangingPunct="1"/>
            <a:endParaRPr lang="fr-CA" smtClean="0"/>
          </a:p>
          <a:p>
            <a:pPr eaLnBrk="1" hangingPunct="1"/>
            <a:r>
              <a:rPr lang="fr-CA" smtClean="0"/>
              <a:t>But as we tackle big problems with great precision, we also need new ones to push things forward.</a:t>
            </a:r>
          </a:p>
          <a:p>
            <a:pPr eaLnBrk="1" hangingPunct="1"/>
            <a:endParaRPr lang="fr-CA" smtClean="0"/>
          </a:p>
          <a:p>
            <a:pPr eaLnBrk="1" hangingPunct="1"/>
            <a:r>
              <a:rPr lang="fr-CA" smtClean="0"/>
              <a:t>We need the 8bits characters of today</a:t>
            </a:r>
          </a:p>
          <a:p>
            <a:pPr eaLnBrk="1" hangingPunct="1"/>
            <a:endParaRPr lang="fr-CA" smtClean="0"/>
          </a:p>
        </p:txBody>
      </p:sp>
      <p:sp>
        <p:nvSpPr>
          <p:cNvPr id="437251" name="Slide Number Placeholder 3"/>
          <p:cNvSpPr>
            <a:spLocks noGrp="1"/>
          </p:cNvSpPr>
          <p:nvPr>
            <p:ph type="sldNum" sz="quarter" idx="5"/>
          </p:nvPr>
        </p:nvSpPr>
        <p:spPr>
          <a:noFill/>
          <a:ln>
            <a:miter lim="800000"/>
            <a:headEnd/>
            <a:tailEnd/>
          </a:ln>
        </p:spPr>
        <p:txBody>
          <a:bodyPr/>
          <a:lstStyle/>
          <a:p>
            <a:fld id="{B9442049-7973-4B7F-A048-7433D97D0743}" type="slidenum">
              <a:rPr lang="fr-CA" smtClean="0"/>
              <a:pPr/>
              <a:t>214</a:t>
            </a:fld>
            <a:endParaRPr lang="fr-CA"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noTextEdit="1"/>
          </p:cNvSpPr>
          <p:nvPr>
            <p:ph type="sldImg"/>
          </p:nvPr>
        </p:nvSpPr>
        <p:spPr>
          <a:ln/>
        </p:spPr>
      </p:sp>
      <p:sp>
        <p:nvSpPr>
          <p:cNvPr id="439298" name="Notes Placeholder 2"/>
          <p:cNvSpPr>
            <a:spLocks noGrp="1"/>
          </p:cNvSpPr>
          <p:nvPr>
            <p:ph type="body" idx="1"/>
          </p:nvPr>
        </p:nvSpPr>
        <p:spPr>
          <a:noFill/>
        </p:spPr>
        <p:txBody>
          <a:bodyPr/>
          <a:lstStyle/>
          <a:p>
            <a:pPr eaLnBrk="1" hangingPunct="1"/>
            <a:r>
              <a:rPr lang="fr-CA" smtClean="0"/>
              <a:t>We need to insert them strategically into our game to suggest the impossible and ignite player’s sense of wonder.</a:t>
            </a:r>
          </a:p>
          <a:p>
            <a:pPr eaLnBrk="1" hangingPunct="1"/>
            <a:endParaRPr lang="fr-CA" smtClean="0"/>
          </a:p>
          <a:p>
            <a:pPr eaLnBrk="1" hangingPunct="1"/>
            <a:endParaRPr lang="fr-CA" smtClean="0"/>
          </a:p>
        </p:txBody>
      </p:sp>
      <p:sp>
        <p:nvSpPr>
          <p:cNvPr id="439299" name="Slide Number Placeholder 3"/>
          <p:cNvSpPr>
            <a:spLocks noGrp="1"/>
          </p:cNvSpPr>
          <p:nvPr>
            <p:ph type="sldNum" sz="quarter" idx="5"/>
          </p:nvPr>
        </p:nvSpPr>
        <p:spPr>
          <a:noFill/>
          <a:ln>
            <a:miter lim="800000"/>
            <a:headEnd/>
            <a:tailEnd/>
          </a:ln>
        </p:spPr>
        <p:txBody>
          <a:bodyPr/>
          <a:lstStyle/>
          <a:p>
            <a:fld id="{448D1D83-6DE9-454E-B3BF-7FF7BE2F60CD}" type="slidenum">
              <a:rPr lang="fr-CA" smtClean="0"/>
              <a:pPr/>
              <a:t>215</a:t>
            </a:fld>
            <a:endParaRPr lang="fr-CA"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noTextEdit="1"/>
          </p:cNvSpPr>
          <p:nvPr>
            <p:ph type="sldImg"/>
          </p:nvPr>
        </p:nvSpPr>
        <p:spPr>
          <a:ln/>
        </p:spPr>
      </p:sp>
      <p:sp>
        <p:nvSpPr>
          <p:cNvPr id="441346" name="Notes Placeholder 2"/>
          <p:cNvSpPr>
            <a:spLocks noGrp="1"/>
          </p:cNvSpPr>
          <p:nvPr>
            <p:ph type="body" idx="1"/>
          </p:nvPr>
        </p:nvSpPr>
        <p:spPr>
          <a:noFill/>
        </p:spPr>
        <p:txBody>
          <a:bodyPr/>
          <a:lstStyle/>
          <a:p>
            <a:pPr eaLnBrk="1" hangingPunct="1"/>
            <a:r>
              <a:rPr lang="fr-CA" smtClean="0"/>
              <a:t>This is the kind of thinking that is shaping Watch Dogs. </a:t>
            </a:r>
          </a:p>
          <a:p>
            <a:pPr eaLnBrk="1" hangingPunct="1"/>
            <a:endParaRPr lang="fr-CA" smtClean="0"/>
          </a:p>
          <a:p>
            <a:pPr eaLnBrk="1" hangingPunct="1"/>
            <a:r>
              <a:rPr lang="fr-CA" smtClean="0"/>
              <a:t>It’s how we ended up with stuff like</a:t>
            </a:r>
          </a:p>
          <a:p>
            <a:pPr eaLnBrk="1" hangingPunct="1"/>
            <a:r>
              <a:rPr lang="fr-CA" smtClean="0"/>
              <a:t>   - controlling an entire city</a:t>
            </a:r>
          </a:p>
          <a:p>
            <a:pPr eaLnBrk="1" hangingPunct="1"/>
            <a:r>
              <a:rPr lang="fr-CA" smtClean="0"/>
              <a:t>   - or invading population’s privacy</a:t>
            </a:r>
          </a:p>
          <a:p>
            <a:pPr eaLnBrk="1" hangingPunct="1"/>
            <a:endParaRPr lang="fr-CA" smtClean="0"/>
          </a:p>
        </p:txBody>
      </p:sp>
      <p:sp>
        <p:nvSpPr>
          <p:cNvPr id="441347" name="Slide Number Placeholder 3"/>
          <p:cNvSpPr>
            <a:spLocks noGrp="1"/>
          </p:cNvSpPr>
          <p:nvPr>
            <p:ph type="sldNum" sz="quarter" idx="5"/>
          </p:nvPr>
        </p:nvSpPr>
        <p:spPr>
          <a:noFill/>
          <a:ln>
            <a:miter lim="800000"/>
            <a:headEnd/>
            <a:tailEnd/>
          </a:ln>
        </p:spPr>
        <p:txBody>
          <a:bodyPr/>
          <a:lstStyle/>
          <a:p>
            <a:fld id="{EDB26202-E5BF-4857-9E49-D426A14454EA}" type="slidenum">
              <a:rPr lang="fr-CA" smtClean="0"/>
              <a:pPr/>
              <a:t>216</a:t>
            </a:fld>
            <a:endParaRPr lang="fr-CA"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noTextEdit="1"/>
          </p:cNvSpPr>
          <p:nvPr>
            <p:ph type="sldImg"/>
          </p:nvPr>
        </p:nvSpPr>
        <p:spPr>
          <a:ln/>
        </p:spPr>
      </p:sp>
      <p:sp>
        <p:nvSpPr>
          <p:cNvPr id="443394" name="Notes Placeholder 2"/>
          <p:cNvSpPr>
            <a:spLocks noGrp="1"/>
          </p:cNvSpPr>
          <p:nvPr>
            <p:ph type="body" idx="1"/>
          </p:nvPr>
        </p:nvSpPr>
        <p:spPr>
          <a:noFill/>
        </p:spPr>
        <p:txBody>
          <a:bodyPr/>
          <a:lstStyle/>
          <a:p>
            <a:pPr eaLnBrk="1" hangingPunct="1"/>
            <a:r>
              <a:rPr lang="fr-CA" smtClean="0"/>
              <a:t>In a way, I believe our future is like the rise of the NPCs </a:t>
            </a:r>
          </a:p>
          <a:p>
            <a:pPr eaLnBrk="1" hangingPunct="1"/>
            <a:endParaRPr lang="fr-CA" smtClean="0"/>
          </a:p>
          <a:p>
            <a:pPr eaLnBrk="1" hangingPunct="1"/>
            <a:r>
              <a:rPr lang="fr-CA" smtClean="0"/>
              <a:t>We’ll need to use them better to suggest a lot more about our game universes</a:t>
            </a:r>
          </a:p>
          <a:p>
            <a:pPr eaLnBrk="1" hangingPunct="1"/>
            <a:endParaRPr lang="fr-CA" smtClean="0"/>
          </a:p>
          <a:p>
            <a:pPr eaLnBrk="1" hangingPunct="1"/>
            <a:r>
              <a:rPr lang="fr-CA" smtClean="0"/>
              <a:t>In fact, we’ll need to do that with everything that we build…</a:t>
            </a:r>
          </a:p>
        </p:txBody>
      </p:sp>
      <p:sp>
        <p:nvSpPr>
          <p:cNvPr id="443395" name="Slide Number Placeholder 3"/>
          <p:cNvSpPr>
            <a:spLocks noGrp="1"/>
          </p:cNvSpPr>
          <p:nvPr>
            <p:ph type="sldNum" sz="quarter" idx="5"/>
          </p:nvPr>
        </p:nvSpPr>
        <p:spPr>
          <a:noFill/>
          <a:ln>
            <a:miter lim="800000"/>
            <a:headEnd/>
            <a:tailEnd/>
          </a:ln>
        </p:spPr>
        <p:txBody>
          <a:bodyPr/>
          <a:lstStyle/>
          <a:p>
            <a:fld id="{0CAD0BCC-B0A4-4686-93CC-1C95CCD37388}" type="slidenum">
              <a:rPr lang="fr-CA" smtClean="0"/>
              <a:pPr/>
              <a:t>217</a:t>
            </a:fld>
            <a:endParaRPr lang="fr-CA"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Slide Image Placeholder 1"/>
          <p:cNvSpPr>
            <a:spLocks noGrp="1" noRot="1" noChangeAspect="1" noTextEdit="1"/>
          </p:cNvSpPr>
          <p:nvPr>
            <p:ph type="sldImg"/>
          </p:nvPr>
        </p:nvSpPr>
        <p:spPr>
          <a:ln/>
        </p:spPr>
      </p:sp>
      <p:sp>
        <p:nvSpPr>
          <p:cNvPr id="445442" name="Notes Placeholder 2"/>
          <p:cNvSpPr>
            <a:spLocks noGrp="1"/>
          </p:cNvSpPr>
          <p:nvPr>
            <p:ph type="body" idx="1"/>
          </p:nvPr>
        </p:nvSpPr>
        <p:spPr>
          <a:noFill/>
        </p:spPr>
        <p:txBody>
          <a:bodyPr/>
          <a:lstStyle/>
          <a:p>
            <a:pPr eaLnBrk="1" hangingPunct="1"/>
            <a:r>
              <a:rPr lang="fr-CA" smtClean="0"/>
              <a:t>We’ll need to stop creating dialogue trees and start providing better ways to communicate with them.</a:t>
            </a:r>
          </a:p>
          <a:p>
            <a:pPr eaLnBrk="1" hangingPunct="1"/>
            <a:endParaRPr lang="fr-CA" smtClean="0"/>
          </a:p>
          <a:p>
            <a:pPr eaLnBrk="1" hangingPunct="1"/>
            <a:r>
              <a:rPr lang="fr-CA" smtClean="0"/>
              <a:t>Ways to suggest a lot more with a lot less…</a:t>
            </a:r>
          </a:p>
          <a:p>
            <a:pPr eaLnBrk="1" hangingPunct="1"/>
            <a:endParaRPr lang="fr-CA" smtClean="0"/>
          </a:p>
          <a:p>
            <a:pPr eaLnBrk="1" hangingPunct="1"/>
            <a:endParaRPr lang="fr-CA" smtClean="0"/>
          </a:p>
        </p:txBody>
      </p:sp>
      <p:sp>
        <p:nvSpPr>
          <p:cNvPr id="445443" name="Slide Number Placeholder 3"/>
          <p:cNvSpPr>
            <a:spLocks noGrp="1"/>
          </p:cNvSpPr>
          <p:nvPr>
            <p:ph type="sldNum" sz="quarter" idx="5"/>
          </p:nvPr>
        </p:nvSpPr>
        <p:spPr>
          <a:noFill/>
          <a:ln>
            <a:miter lim="800000"/>
            <a:headEnd/>
            <a:tailEnd/>
          </a:ln>
        </p:spPr>
        <p:txBody>
          <a:bodyPr/>
          <a:lstStyle/>
          <a:p>
            <a:fld id="{8C575EEB-34FE-4857-BAE6-B91EBC698CDE}" type="slidenum">
              <a:rPr lang="fr-CA" smtClean="0"/>
              <a:pPr/>
              <a:t>218</a:t>
            </a:fld>
            <a:endParaRPr lang="fr-CA"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noTextEdit="1"/>
          </p:cNvSpPr>
          <p:nvPr>
            <p:ph type="sldImg"/>
          </p:nvPr>
        </p:nvSpPr>
        <p:spPr>
          <a:ln/>
        </p:spPr>
      </p:sp>
      <p:sp>
        <p:nvSpPr>
          <p:cNvPr id="447490" name="Notes Placeholder 2"/>
          <p:cNvSpPr>
            <a:spLocks noGrp="1"/>
          </p:cNvSpPr>
          <p:nvPr>
            <p:ph type="body" idx="1"/>
          </p:nvPr>
        </p:nvSpPr>
        <p:spPr>
          <a:noFill/>
        </p:spPr>
        <p:txBody>
          <a:bodyPr/>
          <a:lstStyle/>
          <a:p>
            <a:pPr eaLnBrk="1" hangingPunct="1">
              <a:spcBef>
                <a:spcPct val="0"/>
              </a:spcBef>
            </a:pPr>
            <a:r>
              <a:rPr lang="en-CA" smtClean="0"/>
              <a:t>This way we can suggest things such as Romance for example.</a:t>
            </a:r>
          </a:p>
          <a:p>
            <a:pPr eaLnBrk="1" hangingPunct="1">
              <a:spcBef>
                <a:spcPct val="0"/>
              </a:spcBef>
            </a:pPr>
            <a:endParaRPr lang="en-CA" smtClean="0"/>
          </a:p>
          <a:p>
            <a:pPr eaLnBrk="1" hangingPunct="1">
              <a:spcBef>
                <a:spcPct val="0"/>
              </a:spcBef>
            </a:pPr>
            <a:r>
              <a:rPr lang="en-CA" smtClean="0"/>
              <a:t>While it is a very complex concept, it doesn’t have to be a very complexe solution.</a:t>
            </a:r>
          </a:p>
          <a:p>
            <a:pPr eaLnBrk="1" hangingPunct="1">
              <a:spcBef>
                <a:spcPct val="0"/>
              </a:spcBef>
            </a:pPr>
            <a:endParaRPr lang="en-CA" smtClean="0"/>
          </a:p>
          <a:p>
            <a:pPr eaLnBrk="1" hangingPunct="1">
              <a:spcBef>
                <a:spcPct val="0"/>
              </a:spcBef>
            </a:pPr>
            <a:r>
              <a:rPr lang="en-CA" smtClean="0"/>
              <a:t>We can suggest it and players perceives it. Then it becomes real.</a:t>
            </a:r>
          </a:p>
        </p:txBody>
      </p:sp>
      <p:sp>
        <p:nvSpPr>
          <p:cNvPr id="447491" name="Slide Number Placeholder 3"/>
          <p:cNvSpPr>
            <a:spLocks noGrp="1"/>
          </p:cNvSpPr>
          <p:nvPr>
            <p:ph type="sldNum" sz="quarter" idx="5"/>
          </p:nvPr>
        </p:nvSpPr>
        <p:spPr>
          <a:noFill/>
          <a:ln>
            <a:miter lim="800000"/>
            <a:headEnd/>
            <a:tailEnd/>
          </a:ln>
        </p:spPr>
        <p:txBody>
          <a:bodyPr/>
          <a:lstStyle/>
          <a:p>
            <a:fld id="{08AE2A2A-2120-4861-B7AE-40D921911B8C}" type="slidenum">
              <a:rPr lang="fr-CA" smtClean="0"/>
              <a:pPr/>
              <a:t>219</a:t>
            </a:fld>
            <a:endParaRPr lang="fr-CA"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noTextEdit="1"/>
          </p:cNvSpPr>
          <p:nvPr>
            <p:ph type="sldImg"/>
          </p:nvPr>
        </p:nvSpPr>
        <p:spPr>
          <a:ln/>
        </p:spPr>
      </p:sp>
      <p:sp>
        <p:nvSpPr>
          <p:cNvPr id="449538" name="Notes Placeholder 2"/>
          <p:cNvSpPr>
            <a:spLocks noGrp="1"/>
          </p:cNvSpPr>
          <p:nvPr>
            <p:ph type="body" idx="1"/>
          </p:nvPr>
        </p:nvSpPr>
        <p:spPr>
          <a:noFill/>
        </p:spPr>
        <p:txBody>
          <a:bodyPr/>
          <a:lstStyle/>
          <a:p>
            <a:pPr eaLnBrk="1" hangingPunct="1">
              <a:spcBef>
                <a:spcPct val="0"/>
              </a:spcBef>
            </a:pPr>
            <a:endParaRPr lang="en-CA" smtClean="0"/>
          </a:p>
          <a:p>
            <a:pPr eaLnBrk="1" hangingPunct="1">
              <a:spcBef>
                <a:spcPct val="0"/>
              </a:spcBef>
            </a:pPr>
            <a:r>
              <a:rPr lang="fr-CA" smtClean="0"/>
              <a:t>So again: Where’s our future going?  </a:t>
            </a:r>
          </a:p>
          <a:p>
            <a:pPr eaLnBrk="1" hangingPunct="1">
              <a:spcBef>
                <a:spcPct val="0"/>
              </a:spcBef>
            </a:pPr>
            <a:endParaRPr lang="fr-CA" smtClean="0"/>
          </a:p>
          <a:p>
            <a:pPr eaLnBrk="1" hangingPunct="1">
              <a:spcBef>
                <a:spcPct val="0"/>
              </a:spcBef>
            </a:pPr>
            <a:r>
              <a:rPr lang="fr-CA" smtClean="0"/>
              <a:t>Who knows. After all the answer is in every developpers mind. </a:t>
            </a:r>
          </a:p>
        </p:txBody>
      </p:sp>
      <p:sp>
        <p:nvSpPr>
          <p:cNvPr id="449539" name="Slide Number Placeholder 3"/>
          <p:cNvSpPr>
            <a:spLocks noGrp="1"/>
          </p:cNvSpPr>
          <p:nvPr>
            <p:ph type="sldNum" sz="quarter" idx="5"/>
          </p:nvPr>
        </p:nvSpPr>
        <p:spPr>
          <a:noFill/>
          <a:ln>
            <a:miter lim="800000"/>
            <a:headEnd/>
            <a:tailEnd/>
          </a:ln>
        </p:spPr>
        <p:txBody>
          <a:bodyPr/>
          <a:lstStyle/>
          <a:p>
            <a:fld id="{8DDF525C-0CBC-4B7F-908D-E28D22D238F7}" type="slidenum">
              <a:rPr lang="fr-CA" smtClean="0"/>
              <a:pPr/>
              <a:t>220</a:t>
            </a:fld>
            <a:endParaRPr lang="fr-CA"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p:spPr>
        <p:txBody>
          <a:bodyPr/>
          <a:lstStyle/>
          <a:p>
            <a:r>
              <a:rPr lang="en-US" smtClean="0"/>
              <a:t>This new experimental direction eventually resulting in his breakthrough and best remembered game, Balance of Power – a title unlike anything that had come before – a war game about preventing War.  </a:t>
            </a:r>
          </a:p>
        </p:txBody>
      </p:sp>
      <p:sp>
        <p:nvSpPr>
          <p:cNvPr id="110595" name="Slide Number Placeholder 3"/>
          <p:cNvSpPr>
            <a:spLocks noGrp="1"/>
          </p:cNvSpPr>
          <p:nvPr>
            <p:ph type="sldNum" sz="quarter" idx="5"/>
          </p:nvPr>
        </p:nvSpPr>
        <p:spPr>
          <a:noFill/>
          <a:ln>
            <a:miter lim="800000"/>
            <a:headEnd/>
            <a:tailEnd/>
          </a:ln>
        </p:spPr>
        <p:txBody>
          <a:bodyPr/>
          <a:lstStyle/>
          <a:p>
            <a:fld id="{25330281-745A-4D81-B5AE-0D87C19BD064}" type="slidenum">
              <a:rPr lang="en-US" smtClean="0"/>
              <a:pPr/>
              <a:t>14</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noTextEdit="1"/>
          </p:cNvSpPr>
          <p:nvPr>
            <p:ph type="sldImg"/>
          </p:nvPr>
        </p:nvSpPr>
        <p:spPr>
          <a:ln/>
        </p:spPr>
      </p:sp>
      <p:sp>
        <p:nvSpPr>
          <p:cNvPr id="451586" name="Notes Placeholder 2"/>
          <p:cNvSpPr>
            <a:spLocks noGrp="1"/>
          </p:cNvSpPr>
          <p:nvPr>
            <p:ph type="body" idx="1"/>
          </p:nvPr>
        </p:nvSpPr>
        <p:spPr>
          <a:noFill/>
        </p:spPr>
        <p:txBody>
          <a:bodyPr/>
          <a:lstStyle/>
          <a:p>
            <a:pPr eaLnBrk="1" hangingPunct="1">
              <a:spcBef>
                <a:spcPct val="0"/>
              </a:spcBef>
            </a:pPr>
            <a:r>
              <a:rPr lang="en-CA" smtClean="0"/>
              <a:t>That being said, I hope these developers will create games that will be open to interpretation.</a:t>
            </a:r>
          </a:p>
          <a:p>
            <a:pPr eaLnBrk="1" hangingPunct="1">
              <a:spcBef>
                <a:spcPct val="0"/>
              </a:spcBef>
            </a:pPr>
            <a:endParaRPr lang="en-CA" smtClean="0"/>
          </a:p>
          <a:p>
            <a:pPr eaLnBrk="1" hangingPunct="1">
              <a:spcBef>
                <a:spcPct val="0"/>
              </a:spcBef>
            </a:pPr>
            <a:r>
              <a:rPr lang="en-CA" smtClean="0"/>
              <a:t>So that new generations of players not only appreciate the power of the last console they bought</a:t>
            </a:r>
          </a:p>
          <a:p>
            <a:pPr eaLnBrk="1" hangingPunct="1">
              <a:spcBef>
                <a:spcPct val="0"/>
              </a:spcBef>
            </a:pPr>
            <a:endParaRPr lang="en-CA" smtClean="0"/>
          </a:p>
          <a:p>
            <a:pPr eaLnBrk="1" hangingPunct="1">
              <a:spcBef>
                <a:spcPct val="0"/>
              </a:spcBef>
            </a:pPr>
            <a:r>
              <a:rPr lang="en-CA" smtClean="0"/>
              <a:t>but also dream about the games they’ll play 20 years from now.</a:t>
            </a:r>
          </a:p>
          <a:p>
            <a:pPr eaLnBrk="1" hangingPunct="1">
              <a:spcBef>
                <a:spcPct val="0"/>
              </a:spcBef>
            </a:pPr>
            <a:endParaRPr lang="en-CA" smtClean="0"/>
          </a:p>
          <a:p>
            <a:pPr eaLnBrk="1" hangingPunct="1">
              <a:spcBef>
                <a:spcPct val="0"/>
              </a:spcBef>
            </a:pPr>
            <a:r>
              <a:rPr lang="en-CA" smtClean="0"/>
              <a:t>After all these young gamers are the developers of tomorrow. Let’s give them a reason to push our ideas beyond belief…</a:t>
            </a:r>
          </a:p>
          <a:p>
            <a:pPr eaLnBrk="1" hangingPunct="1">
              <a:spcBef>
                <a:spcPct val="0"/>
              </a:spcBef>
            </a:pPr>
            <a:endParaRPr lang="fr-CA" smtClean="0"/>
          </a:p>
        </p:txBody>
      </p:sp>
      <p:sp>
        <p:nvSpPr>
          <p:cNvPr id="451587" name="Slide Number Placeholder 3"/>
          <p:cNvSpPr>
            <a:spLocks noGrp="1"/>
          </p:cNvSpPr>
          <p:nvPr>
            <p:ph type="sldNum" sz="quarter" idx="5"/>
          </p:nvPr>
        </p:nvSpPr>
        <p:spPr>
          <a:noFill/>
          <a:ln>
            <a:miter lim="800000"/>
            <a:headEnd/>
            <a:tailEnd/>
          </a:ln>
        </p:spPr>
        <p:txBody>
          <a:bodyPr/>
          <a:lstStyle/>
          <a:p>
            <a:fld id="{A3B002C2-D9F7-4C1E-A31E-7C15E7A0CF1F}" type="slidenum">
              <a:rPr lang="fr-CA" smtClean="0"/>
              <a:pPr/>
              <a:t>221</a:t>
            </a:fld>
            <a:endParaRPr lang="fr-CA"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noTextEdit="1"/>
          </p:cNvSpPr>
          <p:nvPr>
            <p:ph type="sldImg"/>
          </p:nvPr>
        </p:nvSpPr>
        <p:spPr>
          <a:ln/>
        </p:spPr>
      </p:sp>
      <p:sp>
        <p:nvSpPr>
          <p:cNvPr id="453634" name="Notes Placeholder 2"/>
          <p:cNvSpPr>
            <a:spLocks noGrp="1"/>
          </p:cNvSpPr>
          <p:nvPr>
            <p:ph type="body" idx="1"/>
          </p:nvPr>
        </p:nvSpPr>
        <p:spPr>
          <a:noFill/>
        </p:spPr>
        <p:txBody>
          <a:bodyPr/>
          <a:lstStyle/>
          <a:p>
            <a:pPr eaLnBrk="1" hangingPunct="1"/>
            <a:r>
              <a:rPr lang="fr-CA" smtClean="0"/>
              <a:t>Thank You Very Much</a:t>
            </a:r>
          </a:p>
        </p:txBody>
      </p:sp>
      <p:sp>
        <p:nvSpPr>
          <p:cNvPr id="453635" name="Slide Number Placeholder 3"/>
          <p:cNvSpPr>
            <a:spLocks noGrp="1"/>
          </p:cNvSpPr>
          <p:nvPr>
            <p:ph type="sldNum" sz="quarter" idx="5"/>
          </p:nvPr>
        </p:nvSpPr>
        <p:spPr>
          <a:noFill/>
          <a:ln>
            <a:miter lim="800000"/>
            <a:headEnd/>
            <a:tailEnd/>
          </a:ln>
        </p:spPr>
        <p:txBody>
          <a:bodyPr/>
          <a:lstStyle/>
          <a:p>
            <a:fld id="{1A7291BF-6DCE-433B-B409-675813C5698B}" type="slidenum">
              <a:rPr lang="fr-CA" smtClean="0"/>
              <a:pPr/>
              <a:t>222</a:t>
            </a:fld>
            <a:endParaRPr lang="fr-CA"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noTextEdit="1"/>
          </p:cNvSpPr>
          <p:nvPr>
            <p:ph type="sldImg"/>
          </p:nvPr>
        </p:nvSpPr>
        <p:spPr>
          <a:ln/>
        </p:spPr>
      </p:sp>
      <p:sp>
        <p:nvSpPr>
          <p:cNvPr id="455682" name="Notes Placeholder 2"/>
          <p:cNvSpPr>
            <a:spLocks noGrp="1"/>
          </p:cNvSpPr>
          <p:nvPr>
            <p:ph type="body" idx="1"/>
          </p:nvPr>
        </p:nvSpPr>
        <p:spPr>
          <a:noFill/>
        </p:spPr>
        <p:txBody>
          <a:bodyPr/>
          <a:lstStyle/>
          <a:p>
            <a:r>
              <a:rPr lang="en-US" smtClean="0"/>
              <a:t>And that brings us to the end of Brain Dump and of MIGS – so many great ideas.  </a:t>
            </a:r>
          </a:p>
        </p:txBody>
      </p:sp>
      <p:sp>
        <p:nvSpPr>
          <p:cNvPr id="455683" name="Slide Number Placeholder 3"/>
          <p:cNvSpPr>
            <a:spLocks noGrp="1"/>
          </p:cNvSpPr>
          <p:nvPr>
            <p:ph type="sldNum" sz="quarter" idx="5"/>
          </p:nvPr>
        </p:nvSpPr>
        <p:spPr>
          <a:noFill/>
          <a:ln>
            <a:miter lim="800000"/>
            <a:headEnd/>
            <a:tailEnd/>
          </a:ln>
        </p:spPr>
        <p:txBody>
          <a:bodyPr/>
          <a:lstStyle/>
          <a:p>
            <a:fld id="{86936181-9CB0-4BB5-B3B9-A24605988286}" type="slidenum">
              <a:rPr lang="en-US" smtClean="0"/>
              <a:pPr/>
              <a:t>223</a:t>
            </a:fld>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a:ln/>
        </p:spPr>
      </p:sp>
      <p:sp>
        <p:nvSpPr>
          <p:cNvPr id="457730" name="Notes Placeholder 2"/>
          <p:cNvSpPr>
            <a:spLocks noGrp="1"/>
          </p:cNvSpPr>
          <p:nvPr>
            <p:ph type="body" idx="1"/>
          </p:nvPr>
        </p:nvSpPr>
        <p:spPr>
          <a:noFill/>
        </p:spPr>
        <p:txBody>
          <a:bodyPr/>
          <a:lstStyle/>
          <a:p>
            <a:r>
              <a:rPr lang="en-US" smtClean="0"/>
              <a:t>Hopefully the outlook of our diverse panel gives you a unique perspective on the world of game development, and will help you chart the future in your own work.</a:t>
            </a:r>
          </a:p>
        </p:txBody>
      </p:sp>
      <p:sp>
        <p:nvSpPr>
          <p:cNvPr id="457731" name="Slide Number Placeholder 3"/>
          <p:cNvSpPr>
            <a:spLocks noGrp="1"/>
          </p:cNvSpPr>
          <p:nvPr>
            <p:ph type="sldNum" sz="quarter" idx="5"/>
          </p:nvPr>
        </p:nvSpPr>
        <p:spPr>
          <a:noFill/>
          <a:ln>
            <a:miter lim="800000"/>
            <a:headEnd/>
            <a:tailEnd/>
          </a:ln>
        </p:spPr>
        <p:txBody>
          <a:bodyPr/>
          <a:lstStyle/>
          <a:p>
            <a:fld id="{B09929AC-7DFE-4035-91AA-1B6A64A3B1FE}" type="slidenum">
              <a:rPr lang="en-US" smtClean="0"/>
              <a:pPr/>
              <a:t>224</a:t>
            </a:fld>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noTextEdit="1"/>
          </p:cNvSpPr>
          <p:nvPr>
            <p:ph type="sldImg"/>
          </p:nvPr>
        </p:nvSpPr>
        <p:spPr>
          <a:ln/>
        </p:spPr>
      </p:sp>
      <p:sp>
        <p:nvSpPr>
          <p:cNvPr id="459778" name="Notes Placeholder 2"/>
          <p:cNvSpPr>
            <a:spLocks noGrp="1"/>
          </p:cNvSpPr>
          <p:nvPr>
            <p:ph type="body" idx="1"/>
          </p:nvPr>
        </p:nvSpPr>
        <p:spPr>
          <a:noFill/>
        </p:spPr>
        <p:txBody>
          <a:bodyPr/>
          <a:lstStyle/>
          <a:p>
            <a:r>
              <a:rPr lang="en-US" smtClean="0"/>
              <a:t>Go forth and invent the future!</a:t>
            </a:r>
          </a:p>
        </p:txBody>
      </p:sp>
      <p:sp>
        <p:nvSpPr>
          <p:cNvPr id="459779" name="Slide Number Placeholder 3"/>
          <p:cNvSpPr>
            <a:spLocks noGrp="1"/>
          </p:cNvSpPr>
          <p:nvPr>
            <p:ph type="sldNum" sz="quarter" idx="5"/>
          </p:nvPr>
        </p:nvSpPr>
        <p:spPr>
          <a:noFill/>
          <a:ln>
            <a:miter lim="800000"/>
            <a:headEnd/>
            <a:tailEnd/>
          </a:ln>
        </p:spPr>
        <p:txBody>
          <a:bodyPr/>
          <a:lstStyle/>
          <a:p>
            <a:fld id="{9D362CA0-B5AD-4712-B44E-3A3BE526BDB9}" type="slidenum">
              <a:rPr lang="en-US" smtClean="0"/>
              <a:pPr/>
              <a:t>225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p:spPr>
        <p:txBody>
          <a:bodyPr/>
          <a:lstStyle/>
          <a:p>
            <a:r>
              <a:rPr lang="en-US" smtClean="0"/>
              <a:t>And ultimately Chris wrote the first book about computer game design</a:t>
            </a:r>
          </a:p>
          <a:p>
            <a:r>
              <a:rPr lang="en-US" smtClean="0"/>
              <a:t>And founded the Game Developer’s Conference.</a:t>
            </a:r>
          </a:p>
          <a:p>
            <a:r>
              <a:rPr lang="en-US" smtClean="0"/>
              <a:t>Would Chis have done all this without Alan’s inspiring him?  Perhaps…</a:t>
            </a:r>
          </a:p>
          <a:p>
            <a:endParaRPr lang="en-US" smtClean="0"/>
          </a:p>
          <a:p>
            <a:r>
              <a:rPr lang="en-US" smtClean="0"/>
              <a:t>But I think we have to thank Alan Kay at least a little bit for all that.</a:t>
            </a:r>
          </a:p>
        </p:txBody>
      </p:sp>
      <p:sp>
        <p:nvSpPr>
          <p:cNvPr id="112643" name="Slide Number Placeholder 3"/>
          <p:cNvSpPr>
            <a:spLocks noGrp="1"/>
          </p:cNvSpPr>
          <p:nvPr>
            <p:ph type="sldNum" sz="quarter" idx="5"/>
          </p:nvPr>
        </p:nvSpPr>
        <p:spPr>
          <a:noFill/>
          <a:ln>
            <a:miter lim="800000"/>
            <a:headEnd/>
            <a:tailEnd/>
          </a:ln>
        </p:spPr>
        <p:txBody>
          <a:bodyPr/>
          <a:lstStyle/>
          <a:p>
            <a:fld id="{78968769-DBDD-470A-BB24-B795B1DB2B3B}"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p:spPr>
        <p:txBody>
          <a:bodyPr/>
          <a:lstStyle/>
          <a:p>
            <a:r>
              <a:rPr lang="en-US" smtClean="0"/>
              <a:t>Here’s another quote from Alan that I think suits the game industry in its current state –</a:t>
            </a:r>
          </a:p>
          <a:p>
            <a:endParaRPr lang="en-US" smtClean="0"/>
          </a:p>
          <a:p>
            <a:endParaRPr lang="en-US" smtClean="0"/>
          </a:p>
        </p:txBody>
      </p:sp>
      <p:sp>
        <p:nvSpPr>
          <p:cNvPr id="114691" name="Slide Number Placeholder 3"/>
          <p:cNvSpPr>
            <a:spLocks noGrp="1"/>
          </p:cNvSpPr>
          <p:nvPr>
            <p:ph type="sldNum" sz="quarter" idx="5"/>
          </p:nvPr>
        </p:nvSpPr>
        <p:spPr>
          <a:noFill/>
          <a:ln>
            <a:miter lim="800000"/>
            <a:headEnd/>
            <a:tailEnd/>
          </a:ln>
        </p:spPr>
        <p:txBody>
          <a:bodyPr/>
          <a:lstStyle/>
          <a:p>
            <a:fld id="{D1CCAE33-0644-4A71-B6AD-A0023E9A73E3}"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a:ln/>
        </p:spPr>
      </p:sp>
      <p:sp>
        <p:nvSpPr>
          <p:cNvPr id="116738" name="Notes Placeholder 2"/>
          <p:cNvSpPr>
            <a:spLocks noGrp="1"/>
          </p:cNvSpPr>
          <p:nvPr>
            <p:ph type="body" idx="1"/>
          </p:nvPr>
        </p:nvSpPr>
        <p:spPr>
          <a:noFill/>
        </p:spPr>
        <p:txBody>
          <a:bodyPr/>
          <a:lstStyle/>
          <a:p>
            <a:r>
              <a:rPr lang="en-US" smtClean="0"/>
              <a:t>Sound familiar to anyone out there working on giant projects?</a:t>
            </a:r>
          </a:p>
        </p:txBody>
      </p:sp>
      <p:sp>
        <p:nvSpPr>
          <p:cNvPr id="116739" name="Slide Number Placeholder 3"/>
          <p:cNvSpPr>
            <a:spLocks noGrp="1"/>
          </p:cNvSpPr>
          <p:nvPr>
            <p:ph type="sldNum" sz="quarter" idx="5"/>
          </p:nvPr>
        </p:nvSpPr>
        <p:spPr>
          <a:noFill/>
          <a:ln>
            <a:miter lim="800000"/>
            <a:headEnd/>
            <a:tailEnd/>
          </a:ln>
        </p:spPr>
        <p:txBody>
          <a:bodyPr/>
          <a:lstStyle/>
          <a:p>
            <a:fld id="{9786336F-CAF5-405E-8F53-7B09B8CFEAF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miter lim="800000"/>
            <a:headEnd/>
            <a:tailEnd/>
          </a:ln>
        </p:spPr>
        <p:txBody>
          <a:bodyPr/>
          <a:lstStyle/>
          <a:p>
            <a:fld id="{8AE4E65C-3FF9-493E-9AA8-CCF6E1E9131D}" type="slidenum">
              <a:rPr lang="en-US" smtClean="0"/>
              <a:pPr/>
              <a:t>18</a:t>
            </a:fld>
            <a:endParaRPr lang="en-US" smtClean="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pPr eaLnBrk="1" hangingPunct="1"/>
            <a:r>
              <a:rPr lang="en-US" smtClean="0"/>
              <a:t>But I think something we can all take a page from is Alan Kay’s point of view on what is the most useful quality in a person in terms of having an impact on their society.  </a:t>
            </a:r>
          </a:p>
          <a:p>
            <a:pPr eaLnBrk="1" hangingPunct="1"/>
            <a:endParaRPr lang="en-US" smtClean="0"/>
          </a:p>
          <a:p>
            <a:pPr eaLnBrk="1" hangingPunct="1"/>
            <a:r>
              <a:rPr lang="en-US" smtClean="0"/>
              <a:t>These slides are taken from a talk Alan did - </a:t>
            </a:r>
          </a:p>
          <a:p>
            <a:pPr eaLnBrk="1" hangingPunct="1"/>
            <a:endParaRPr lang="en-US" smtClean="0"/>
          </a:p>
          <a:p>
            <a:pPr eaLnBrk="1" hangingPunct="1"/>
            <a:r>
              <a:rPr lang="en-US" smtClean="0"/>
              <a:t>Leonardo da Vinci (left) invented a lot of stuff, but contrary to what Assassin’s Creed may lead you to believe, he made a lot of crazy inventions that were either impractical for hundreds of years, vastly oustripping the capabilities of his time – or never would work at all.  He didn’t have enough knowledge and outlook to make things that could really change the world.  </a:t>
            </a:r>
          </a:p>
          <a:p>
            <a:pPr eaLnBrk="1" hangingPunct="1"/>
            <a:endParaRPr lang="en-US" smtClean="0"/>
          </a:p>
          <a:p>
            <a:pPr eaLnBrk="1" hangingPunct="1"/>
            <a:r>
              <a:rPr lang="en-US" smtClean="0"/>
              <a:t>Henry Ford (center) not nearly as smart, but born in a better century – he perfectly leveraged the technology of the day, figured out a way to mass produce it, and changed the world.</a:t>
            </a:r>
          </a:p>
          <a:p>
            <a:pPr eaLnBrk="1" hangingPunct="1"/>
            <a:endParaRPr lang="en-US" smtClean="0"/>
          </a:p>
          <a:p>
            <a:pPr eaLnBrk="1" hangingPunct="1"/>
            <a:r>
              <a:rPr lang="en-US" smtClean="0"/>
              <a:t>Or then you have Newton – whose ideas were a perfect blending of what had come before with enough new ideas that he became probably the most influential physicist of all time, completely transforming the way of scientific thought, and transforming our world.  </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p:spPr>
        <p:txBody>
          <a:bodyPr/>
          <a:lstStyle/>
          <a:p>
            <a:r>
              <a:rPr lang="en-US" smtClean="0"/>
              <a:t>It was Newton’s outlook – and ability to understand his time, synthesize knowledge, and bring new ideas in – that made him so successful.  </a:t>
            </a:r>
          </a:p>
        </p:txBody>
      </p:sp>
      <p:sp>
        <p:nvSpPr>
          <p:cNvPr id="120835" name="Slide Number Placeholder 3"/>
          <p:cNvSpPr>
            <a:spLocks noGrp="1"/>
          </p:cNvSpPr>
          <p:nvPr>
            <p:ph type="sldNum" sz="quarter" idx="5"/>
          </p:nvPr>
        </p:nvSpPr>
        <p:spPr>
          <a:noFill/>
          <a:ln>
            <a:miter lim="800000"/>
            <a:headEnd/>
            <a:tailEnd/>
          </a:ln>
        </p:spPr>
        <p:txBody>
          <a:bodyPr/>
          <a:lstStyle/>
          <a:p>
            <a:fld id="{56EDFEFC-49DA-4A71-941A-CC1A46A8C3E8}"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p:spPr>
        <p:txBody>
          <a:bodyPr/>
          <a:lstStyle/>
          <a:p>
            <a:r>
              <a:rPr lang="en-US" smtClean="0"/>
              <a:t>The format of this session steals liberally from the format pioneered by Richard Lemarchand at GDC.  Fortunately, he gave us his blessing, and much useful advice.</a:t>
            </a:r>
          </a:p>
          <a:p>
            <a:r>
              <a:rPr lang="en-US" smtClean="0"/>
              <a:t>The idea is simple – a bunch of speakers, five minutes each, as many awesome ideas as possible.  </a:t>
            </a:r>
          </a:p>
        </p:txBody>
      </p:sp>
      <p:sp>
        <p:nvSpPr>
          <p:cNvPr id="86019" name="Slide Number Placeholder 3"/>
          <p:cNvSpPr>
            <a:spLocks noGrp="1"/>
          </p:cNvSpPr>
          <p:nvPr>
            <p:ph type="sldNum" sz="quarter" idx="5"/>
          </p:nvPr>
        </p:nvSpPr>
        <p:spPr>
          <a:noFill/>
          <a:ln>
            <a:miter lim="800000"/>
            <a:headEnd/>
            <a:tailEnd/>
          </a:ln>
        </p:spPr>
        <p:txBody>
          <a:bodyPr/>
          <a:lstStyle/>
          <a:p>
            <a:fld id="{784AE53F-5B65-4DAB-B959-DDECEF3F8562}"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p:spPr>
        <p:txBody>
          <a:bodyPr/>
          <a:lstStyle/>
          <a:p>
            <a:r>
              <a:rPr lang="en-US" smtClean="0"/>
              <a:t>IQ without foundation and perspective doesn’t get you very far.  Outlook is everything (when you have knowledge).</a:t>
            </a:r>
          </a:p>
        </p:txBody>
      </p:sp>
      <p:sp>
        <p:nvSpPr>
          <p:cNvPr id="122883" name="Slide Number Placeholder 3"/>
          <p:cNvSpPr>
            <a:spLocks noGrp="1"/>
          </p:cNvSpPr>
          <p:nvPr>
            <p:ph type="sldNum" sz="quarter" idx="5"/>
          </p:nvPr>
        </p:nvSpPr>
        <p:spPr>
          <a:noFill/>
          <a:ln>
            <a:miter lim="800000"/>
            <a:headEnd/>
            <a:tailEnd/>
          </a:ln>
        </p:spPr>
        <p:txBody>
          <a:bodyPr/>
          <a:lstStyle/>
          <a:p>
            <a:fld id="{39580679-E9A2-47B6-9457-44FFCE33070E}"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p:spPr>
        <p:txBody>
          <a:bodyPr/>
          <a:lstStyle/>
          <a:p>
            <a:r>
              <a:rPr lang="en-US" smtClean="0"/>
              <a:t>And that’s what we’re looking for in today’s speakers – knowledge of where we are as an industry and then pivoting to where we are likely to go next, a unique knowledge to predict the future.</a:t>
            </a:r>
          </a:p>
          <a:p>
            <a:endParaRPr lang="en-US" smtClean="0"/>
          </a:p>
          <a:p>
            <a:r>
              <a:rPr lang="en-US" smtClean="0"/>
              <a:t>You can’t just steal their IQs, but you can learn a ton from their outlook.  </a:t>
            </a:r>
          </a:p>
        </p:txBody>
      </p:sp>
      <p:sp>
        <p:nvSpPr>
          <p:cNvPr id="124931" name="Slide Number Placeholder 3"/>
          <p:cNvSpPr>
            <a:spLocks noGrp="1"/>
          </p:cNvSpPr>
          <p:nvPr>
            <p:ph type="sldNum" sz="quarter" idx="5"/>
          </p:nvPr>
        </p:nvSpPr>
        <p:spPr>
          <a:noFill/>
          <a:ln>
            <a:miter lim="800000"/>
            <a:headEnd/>
            <a:tailEnd/>
          </a:ln>
        </p:spPr>
        <p:txBody>
          <a:bodyPr/>
          <a:lstStyle/>
          <a:p>
            <a:fld id="{A0BC8CF7-2035-423A-BA78-4900016121F7}"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ln/>
        </p:spPr>
      </p:sp>
      <p:sp>
        <p:nvSpPr>
          <p:cNvPr id="12697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a:ln/>
        </p:spPr>
      </p:sp>
      <p:sp>
        <p:nvSpPr>
          <p:cNvPr id="131074" name="Notes Placeholder 2"/>
          <p:cNvSpPr>
            <a:spLocks noGrp="1"/>
          </p:cNvSpPr>
          <p:nvPr>
            <p:ph type="body" idx="1"/>
          </p:nvPr>
        </p:nvSpPr>
        <p:spPr>
          <a:noFill/>
        </p:spPr>
        <p:txBody>
          <a:bodyPr/>
          <a:lstStyle/>
          <a:p>
            <a:pPr eaLnBrk="1" hangingPunct="1"/>
            <a:endParaRPr lang="fr-FR" smtClean="0"/>
          </a:p>
        </p:txBody>
      </p:sp>
      <p:sp>
        <p:nvSpPr>
          <p:cNvPr id="131075" name="Slide Number Placeholder 3"/>
          <p:cNvSpPr>
            <a:spLocks noGrp="1"/>
          </p:cNvSpPr>
          <p:nvPr>
            <p:ph type="sldNum" sz="quarter" idx="5"/>
          </p:nvPr>
        </p:nvSpPr>
        <p:spPr>
          <a:noFill/>
          <a:ln>
            <a:miter lim="800000"/>
            <a:headEnd/>
            <a:tailEnd/>
          </a:ln>
        </p:spPr>
        <p:txBody>
          <a:bodyPr/>
          <a:lstStyle/>
          <a:p>
            <a:fld id="{52980658-1348-409E-92C3-BE184E4AF13E}" type="slidenum">
              <a:rPr lang="fr-CA" smtClean="0">
                <a:ea typeface="MS PGothic" pitchFamily="34" charset="-128"/>
              </a:rPr>
              <a:pPr/>
              <a:t>25</a:t>
            </a:fld>
            <a:endParaRPr lang="fr-CA" smtClean="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a:ln/>
        </p:spPr>
      </p:sp>
      <p:sp>
        <p:nvSpPr>
          <p:cNvPr id="133122" name="Notes Placeholder 2"/>
          <p:cNvSpPr>
            <a:spLocks noGrp="1"/>
          </p:cNvSpPr>
          <p:nvPr>
            <p:ph type="body" idx="1"/>
          </p:nvPr>
        </p:nvSpPr>
        <p:spPr>
          <a:noFill/>
        </p:spPr>
        <p:txBody>
          <a:bodyPr/>
          <a:lstStyle/>
          <a:p>
            <a:pPr eaLnBrk="1" hangingPunct="1"/>
            <a:endParaRPr lang="fr-FR" smtClean="0"/>
          </a:p>
        </p:txBody>
      </p:sp>
      <p:sp>
        <p:nvSpPr>
          <p:cNvPr id="133123" name="Slide Number Placeholder 3"/>
          <p:cNvSpPr>
            <a:spLocks noGrp="1"/>
          </p:cNvSpPr>
          <p:nvPr>
            <p:ph type="sldNum" sz="quarter" idx="5"/>
          </p:nvPr>
        </p:nvSpPr>
        <p:spPr>
          <a:noFill/>
          <a:ln>
            <a:miter lim="800000"/>
            <a:headEnd/>
            <a:tailEnd/>
          </a:ln>
        </p:spPr>
        <p:txBody>
          <a:bodyPr/>
          <a:lstStyle/>
          <a:p>
            <a:fld id="{4459F4FD-2952-456C-BB96-C925B2E045B0}" type="slidenum">
              <a:rPr lang="fr-CA" smtClean="0">
                <a:ea typeface="MS PGothic" pitchFamily="34" charset="-128"/>
              </a:rPr>
              <a:pPr/>
              <a:t>26</a:t>
            </a:fld>
            <a:endParaRPr lang="fr-CA" smtClean="0">
              <a:ea typeface="MS PGothic"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a:ln/>
        </p:spPr>
      </p:sp>
      <p:sp>
        <p:nvSpPr>
          <p:cNvPr id="135170" name="Notes Placeholder 2"/>
          <p:cNvSpPr>
            <a:spLocks noGrp="1"/>
          </p:cNvSpPr>
          <p:nvPr>
            <p:ph type="body" idx="1"/>
          </p:nvPr>
        </p:nvSpPr>
        <p:spPr>
          <a:noFill/>
        </p:spPr>
        <p:txBody>
          <a:bodyPr/>
          <a:lstStyle/>
          <a:p>
            <a:pPr eaLnBrk="1" hangingPunct="1"/>
            <a:endParaRPr lang="fr-FR" smtClean="0"/>
          </a:p>
        </p:txBody>
      </p:sp>
      <p:sp>
        <p:nvSpPr>
          <p:cNvPr id="135171" name="Slide Number Placeholder 3"/>
          <p:cNvSpPr>
            <a:spLocks noGrp="1"/>
          </p:cNvSpPr>
          <p:nvPr>
            <p:ph type="sldNum" sz="quarter" idx="5"/>
          </p:nvPr>
        </p:nvSpPr>
        <p:spPr>
          <a:noFill/>
          <a:ln>
            <a:miter lim="800000"/>
            <a:headEnd/>
            <a:tailEnd/>
          </a:ln>
        </p:spPr>
        <p:txBody>
          <a:bodyPr/>
          <a:lstStyle/>
          <a:p>
            <a:fld id="{6CD00611-C64F-4BB5-A5C3-BDB0F83A8599}" type="slidenum">
              <a:rPr lang="fr-CA" smtClean="0">
                <a:ea typeface="MS PGothic" pitchFamily="34" charset="-128"/>
              </a:rPr>
              <a:pPr/>
              <a:t>27</a:t>
            </a:fld>
            <a:endParaRPr lang="fr-CA" smtClean="0">
              <a:ea typeface="MS PGothic"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a:ln/>
        </p:spPr>
      </p:sp>
      <p:sp>
        <p:nvSpPr>
          <p:cNvPr id="137218" name="Notes Placeholder 2"/>
          <p:cNvSpPr>
            <a:spLocks noGrp="1"/>
          </p:cNvSpPr>
          <p:nvPr>
            <p:ph type="body" idx="1"/>
          </p:nvPr>
        </p:nvSpPr>
        <p:spPr>
          <a:noFill/>
        </p:spPr>
        <p:txBody>
          <a:bodyPr/>
          <a:lstStyle/>
          <a:p>
            <a:pPr eaLnBrk="1" hangingPunct="1"/>
            <a:endParaRPr lang="fr-FR" smtClean="0"/>
          </a:p>
        </p:txBody>
      </p:sp>
      <p:sp>
        <p:nvSpPr>
          <p:cNvPr id="137219" name="Slide Number Placeholder 3"/>
          <p:cNvSpPr>
            <a:spLocks noGrp="1"/>
          </p:cNvSpPr>
          <p:nvPr>
            <p:ph type="sldNum" sz="quarter" idx="5"/>
          </p:nvPr>
        </p:nvSpPr>
        <p:spPr>
          <a:noFill/>
          <a:ln>
            <a:miter lim="800000"/>
            <a:headEnd/>
            <a:tailEnd/>
          </a:ln>
        </p:spPr>
        <p:txBody>
          <a:bodyPr/>
          <a:lstStyle/>
          <a:p>
            <a:fld id="{FCEF80B7-726E-4F46-B62F-5F96BF1D8E2E}" type="slidenum">
              <a:rPr lang="fr-CA" smtClean="0">
                <a:ea typeface="MS PGothic" pitchFamily="34" charset="-128"/>
              </a:rPr>
              <a:pPr/>
              <a:t>28</a:t>
            </a:fld>
            <a:endParaRPr lang="fr-CA" smtClean="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p:spPr>
        <p:txBody>
          <a:bodyPr/>
          <a:lstStyle/>
          <a:p>
            <a:pPr eaLnBrk="1" hangingPunct="1"/>
            <a:endParaRPr lang="fr-FR" smtClean="0"/>
          </a:p>
        </p:txBody>
      </p:sp>
      <p:sp>
        <p:nvSpPr>
          <p:cNvPr id="139267" name="Slide Number Placeholder 3"/>
          <p:cNvSpPr>
            <a:spLocks noGrp="1"/>
          </p:cNvSpPr>
          <p:nvPr>
            <p:ph type="sldNum" sz="quarter" idx="5"/>
          </p:nvPr>
        </p:nvSpPr>
        <p:spPr>
          <a:noFill/>
          <a:ln>
            <a:miter lim="800000"/>
            <a:headEnd/>
            <a:tailEnd/>
          </a:ln>
        </p:spPr>
        <p:txBody>
          <a:bodyPr/>
          <a:lstStyle/>
          <a:p>
            <a:fld id="{34B39E13-8375-47C6-8F3B-B6F89BBA456C}" type="slidenum">
              <a:rPr lang="fr-CA" smtClean="0">
                <a:ea typeface="MS PGothic" pitchFamily="34" charset="-128"/>
              </a:rPr>
              <a:pPr/>
              <a:t>29</a:t>
            </a:fld>
            <a:endParaRPr lang="fr-CA" smtClean="0">
              <a:ea typeface="MS PGothic"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noFill/>
        </p:spPr>
        <p:txBody>
          <a:bodyPr/>
          <a:lstStyle/>
          <a:p>
            <a:pPr eaLnBrk="1" hangingPunct="1">
              <a:spcBef>
                <a:spcPct val="0"/>
              </a:spcBef>
            </a:pPr>
            <a:r>
              <a:rPr lang="en-CA" smtClean="0"/>
              <a:t>and not only are we still just trying to recreate these things, we like to imitate one another recreating these things.</a:t>
            </a:r>
            <a:endParaRPr lang="fr-CA" smtClean="0"/>
          </a:p>
        </p:txBody>
      </p:sp>
      <p:sp>
        <p:nvSpPr>
          <p:cNvPr id="144387" name="Slide Number Placeholder 3"/>
          <p:cNvSpPr>
            <a:spLocks noGrp="1"/>
          </p:cNvSpPr>
          <p:nvPr>
            <p:ph type="sldNum" sz="quarter" idx="5"/>
          </p:nvPr>
        </p:nvSpPr>
        <p:spPr>
          <a:noFill/>
          <a:ln>
            <a:miter lim="800000"/>
            <a:headEnd/>
            <a:tailEnd/>
          </a:ln>
        </p:spPr>
        <p:txBody>
          <a:bodyPr/>
          <a:lstStyle/>
          <a:p>
            <a:fld id="{8A175C1E-669C-4B0D-AB1F-357F37A4A783}" type="slidenum">
              <a:rPr lang="fr-CA" smtClean="0">
                <a:ea typeface="MS PGothic" pitchFamily="34" charset="-128"/>
              </a:rPr>
              <a:pPr/>
              <a:t>33</a:t>
            </a:fld>
            <a:endParaRPr lang="fr-CA" smtClean="0">
              <a:ea typeface="MS PGothic"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noFill/>
        </p:spPr>
        <p:txBody>
          <a:bodyPr/>
          <a:lstStyle/>
          <a:p>
            <a:pPr eaLnBrk="1" hangingPunct="1">
              <a:spcBef>
                <a:spcPct val="0"/>
              </a:spcBef>
            </a:pPr>
            <a:r>
              <a:rPr lang="en-CA" smtClean="0"/>
              <a:t>and not only are we still just trying to recreate these things, we like to imitate one another recreating these things.</a:t>
            </a:r>
            <a:endParaRPr lang="fr-CA" smtClean="0"/>
          </a:p>
        </p:txBody>
      </p:sp>
      <p:sp>
        <p:nvSpPr>
          <p:cNvPr id="146435" name="Slide Number Placeholder 3"/>
          <p:cNvSpPr>
            <a:spLocks noGrp="1"/>
          </p:cNvSpPr>
          <p:nvPr>
            <p:ph type="sldNum" sz="quarter" idx="5"/>
          </p:nvPr>
        </p:nvSpPr>
        <p:spPr>
          <a:noFill/>
          <a:ln>
            <a:miter lim="800000"/>
            <a:headEnd/>
            <a:tailEnd/>
          </a:ln>
        </p:spPr>
        <p:txBody>
          <a:bodyPr/>
          <a:lstStyle/>
          <a:p>
            <a:fld id="{8C994B53-DD74-40EF-B896-B60ADC8029B4}" type="slidenum">
              <a:rPr lang="fr-CA" smtClean="0">
                <a:ea typeface="MS PGothic" pitchFamily="34" charset="-128"/>
              </a:rPr>
              <a:pPr/>
              <a:t>34</a:t>
            </a:fld>
            <a:endParaRPr lang="fr-CA"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p:spPr>
        <p:txBody>
          <a:bodyPr/>
          <a:lstStyle/>
          <a:p>
            <a:r>
              <a:rPr lang="en-US" smtClean="0"/>
              <a:t>We have a number of world renowned speakers at the conference already who we thought it would be fun to intimidate them into doing  a second presentation.</a:t>
            </a:r>
          </a:p>
        </p:txBody>
      </p:sp>
      <p:sp>
        <p:nvSpPr>
          <p:cNvPr id="88067" name="Slide Number Placeholder 3"/>
          <p:cNvSpPr>
            <a:spLocks noGrp="1"/>
          </p:cNvSpPr>
          <p:nvPr>
            <p:ph type="sldNum" sz="quarter" idx="5"/>
          </p:nvPr>
        </p:nvSpPr>
        <p:spPr>
          <a:noFill/>
          <a:ln>
            <a:miter lim="800000"/>
            <a:headEnd/>
            <a:tailEnd/>
          </a:ln>
        </p:spPr>
        <p:txBody>
          <a:bodyPr/>
          <a:lstStyle/>
          <a:p>
            <a:fld id="{F2C8B0A9-1C66-439B-963F-F35702E51337}"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a:ln/>
        </p:spPr>
      </p:sp>
      <p:sp>
        <p:nvSpPr>
          <p:cNvPr id="148482" name="Notes Placeholder 2"/>
          <p:cNvSpPr>
            <a:spLocks noGrp="1"/>
          </p:cNvSpPr>
          <p:nvPr>
            <p:ph type="body" idx="1"/>
          </p:nvPr>
        </p:nvSpPr>
        <p:spPr>
          <a:noFill/>
        </p:spPr>
        <p:txBody>
          <a:bodyPr/>
          <a:lstStyle/>
          <a:p>
            <a:pPr eaLnBrk="1" hangingPunct="1">
              <a:spcBef>
                <a:spcPct val="0"/>
              </a:spcBef>
            </a:pPr>
            <a:r>
              <a:rPr lang="en-CA" smtClean="0"/>
              <a:t>and not only are we still just trying to recreate these things, we like to imitate one another recreating these things.</a:t>
            </a:r>
            <a:endParaRPr lang="fr-CA" smtClean="0"/>
          </a:p>
        </p:txBody>
      </p:sp>
      <p:sp>
        <p:nvSpPr>
          <p:cNvPr id="148483" name="Slide Number Placeholder 3"/>
          <p:cNvSpPr>
            <a:spLocks noGrp="1"/>
          </p:cNvSpPr>
          <p:nvPr>
            <p:ph type="sldNum" sz="quarter" idx="5"/>
          </p:nvPr>
        </p:nvSpPr>
        <p:spPr>
          <a:noFill/>
          <a:ln>
            <a:miter lim="800000"/>
            <a:headEnd/>
            <a:tailEnd/>
          </a:ln>
        </p:spPr>
        <p:txBody>
          <a:bodyPr/>
          <a:lstStyle/>
          <a:p>
            <a:fld id="{6FB1D2A3-E14A-4AD7-911C-580E214332DA}" type="slidenum">
              <a:rPr lang="fr-CA" smtClean="0">
                <a:ea typeface="MS PGothic" pitchFamily="34" charset="-128"/>
              </a:rPr>
              <a:pPr/>
              <a:t>35</a:t>
            </a:fld>
            <a:endParaRPr lang="fr-CA" smtClean="0">
              <a:ea typeface="MS PGothic"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a:ln/>
        </p:spPr>
      </p:sp>
      <p:sp>
        <p:nvSpPr>
          <p:cNvPr id="155650" name="Notes Placeholder 2"/>
          <p:cNvSpPr>
            <a:spLocks noGrp="1"/>
          </p:cNvSpPr>
          <p:nvPr>
            <p:ph type="body" idx="1"/>
          </p:nvPr>
        </p:nvSpPr>
        <p:spPr>
          <a:noFill/>
        </p:spPr>
        <p:txBody>
          <a:bodyPr/>
          <a:lstStyle/>
          <a:p>
            <a:pPr eaLnBrk="1" hangingPunct="1"/>
            <a:endParaRPr lang="fr-FR" smtClean="0"/>
          </a:p>
        </p:txBody>
      </p:sp>
      <p:sp>
        <p:nvSpPr>
          <p:cNvPr id="155651" name="Slide Number Placeholder 3"/>
          <p:cNvSpPr>
            <a:spLocks noGrp="1"/>
          </p:cNvSpPr>
          <p:nvPr>
            <p:ph type="sldNum" sz="quarter" idx="5"/>
          </p:nvPr>
        </p:nvSpPr>
        <p:spPr>
          <a:noFill/>
          <a:ln>
            <a:miter lim="800000"/>
            <a:headEnd/>
            <a:tailEnd/>
          </a:ln>
        </p:spPr>
        <p:txBody>
          <a:bodyPr/>
          <a:lstStyle/>
          <a:p>
            <a:fld id="{D97389CA-1830-4F62-B0CA-CCC114CF7EA4}" type="slidenum">
              <a:rPr lang="fr-CA" smtClean="0">
                <a:ea typeface="MS PGothic" pitchFamily="34" charset="-128"/>
              </a:rPr>
              <a:pPr/>
              <a:t>41</a:t>
            </a:fld>
            <a:endParaRPr lang="fr-CA" smtClean="0">
              <a:ea typeface="MS PGothic"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a:ln/>
        </p:spPr>
      </p:sp>
      <p:sp>
        <p:nvSpPr>
          <p:cNvPr id="16691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a:ln/>
        </p:spPr>
      </p:sp>
      <p:sp>
        <p:nvSpPr>
          <p:cNvPr id="178178" name="Notes Placeholder 2"/>
          <p:cNvSpPr>
            <a:spLocks noGrp="1"/>
          </p:cNvSpPr>
          <p:nvPr>
            <p:ph type="body" idx="1"/>
          </p:nvPr>
        </p:nvSpPr>
        <p:spPr>
          <a:noFill/>
        </p:spPr>
        <p:txBody>
          <a:bodyPr/>
          <a:lstStyle/>
          <a:p>
            <a:pPr eaLnBrk="1" hangingPunct="1"/>
            <a:r>
              <a:rPr lang="en-US" smtClean="0"/>
              <a:t>Odyssey. Homer. Non-Linear Bardic Storytelling was alive and well 30 centuries ago</a:t>
            </a:r>
          </a:p>
        </p:txBody>
      </p:sp>
      <p:sp>
        <p:nvSpPr>
          <p:cNvPr id="178179" name="Slide Number Placeholder 3"/>
          <p:cNvSpPr>
            <a:spLocks noGrp="1"/>
          </p:cNvSpPr>
          <p:nvPr>
            <p:ph type="sldNum" sz="quarter" idx="5"/>
          </p:nvPr>
        </p:nvSpPr>
        <p:spPr>
          <a:noFill/>
          <a:ln>
            <a:miter lim="800000"/>
            <a:headEnd/>
            <a:tailEnd/>
          </a:ln>
        </p:spPr>
        <p:txBody>
          <a:bodyPr/>
          <a:lstStyle/>
          <a:p>
            <a:fld id="{A47EB013-D9CC-4EEF-A8E5-7F50260925A7}" type="slidenum">
              <a:rPr lang="en-US" smtClean="0">
                <a:solidFill>
                  <a:srgbClr val="000000"/>
                </a:solidFill>
              </a:rPr>
              <a:pPr/>
              <a:t>61</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a:ln/>
        </p:spPr>
      </p:sp>
      <p:sp>
        <p:nvSpPr>
          <p:cNvPr id="184322" name="Notes Placeholder 2"/>
          <p:cNvSpPr>
            <a:spLocks noGrp="1"/>
          </p:cNvSpPr>
          <p:nvPr>
            <p:ph type="body" idx="1"/>
          </p:nvPr>
        </p:nvSpPr>
        <p:spPr>
          <a:noFill/>
        </p:spPr>
        <p:txBody>
          <a:bodyPr/>
          <a:lstStyle/>
          <a:p>
            <a:pPr eaLnBrk="1" hangingPunct="1"/>
            <a:r>
              <a:rPr lang="en-US" smtClean="0"/>
              <a:t>How can this be?</a:t>
            </a:r>
          </a:p>
        </p:txBody>
      </p:sp>
      <p:sp>
        <p:nvSpPr>
          <p:cNvPr id="184323" name="Slide Number Placeholder 3"/>
          <p:cNvSpPr>
            <a:spLocks noGrp="1"/>
          </p:cNvSpPr>
          <p:nvPr>
            <p:ph type="sldNum" sz="quarter" idx="5"/>
          </p:nvPr>
        </p:nvSpPr>
        <p:spPr>
          <a:noFill/>
          <a:ln>
            <a:miter lim="800000"/>
            <a:headEnd/>
            <a:tailEnd/>
          </a:ln>
        </p:spPr>
        <p:txBody>
          <a:bodyPr/>
          <a:lstStyle/>
          <a:p>
            <a:fld id="{4C297659-A5D2-4B66-A7CC-96FEE366AB69}" type="slidenum">
              <a:rPr lang="en-US" smtClean="0">
                <a:solidFill>
                  <a:srgbClr val="000000"/>
                </a:solidFill>
              </a:rPr>
              <a:pPr/>
              <a:t>66</a:t>
            </a:fld>
            <a:endParaRPr 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a:ln/>
        </p:spPr>
      </p:sp>
      <p:sp>
        <p:nvSpPr>
          <p:cNvPr id="187394" name="Notes Placeholder 2"/>
          <p:cNvSpPr>
            <a:spLocks noGrp="1"/>
          </p:cNvSpPr>
          <p:nvPr>
            <p:ph type="body" idx="1"/>
          </p:nvPr>
        </p:nvSpPr>
        <p:spPr>
          <a:noFill/>
        </p:spPr>
        <p:txBody>
          <a:bodyPr/>
          <a:lstStyle/>
          <a:p>
            <a:pPr eaLnBrk="1" hangingPunct="1"/>
            <a:r>
              <a:rPr lang="en-US" smtClean="0"/>
              <a:t>Get beyond technology. Use the force, Luke!</a:t>
            </a:r>
          </a:p>
        </p:txBody>
      </p:sp>
      <p:sp>
        <p:nvSpPr>
          <p:cNvPr id="187395" name="Slide Number Placeholder 3"/>
          <p:cNvSpPr>
            <a:spLocks noGrp="1"/>
          </p:cNvSpPr>
          <p:nvPr>
            <p:ph type="sldNum" sz="quarter" idx="5"/>
          </p:nvPr>
        </p:nvSpPr>
        <p:spPr>
          <a:noFill/>
          <a:ln>
            <a:miter lim="800000"/>
            <a:headEnd/>
            <a:tailEnd/>
          </a:ln>
        </p:spPr>
        <p:txBody>
          <a:bodyPr/>
          <a:lstStyle/>
          <a:p>
            <a:fld id="{839912C0-0E6E-4977-B473-3EE97FCE9983}" type="slidenum">
              <a:rPr lang="en-US" smtClean="0">
                <a:solidFill>
                  <a:srgbClr val="000000"/>
                </a:solidFill>
              </a:rPr>
              <a:pPr/>
              <a:t>68</a:t>
            </a:fld>
            <a:endParaRPr lang="en-US"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a:ln/>
        </p:spPr>
      </p:sp>
      <p:sp>
        <p:nvSpPr>
          <p:cNvPr id="198658" name="Notes Placeholder 2"/>
          <p:cNvSpPr>
            <a:spLocks noGrp="1"/>
          </p:cNvSpPr>
          <p:nvPr>
            <p:ph type="body" idx="1"/>
          </p:nvPr>
        </p:nvSpPr>
        <p:spPr>
          <a:noFill/>
        </p:spPr>
        <p:txBody>
          <a:bodyPr/>
          <a:lstStyle/>
          <a:p>
            <a:pPr eaLnBrk="1" hangingPunct="1"/>
            <a:r>
              <a:rPr lang="en-US" smtClean="0"/>
              <a:t>We’re there again.</a:t>
            </a:r>
          </a:p>
        </p:txBody>
      </p:sp>
      <p:sp>
        <p:nvSpPr>
          <p:cNvPr id="198659" name="Slide Number Placeholder 3"/>
          <p:cNvSpPr>
            <a:spLocks noGrp="1"/>
          </p:cNvSpPr>
          <p:nvPr>
            <p:ph type="sldNum" sz="quarter" idx="5"/>
          </p:nvPr>
        </p:nvSpPr>
        <p:spPr>
          <a:noFill/>
          <a:ln>
            <a:miter lim="800000"/>
            <a:headEnd/>
            <a:tailEnd/>
          </a:ln>
        </p:spPr>
        <p:txBody>
          <a:bodyPr/>
          <a:lstStyle/>
          <a:p>
            <a:fld id="{5690D207-90FC-4305-B0F3-865092D85007}" type="slidenum">
              <a:rPr lang="en-US" smtClean="0">
                <a:solidFill>
                  <a:srgbClr val="000000"/>
                </a:solidFill>
              </a:rPr>
              <a:pPr/>
              <a:t>78</a:t>
            </a:fld>
            <a:endParaRPr lang="en-US"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a:ln/>
        </p:spPr>
      </p:sp>
      <p:sp>
        <p:nvSpPr>
          <p:cNvPr id="202754" name="Notes Placeholder 2"/>
          <p:cNvSpPr>
            <a:spLocks noGrp="1"/>
          </p:cNvSpPr>
          <p:nvPr>
            <p:ph type="body" idx="1"/>
          </p:nvPr>
        </p:nvSpPr>
        <p:spPr>
          <a:noFill/>
        </p:spPr>
        <p:txBody>
          <a:bodyPr/>
          <a:lstStyle/>
          <a:p>
            <a:pPr eaLnBrk="1" hangingPunct="1"/>
            <a:r>
              <a:rPr lang="en-US" smtClean="0"/>
              <a:t>In the first three idles we can already see an unhappy shift in her relationship. Another NPC has observed the same thing:</a:t>
            </a:r>
          </a:p>
        </p:txBody>
      </p:sp>
      <p:sp>
        <p:nvSpPr>
          <p:cNvPr id="202755" name="Slide Number Placeholder 3"/>
          <p:cNvSpPr>
            <a:spLocks noGrp="1"/>
          </p:cNvSpPr>
          <p:nvPr>
            <p:ph type="sldNum" sz="quarter" idx="5"/>
          </p:nvPr>
        </p:nvSpPr>
        <p:spPr>
          <a:noFill/>
          <a:ln>
            <a:miter lim="800000"/>
            <a:headEnd/>
            <a:tailEnd/>
          </a:ln>
        </p:spPr>
        <p:txBody>
          <a:bodyPr/>
          <a:lstStyle/>
          <a:p>
            <a:fld id="{2DC5C23F-9636-4700-8061-9779A5CA0FA4}" type="slidenum">
              <a:rPr lang="en-US" smtClean="0">
                <a:solidFill>
                  <a:srgbClr val="000000"/>
                </a:solidFill>
              </a:rPr>
              <a:pPr/>
              <a:t>81</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noTextEdit="1"/>
          </p:cNvSpPr>
          <p:nvPr>
            <p:ph type="sldImg"/>
          </p:nvPr>
        </p:nvSpPr>
        <p:spPr>
          <a:ln/>
        </p:spPr>
      </p:sp>
      <p:sp>
        <p:nvSpPr>
          <p:cNvPr id="220162" name="Notes Placeholder 2"/>
          <p:cNvSpPr>
            <a:spLocks noGrp="1"/>
          </p:cNvSpPr>
          <p:nvPr>
            <p:ph type="body" idx="1"/>
          </p:nvPr>
        </p:nvSpPr>
        <p:spPr>
          <a:noFill/>
        </p:spPr>
        <p:txBody>
          <a:bodyPr/>
          <a:lstStyle/>
          <a:p>
            <a:pPr eaLnBrk="1" hangingPunct="1"/>
            <a:r>
              <a:rPr lang="en-US" smtClean="0"/>
              <a:t>3 students came up with these in less than half an hour. If you don’t use at least half of these in your new AAA title, you suck!</a:t>
            </a:r>
          </a:p>
        </p:txBody>
      </p:sp>
      <p:sp>
        <p:nvSpPr>
          <p:cNvPr id="220163" name="Slide Number Placeholder 3"/>
          <p:cNvSpPr>
            <a:spLocks noGrp="1"/>
          </p:cNvSpPr>
          <p:nvPr>
            <p:ph type="sldNum" sz="quarter" idx="5"/>
          </p:nvPr>
        </p:nvSpPr>
        <p:spPr>
          <a:noFill/>
          <a:ln>
            <a:miter lim="800000"/>
            <a:headEnd/>
            <a:tailEnd/>
          </a:ln>
        </p:spPr>
        <p:txBody>
          <a:bodyPr/>
          <a:lstStyle/>
          <a:p>
            <a:fld id="{FD9B7027-1D1A-4C3F-A9DB-3A47F3A574BD}" type="slidenum">
              <a:rPr lang="en-US" smtClean="0">
                <a:solidFill>
                  <a:srgbClr val="000000"/>
                </a:solidFill>
              </a:rPr>
              <a:pPr/>
              <a:t>97</a:t>
            </a:fld>
            <a:endParaRPr lang="en-US" smtClean="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ln/>
        </p:spPr>
      </p:sp>
      <p:sp>
        <p:nvSpPr>
          <p:cNvPr id="224258" name="Rectangle 3"/>
          <p:cNvSpPr>
            <a:spLocks noGrp="1" noChangeArrowheads="1"/>
          </p:cNvSpPr>
          <p:nvPr>
            <p:ph type="body" idx="1"/>
          </p:nvPr>
        </p:nvSpPr>
        <p:spPr>
          <a:noFill/>
        </p:spPr>
        <p:txBody>
          <a:bodyPr/>
          <a:lstStyle/>
          <a:p>
            <a:pPr eaLnBrk="1" hangingPunct="1"/>
            <a:endParaRPr lang="en-US" smtClean="0"/>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p:spPr>
        <p:txBody>
          <a:bodyPr/>
          <a:lstStyle/>
          <a:p>
            <a:r>
              <a:rPr lang="en-US" smtClean="0"/>
              <a:t>… along with another group of super interesting developers from around Montreal who were not already speaking at MIGS.  Welcome!</a:t>
            </a:r>
          </a:p>
        </p:txBody>
      </p:sp>
      <p:sp>
        <p:nvSpPr>
          <p:cNvPr id="90115" name="Slide Number Placeholder 3"/>
          <p:cNvSpPr>
            <a:spLocks noGrp="1"/>
          </p:cNvSpPr>
          <p:nvPr>
            <p:ph type="sldNum" sz="quarter" idx="5"/>
          </p:nvPr>
        </p:nvSpPr>
        <p:spPr>
          <a:noFill/>
          <a:ln>
            <a:miter lim="800000"/>
            <a:headEnd/>
            <a:tailEnd/>
          </a:ln>
        </p:spPr>
        <p:txBody>
          <a:bodyPr/>
          <a:lstStyle/>
          <a:p>
            <a:fld id="{C77B292D-40A2-41B7-B11D-5A0197CD6818}"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a:ln/>
        </p:spPr>
      </p:sp>
      <p:sp>
        <p:nvSpPr>
          <p:cNvPr id="226306" name="Notes Placeholder 2"/>
          <p:cNvSpPr>
            <a:spLocks noGrp="1"/>
          </p:cNvSpPr>
          <p:nvPr>
            <p:ph type="body" idx="1"/>
          </p:nvPr>
        </p:nvSpPr>
        <p:spPr>
          <a:noFill/>
        </p:spPr>
        <p:txBody>
          <a:bodyPr/>
          <a:lstStyle/>
          <a:p>
            <a:pPr eaLnBrk="1" hangingPunct="1">
              <a:spcBef>
                <a:spcPct val="0"/>
              </a:spcBef>
            </a:pPr>
            <a:r>
              <a:rPr lang="en-CA" smtClean="0"/>
              <a:t>Hello my name is Alex Hutchinson etc...</a:t>
            </a:r>
          </a:p>
          <a:p>
            <a:pPr eaLnBrk="1" hangingPunct="1">
              <a:spcBef>
                <a:spcPct val="0"/>
              </a:spcBef>
            </a:pPr>
            <a:endParaRPr lang="en-CA" smtClean="0"/>
          </a:p>
          <a:p>
            <a:pPr eaLnBrk="1" hangingPunct="1">
              <a:spcBef>
                <a:spcPct val="0"/>
              </a:spcBef>
            </a:pPr>
            <a:r>
              <a:rPr lang="en-US" smtClean="0"/>
              <a:t>But I start, let me tell you what my talk is not..</a:t>
            </a:r>
          </a:p>
          <a:p>
            <a:pPr eaLnBrk="1" hangingPunct="1">
              <a:spcBef>
                <a:spcPct val="0"/>
              </a:spcBef>
            </a:pPr>
            <a:endParaRPr lang="en-US" smtClean="0"/>
          </a:p>
        </p:txBody>
      </p:sp>
      <p:sp>
        <p:nvSpPr>
          <p:cNvPr id="226307" name="Slide Number Placeholder 3"/>
          <p:cNvSpPr>
            <a:spLocks noGrp="1"/>
          </p:cNvSpPr>
          <p:nvPr>
            <p:ph type="sldNum" sz="quarter" idx="5"/>
          </p:nvPr>
        </p:nvSpPr>
        <p:spPr>
          <a:noFill/>
          <a:ln>
            <a:miter lim="800000"/>
            <a:headEnd/>
            <a:tailEnd/>
          </a:ln>
        </p:spPr>
        <p:txBody>
          <a:bodyPr/>
          <a:lstStyle/>
          <a:p>
            <a:fld id="{A40F0E3D-72F9-4987-B865-71B9C626C3A6}" type="slidenum">
              <a:rPr lang="en-US" smtClean="0">
                <a:solidFill>
                  <a:srgbClr val="000000"/>
                </a:solidFill>
              </a:rPr>
              <a:pPr/>
              <a:t>101</a:t>
            </a:fld>
            <a:endParaRPr lang="en-US" smtClean="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eaLnBrk="1" hangingPunct="1">
              <a:defRPr/>
            </a:pPr>
            <a:r>
              <a:rPr lang="fr-FR" dirty="0" smtClean="0"/>
              <a:t>It </a:t>
            </a:r>
            <a:r>
              <a:rPr lang="fr-FR" dirty="0" err="1" smtClean="0"/>
              <a:t>is</a:t>
            </a:r>
            <a:r>
              <a:rPr lang="fr-FR" dirty="0" smtClean="0"/>
              <a:t> not a talk about </a:t>
            </a:r>
            <a:r>
              <a:rPr lang="fr-FR" dirty="0" err="1" smtClean="0"/>
              <a:t>whether</a:t>
            </a:r>
            <a:r>
              <a:rPr lang="fr-FR" dirty="0" smtClean="0"/>
              <a:t> </a:t>
            </a:r>
            <a:r>
              <a:rPr lang="fr-FR" dirty="0" err="1" smtClean="0"/>
              <a:t>video</a:t>
            </a:r>
            <a:r>
              <a:rPr lang="fr-FR" dirty="0" smtClean="0"/>
              <a:t> </a:t>
            </a:r>
            <a:r>
              <a:rPr lang="fr-FR" dirty="0" err="1" smtClean="0"/>
              <a:t>games</a:t>
            </a:r>
            <a:r>
              <a:rPr lang="fr-FR" dirty="0" smtClean="0"/>
              <a:t> are art.</a:t>
            </a:r>
          </a:p>
          <a:p>
            <a:pPr eaLnBrk="1" hangingPunct="1">
              <a:defRPr/>
            </a:pPr>
            <a:endParaRPr lang="fr-FR" dirty="0" smtClean="0"/>
          </a:p>
          <a:p>
            <a:pPr eaLnBrk="1" hangingPunct="1">
              <a:defRPr/>
            </a:pPr>
            <a:r>
              <a:rPr lang="fr-FR" dirty="0" smtClean="0"/>
              <a:t>Of course </a:t>
            </a:r>
            <a:r>
              <a:rPr lang="fr-FR" dirty="0" err="1" smtClean="0"/>
              <a:t>they</a:t>
            </a:r>
            <a:r>
              <a:rPr lang="fr-FR" dirty="0" smtClean="0"/>
              <a:t> are, and if </a:t>
            </a:r>
            <a:r>
              <a:rPr lang="fr-FR" dirty="0" err="1" smtClean="0"/>
              <a:t>you</a:t>
            </a:r>
            <a:r>
              <a:rPr lang="fr-FR" dirty="0" smtClean="0"/>
              <a:t> </a:t>
            </a:r>
            <a:r>
              <a:rPr lang="fr-FR" dirty="0" err="1" smtClean="0"/>
              <a:t>can’t</a:t>
            </a:r>
            <a:r>
              <a:rPr lang="fr-FR" dirty="0" smtClean="0"/>
              <a:t> </a:t>
            </a:r>
            <a:r>
              <a:rPr lang="fr-FR" dirty="0" err="1" smtClean="0"/>
              <a:t>agree</a:t>
            </a:r>
            <a:r>
              <a:rPr lang="fr-FR" dirty="0" smtClean="0"/>
              <a:t> </a:t>
            </a:r>
            <a:r>
              <a:rPr lang="fr-FR" dirty="0" err="1" smtClean="0"/>
              <a:t>that</a:t>
            </a:r>
            <a:r>
              <a:rPr lang="fr-FR" dirty="0" smtClean="0"/>
              <a:t> the </a:t>
            </a:r>
            <a:r>
              <a:rPr lang="fr-FR" dirty="0" err="1" smtClean="0"/>
              <a:t>combination</a:t>
            </a:r>
            <a:r>
              <a:rPr lang="fr-FR" dirty="0" smtClean="0"/>
              <a:t> of images, </a:t>
            </a:r>
            <a:r>
              <a:rPr lang="fr-FR" dirty="0" err="1" smtClean="0"/>
              <a:t>sounds</a:t>
            </a:r>
            <a:r>
              <a:rPr lang="fr-FR" dirty="0" smtClean="0"/>
              <a:t> and </a:t>
            </a:r>
            <a:r>
              <a:rPr lang="fr-FR" dirty="0" err="1" smtClean="0"/>
              <a:t>interactivity</a:t>
            </a:r>
            <a:r>
              <a:rPr lang="fr-FR" dirty="0" smtClean="0"/>
              <a:t> has the </a:t>
            </a:r>
            <a:r>
              <a:rPr lang="fr-FR" dirty="0" err="1" smtClean="0"/>
              <a:t>possibility</a:t>
            </a:r>
            <a:r>
              <a:rPr lang="fr-FR" dirty="0" smtClean="0"/>
              <a:t> of </a:t>
            </a:r>
            <a:r>
              <a:rPr lang="fr-FR" dirty="0" err="1" smtClean="0"/>
              <a:t>creating</a:t>
            </a:r>
            <a:r>
              <a:rPr lang="fr-FR" dirty="0" smtClean="0"/>
              <a:t> art, </a:t>
            </a:r>
            <a:r>
              <a:rPr lang="fr-FR" dirty="0" err="1" smtClean="0"/>
              <a:t>then</a:t>
            </a:r>
            <a:r>
              <a:rPr lang="fr-FR" dirty="0" smtClean="0"/>
              <a:t> </a:t>
            </a:r>
            <a:r>
              <a:rPr lang="fr-FR" dirty="0" err="1" smtClean="0"/>
              <a:t>you</a:t>
            </a:r>
            <a:r>
              <a:rPr lang="fr-FR" dirty="0" smtClean="0"/>
              <a:t> are a </a:t>
            </a:r>
            <a:r>
              <a:rPr lang="fr-FR" dirty="0" err="1" smtClean="0"/>
              <a:t>deeply</a:t>
            </a:r>
            <a:r>
              <a:rPr lang="fr-FR" dirty="0" smtClean="0"/>
              <a:t> </a:t>
            </a:r>
            <a:r>
              <a:rPr lang="fr-FR" dirty="0" err="1" smtClean="0"/>
              <a:t>confused</a:t>
            </a:r>
            <a:r>
              <a:rPr lang="fr-FR" dirty="0" smtClean="0"/>
              <a:t> </a:t>
            </a:r>
            <a:r>
              <a:rPr lang="fr-FR" dirty="0" err="1" smtClean="0"/>
              <a:t>person</a:t>
            </a:r>
            <a:r>
              <a:rPr lang="fr-FR" dirty="0" smtClean="0"/>
              <a:t>.</a:t>
            </a:r>
          </a:p>
          <a:p>
            <a:pPr eaLnBrk="1" hangingPunct="1">
              <a:defRPr/>
            </a:pPr>
            <a:endParaRPr lang="fr-FR" dirty="0" smtClean="0"/>
          </a:p>
          <a:p>
            <a:pPr eaLnBrk="1" hangingPunct="1">
              <a:defRPr/>
            </a:pPr>
            <a:r>
              <a:rPr lang="fr-FR" dirty="0" err="1" smtClean="0"/>
              <a:t>We</a:t>
            </a:r>
            <a:r>
              <a:rPr lang="fr-FR" dirty="0" smtClean="0"/>
              <a:t> </a:t>
            </a:r>
            <a:r>
              <a:rPr lang="fr-FR" dirty="0" err="1" smtClean="0"/>
              <a:t>could</a:t>
            </a:r>
            <a:r>
              <a:rPr lang="fr-FR" dirty="0" smtClean="0"/>
              <a:t> argue about </a:t>
            </a:r>
            <a:r>
              <a:rPr lang="fr-FR" dirty="0" err="1" smtClean="0"/>
              <a:t>whether</a:t>
            </a:r>
            <a:r>
              <a:rPr lang="fr-FR" dirty="0" smtClean="0"/>
              <a:t> or not the </a:t>
            </a:r>
            <a:r>
              <a:rPr lang="fr-FR" dirty="0" err="1" smtClean="0"/>
              <a:t>games</a:t>
            </a:r>
            <a:r>
              <a:rPr lang="fr-FR" dirty="0" smtClean="0"/>
              <a:t> </a:t>
            </a:r>
            <a:r>
              <a:rPr lang="fr-FR" dirty="0" err="1" smtClean="0"/>
              <a:t>currently</a:t>
            </a:r>
            <a:r>
              <a:rPr lang="fr-FR" dirty="0" smtClean="0"/>
              <a:t> </a:t>
            </a:r>
            <a:r>
              <a:rPr lang="fr-FR" dirty="0" err="1" smtClean="0"/>
              <a:t>produced</a:t>
            </a:r>
            <a:r>
              <a:rPr lang="fr-FR" dirty="0" smtClean="0"/>
              <a:t> </a:t>
            </a:r>
            <a:r>
              <a:rPr lang="fr-FR" b="1" dirty="0" smtClean="0"/>
              <a:t>are</a:t>
            </a:r>
            <a:r>
              <a:rPr lang="fr-FR" dirty="0" smtClean="0"/>
              <a:t> art, but </a:t>
            </a:r>
            <a:r>
              <a:rPr lang="fr-FR" dirty="0" err="1" smtClean="0"/>
              <a:t>this</a:t>
            </a:r>
            <a:r>
              <a:rPr lang="fr-FR" dirty="0" smtClean="0"/>
              <a:t> </a:t>
            </a:r>
            <a:r>
              <a:rPr lang="fr-FR" dirty="0" err="1" smtClean="0"/>
              <a:t>is</a:t>
            </a:r>
            <a:r>
              <a:rPr lang="fr-FR" dirty="0" smtClean="0"/>
              <a:t> </a:t>
            </a:r>
            <a:r>
              <a:rPr lang="fr-FR" dirty="0" err="1" smtClean="0"/>
              <a:t>another</a:t>
            </a:r>
            <a:r>
              <a:rPr lang="fr-FR" dirty="0" smtClean="0"/>
              <a:t> question. </a:t>
            </a:r>
          </a:p>
          <a:p>
            <a:pPr eaLnBrk="1" hangingPunct="1">
              <a:defRPr/>
            </a:pPr>
            <a:endParaRPr lang="fr-FR" dirty="0" smtClean="0"/>
          </a:p>
          <a:p>
            <a:pPr eaLnBrk="1" hangingPunct="1">
              <a:defRPr/>
            </a:pPr>
            <a:r>
              <a:rPr lang="fr-FR" dirty="0" smtClean="0"/>
              <a:t>There are of course </a:t>
            </a:r>
            <a:r>
              <a:rPr lang="fr-FR" dirty="0" err="1" smtClean="0"/>
              <a:t>some</a:t>
            </a:r>
            <a:r>
              <a:rPr lang="fr-FR" dirty="0" smtClean="0"/>
              <a:t> people </a:t>
            </a:r>
            <a:r>
              <a:rPr lang="fr-FR" dirty="0" err="1" smtClean="0"/>
              <a:t>who</a:t>
            </a:r>
            <a:r>
              <a:rPr lang="fr-FR" dirty="0" smtClean="0"/>
              <a:t> </a:t>
            </a:r>
            <a:r>
              <a:rPr lang="fr-FR" dirty="0" err="1" smtClean="0"/>
              <a:t>will</a:t>
            </a:r>
            <a:r>
              <a:rPr lang="fr-FR" dirty="0" smtClean="0"/>
              <a:t> </a:t>
            </a:r>
            <a:r>
              <a:rPr lang="fr-FR" dirty="0" err="1" smtClean="0"/>
              <a:t>never</a:t>
            </a:r>
            <a:r>
              <a:rPr lang="fr-FR" dirty="0" smtClean="0"/>
              <a:t> </a:t>
            </a:r>
            <a:r>
              <a:rPr lang="fr-FR" dirty="0" err="1" smtClean="0"/>
              <a:t>get</a:t>
            </a:r>
            <a:r>
              <a:rPr lang="fr-FR" dirty="0" smtClean="0"/>
              <a:t> </a:t>
            </a:r>
            <a:r>
              <a:rPr lang="fr-FR" dirty="0" err="1" smtClean="0"/>
              <a:t>it</a:t>
            </a:r>
            <a:r>
              <a:rPr lang="fr-FR" dirty="0" smtClean="0"/>
              <a:t>, and </a:t>
            </a:r>
            <a:r>
              <a:rPr lang="fr-FR" dirty="0" err="1" smtClean="0"/>
              <a:t>honestly</a:t>
            </a:r>
            <a:r>
              <a:rPr lang="fr-FR" dirty="0" smtClean="0"/>
              <a:t>, </a:t>
            </a:r>
            <a:r>
              <a:rPr lang="fr-FR" dirty="0" err="1" smtClean="0"/>
              <a:t>we</a:t>
            </a:r>
            <a:r>
              <a:rPr lang="fr-FR" dirty="0" smtClean="0"/>
              <a:t> </a:t>
            </a:r>
            <a:r>
              <a:rPr lang="fr-FR" dirty="0" err="1" smtClean="0"/>
              <a:t>just</a:t>
            </a:r>
            <a:r>
              <a:rPr lang="fr-FR" dirty="0" smtClean="0"/>
              <a:t> </a:t>
            </a:r>
            <a:r>
              <a:rPr lang="fr-FR" dirty="0" err="1" smtClean="0"/>
              <a:t>need</a:t>
            </a:r>
            <a:r>
              <a:rPr lang="fr-FR" dirty="0" smtClean="0"/>
              <a:t> to </a:t>
            </a:r>
            <a:r>
              <a:rPr lang="fr-FR" dirty="0" err="1" smtClean="0"/>
              <a:t>wait</a:t>
            </a:r>
            <a:r>
              <a:rPr lang="fr-FR" dirty="0" smtClean="0"/>
              <a:t> for </a:t>
            </a:r>
            <a:r>
              <a:rPr lang="fr-FR" dirty="0" err="1" smtClean="0"/>
              <a:t>those</a:t>
            </a:r>
            <a:r>
              <a:rPr lang="fr-FR" dirty="0" smtClean="0"/>
              <a:t> people to die. </a:t>
            </a:r>
          </a:p>
          <a:p>
            <a:pPr eaLnBrk="1" hangingPunct="1">
              <a:defRPr/>
            </a:pPr>
            <a:endParaRPr lang="fr-FR" dirty="0" smtClean="0"/>
          </a:p>
          <a:p>
            <a:pPr eaLnBrk="1" hangingPunct="1">
              <a:defRPr/>
            </a:pPr>
            <a:r>
              <a:rPr lang="fr-FR" dirty="0" smtClean="0"/>
              <a:t>But </a:t>
            </a:r>
            <a:r>
              <a:rPr lang="fr-FR" dirty="0" err="1" smtClean="0"/>
              <a:t>there</a:t>
            </a:r>
            <a:r>
              <a:rPr lang="fr-FR" dirty="0" smtClean="0"/>
              <a:t> are </a:t>
            </a:r>
            <a:r>
              <a:rPr lang="fr-FR" dirty="0" err="1" smtClean="0"/>
              <a:t>also</a:t>
            </a:r>
            <a:r>
              <a:rPr lang="fr-FR" dirty="0" smtClean="0"/>
              <a:t> millions of </a:t>
            </a:r>
            <a:r>
              <a:rPr lang="fr-FR" dirty="0" err="1" smtClean="0"/>
              <a:t>reasonable</a:t>
            </a:r>
            <a:r>
              <a:rPr lang="fr-FR" dirty="0" smtClean="0"/>
              <a:t> people out </a:t>
            </a:r>
            <a:r>
              <a:rPr lang="fr-FR" dirty="0" err="1" smtClean="0"/>
              <a:t>there</a:t>
            </a:r>
            <a:r>
              <a:rPr lang="fr-FR" dirty="0" smtClean="0"/>
              <a:t> </a:t>
            </a:r>
            <a:r>
              <a:rPr lang="fr-FR" dirty="0" err="1" smtClean="0"/>
              <a:t>who</a:t>
            </a:r>
            <a:r>
              <a:rPr lang="fr-FR" dirty="0" smtClean="0"/>
              <a:t> </a:t>
            </a:r>
            <a:r>
              <a:rPr lang="fr-FR" dirty="0" err="1" smtClean="0"/>
              <a:t>should</a:t>
            </a:r>
            <a:r>
              <a:rPr lang="fr-FR" dirty="0" smtClean="0"/>
              <a:t> </a:t>
            </a:r>
            <a:r>
              <a:rPr lang="fr-FR" dirty="0" err="1" smtClean="0"/>
              <a:t>either</a:t>
            </a:r>
            <a:r>
              <a:rPr lang="fr-FR" dirty="0" smtClean="0"/>
              <a:t> love </a:t>
            </a:r>
            <a:r>
              <a:rPr lang="fr-FR" dirty="0" err="1" smtClean="0"/>
              <a:t>games</a:t>
            </a:r>
            <a:r>
              <a:rPr lang="fr-FR" dirty="0" smtClean="0"/>
              <a:t>, or </a:t>
            </a:r>
            <a:r>
              <a:rPr lang="fr-FR" dirty="0" err="1" smtClean="0"/>
              <a:t>at</a:t>
            </a:r>
            <a:r>
              <a:rPr lang="fr-FR" dirty="0" smtClean="0"/>
              <a:t> the </a:t>
            </a:r>
            <a:r>
              <a:rPr lang="fr-FR" dirty="0" err="1" smtClean="0"/>
              <a:t>very</a:t>
            </a:r>
            <a:r>
              <a:rPr lang="fr-FR" dirty="0" smtClean="0"/>
              <a:t> least </a:t>
            </a:r>
            <a:r>
              <a:rPr lang="fr-FR" dirty="0" err="1" smtClean="0"/>
              <a:t>understand</a:t>
            </a:r>
            <a:r>
              <a:rPr lang="fr-FR" dirty="0" smtClean="0"/>
              <a:t> </a:t>
            </a:r>
            <a:r>
              <a:rPr lang="fr-FR" dirty="0" err="1" smtClean="0"/>
              <a:t>why</a:t>
            </a:r>
            <a:r>
              <a:rPr lang="fr-FR" dirty="0" smtClean="0"/>
              <a:t> YOU love </a:t>
            </a:r>
            <a:r>
              <a:rPr lang="fr-FR" dirty="0" err="1" smtClean="0"/>
              <a:t>games</a:t>
            </a:r>
            <a:r>
              <a:rPr lang="fr-FR" dirty="0" smtClean="0"/>
              <a:t> in the </a:t>
            </a:r>
            <a:r>
              <a:rPr lang="fr-FR" dirty="0" err="1" smtClean="0"/>
              <a:t>same</a:t>
            </a:r>
            <a:r>
              <a:rPr lang="fr-FR" dirty="0" smtClean="0"/>
              <a:t> </a:t>
            </a:r>
            <a:r>
              <a:rPr lang="fr-FR" dirty="0" err="1" smtClean="0"/>
              <a:t>way</a:t>
            </a:r>
            <a:r>
              <a:rPr lang="fr-FR" dirty="0" smtClean="0"/>
              <a:t> </a:t>
            </a:r>
            <a:r>
              <a:rPr lang="fr-FR" dirty="0" err="1" smtClean="0"/>
              <a:t>that</a:t>
            </a:r>
            <a:r>
              <a:rPr lang="fr-FR" dirty="0" smtClean="0"/>
              <a:t> I </a:t>
            </a:r>
            <a:r>
              <a:rPr lang="fr-FR" dirty="0" err="1" smtClean="0"/>
              <a:t>understand</a:t>
            </a:r>
            <a:r>
              <a:rPr lang="fr-FR" dirty="0" smtClean="0"/>
              <a:t> </a:t>
            </a:r>
            <a:r>
              <a:rPr lang="fr-FR" dirty="0" err="1" smtClean="0"/>
              <a:t>why</a:t>
            </a:r>
            <a:r>
              <a:rPr lang="fr-FR" dirty="0" smtClean="0"/>
              <a:t> </a:t>
            </a:r>
            <a:r>
              <a:rPr lang="fr-FR" dirty="0" err="1" smtClean="0"/>
              <a:t>some</a:t>
            </a:r>
            <a:r>
              <a:rPr lang="fr-FR" dirty="0" smtClean="0"/>
              <a:t> people love </a:t>
            </a:r>
            <a:r>
              <a:rPr lang="fr-FR" dirty="0" err="1" smtClean="0"/>
              <a:t>Opera</a:t>
            </a:r>
            <a:r>
              <a:rPr lang="fr-FR" dirty="0" smtClean="0"/>
              <a:t> and </a:t>
            </a:r>
            <a:r>
              <a:rPr lang="fr-FR" dirty="0" err="1" smtClean="0"/>
              <a:t>get</a:t>
            </a:r>
            <a:r>
              <a:rPr lang="fr-FR" dirty="0" smtClean="0"/>
              <a:t> a lot out of </a:t>
            </a:r>
            <a:r>
              <a:rPr lang="fr-FR" dirty="0" err="1" smtClean="0"/>
              <a:t>it</a:t>
            </a:r>
            <a:r>
              <a:rPr lang="fr-FR" dirty="0" smtClean="0"/>
              <a:t>, </a:t>
            </a:r>
            <a:r>
              <a:rPr lang="fr-FR" dirty="0" err="1" smtClean="0"/>
              <a:t>even</a:t>
            </a:r>
            <a:r>
              <a:rPr lang="fr-FR" dirty="0" smtClean="0"/>
              <a:t> </a:t>
            </a:r>
            <a:r>
              <a:rPr lang="fr-FR" dirty="0" err="1" smtClean="0"/>
              <a:t>though</a:t>
            </a:r>
            <a:r>
              <a:rPr lang="fr-FR" dirty="0" smtClean="0"/>
              <a:t> I </a:t>
            </a:r>
            <a:r>
              <a:rPr lang="fr-FR" dirty="0" err="1" smtClean="0"/>
              <a:t>can’t</a:t>
            </a:r>
            <a:r>
              <a:rPr lang="fr-FR" dirty="0" smtClean="0"/>
              <a:t> </a:t>
            </a:r>
            <a:r>
              <a:rPr lang="fr-FR" dirty="0" err="1" smtClean="0"/>
              <a:t>sit</a:t>
            </a:r>
            <a:r>
              <a:rPr lang="fr-FR" dirty="0" smtClean="0"/>
              <a:t> </a:t>
            </a:r>
            <a:r>
              <a:rPr lang="fr-FR" dirty="0" err="1" smtClean="0"/>
              <a:t>through</a:t>
            </a:r>
            <a:r>
              <a:rPr lang="fr-FR" dirty="0" smtClean="0"/>
              <a:t> </a:t>
            </a:r>
            <a:r>
              <a:rPr lang="fr-FR" dirty="0" err="1" smtClean="0"/>
              <a:t>ten</a:t>
            </a:r>
            <a:r>
              <a:rPr lang="fr-FR" dirty="0" smtClean="0"/>
              <a:t> minutes of </a:t>
            </a:r>
            <a:r>
              <a:rPr lang="fr-FR" dirty="0" err="1" smtClean="0"/>
              <a:t>it</a:t>
            </a:r>
            <a:r>
              <a:rPr lang="fr-FR" dirty="0" smtClean="0"/>
              <a:t>. So </a:t>
            </a:r>
            <a:r>
              <a:rPr lang="fr-FR" dirty="0" err="1" smtClean="0"/>
              <a:t>why</a:t>
            </a:r>
            <a:r>
              <a:rPr lang="fr-FR" dirty="0" smtClean="0"/>
              <a:t> do </a:t>
            </a:r>
            <a:r>
              <a:rPr lang="fr-FR" dirty="0" err="1" smtClean="0"/>
              <a:t>they</a:t>
            </a:r>
            <a:r>
              <a:rPr lang="fr-FR" dirty="0" smtClean="0"/>
              <a:t> </a:t>
            </a:r>
            <a:r>
              <a:rPr lang="fr-FR" dirty="0" err="1" smtClean="0"/>
              <a:t>think</a:t>
            </a:r>
            <a:r>
              <a:rPr lang="fr-FR" dirty="0" smtClean="0"/>
              <a:t> </a:t>
            </a:r>
            <a:r>
              <a:rPr lang="fr-FR" dirty="0" err="1" smtClean="0"/>
              <a:t>that</a:t>
            </a:r>
            <a:r>
              <a:rPr lang="fr-FR" dirty="0" smtClean="0"/>
              <a:t>?</a:t>
            </a:r>
          </a:p>
          <a:p>
            <a:pPr eaLnBrk="1" hangingPunct="1">
              <a:defRPr/>
            </a:pPr>
            <a:endParaRPr lang="fr-FR" dirty="0" smtClean="0"/>
          </a:p>
          <a:p>
            <a:pPr eaLnBrk="1" hangingPunct="1">
              <a:defRPr/>
            </a:pPr>
            <a:r>
              <a:rPr lang="fr-FR" dirty="0" smtClean="0"/>
              <a:t>You </a:t>
            </a:r>
            <a:r>
              <a:rPr lang="fr-FR" dirty="0" err="1" smtClean="0"/>
              <a:t>can</a:t>
            </a:r>
            <a:r>
              <a:rPr lang="fr-FR" dirty="0" smtClean="0"/>
              <a:t> </a:t>
            </a:r>
            <a:r>
              <a:rPr lang="fr-FR" dirty="0" err="1" smtClean="0"/>
              <a:t>think</a:t>
            </a:r>
            <a:r>
              <a:rPr lang="fr-FR" dirty="0" smtClean="0"/>
              <a:t> of </a:t>
            </a:r>
            <a:r>
              <a:rPr lang="fr-FR" dirty="0" err="1" smtClean="0"/>
              <a:t>this</a:t>
            </a:r>
            <a:r>
              <a:rPr lang="fr-FR" dirty="0" smtClean="0"/>
              <a:t> mini-talk as a </a:t>
            </a:r>
            <a:r>
              <a:rPr lang="fr-FR" dirty="0" err="1" smtClean="0"/>
              <a:t>list</a:t>
            </a:r>
            <a:r>
              <a:rPr lang="fr-FR" dirty="0" smtClean="0"/>
              <a:t> of </a:t>
            </a:r>
            <a:r>
              <a:rPr lang="fr-FR" dirty="0" err="1" smtClean="0"/>
              <a:t>things</a:t>
            </a:r>
            <a:r>
              <a:rPr lang="fr-FR" dirty="0" smtClean="0"/>
              <a:t> I </a:t>
            </a:r>
            <a:r>
              <a:rPr lang="fr-FR" dirty="0" err="1" smtClean="0"/>
              <a:t>don’t</a:t>
            </a:r>
            <a:r>
              <a:rPr lang="fr-FR" dirty="0" smtClean="0"/>
              <a:t> </a:t>
            </a:r>
            <a:r>
              <a:rPr lang="fr-FR" dirty="0" err="1" smtClean="0"/>
              <a:t>think</a:t>
            </a:r>
            <a:r>
              <a:rPr lang="fr-FR" dirty="0" smtClean="0"/>
              <a:t> </a:t>
            </a:r>
            <a:r>
              <a:rPr lang="fr-FR" dirty="0" err="1" smtClean="0"/>
              <a:t>we</a:t>
            </a:r>
            <a:r>
              <a:rPr lang="fr-FR" dirty="0" smtClean="0"/>
              <a:t> </a:t>
            </a:r>
            <a:r>
              <a:rPr lang="fr-FR" dirty="0" err="1" smtClean="0"/>
              <a:t>should</a:t>
            </a:r>
            <a:r>
              <a:rPr lang="fr-FR" dirty="0" smtClean="0"/>
              <a:t> </a:t>
            </a:r>
            <a:r>
              <a:rPr lang="fr-FR" dirty="0" err="1" smtClean="0"/>
              <a:t>ever</a:t>
            </a:r>
            <a:r>
              <a:rPr lang="fr-FR" dirty="0" smtClean="0"/>
              <a:t> talk about </a:t>
            </a:r>
            <a:r>
              <a:rPr lang="fr-FR" dirty="0" err="1" smtClean="0"/>
              <a:t>again</a:t>
            </a:r>
            <a:r>
              <a:rPr lang="fr-FR" dirty="0" smtClean="0"/>
              <a:t>.</a:t>
            </a:r>
          </a:p>
          <a:p>
            <a:pPr eaLnBrk="1" hangingPunct="1">
              <a:defRPr/>
            </a:pPr>
            <a:endParaRPr lang="fr-FR" dirty="0" smtClean="0"/>
          </a:p>
          <a:p>
            <a:pPr eaLnBrk="1" hangingPunct="1">
              <a:defRPr/>
            </a:pPr>
            <a:r>
              <a:rPr lang="fr-FR" dirty="0" smtClean="0"/>
              <a:t>So </a:t>
            </a:r>
            <a:r>
              <a:rPr lang="fr-FR" dirty="0" err="1" smtClean="0"/>
              <a:t>thanks</a:t>
            </a:r>
            <a:r>
              <a:rPr lang="fr-FR" dirty="0" smtClean="0"/>
              <a:t> in </a:t>
            </a:r>
            <a:r>
              <a:rPr lang="fr-FR" dirty="0" err="1" smtClean="0"/>
              <a:t>advance</a:t>
            </a:r>
            <a:r>
              <a:rPr lang="fr-FR" dirty="0" smtClean="0"/>
              <a:t> for not </a:t>
            </a:r>
            <a:r>
              <a:rPr lang="fr-FR" dirty="0" err="1" smtClean="0"/>
              <a:t>speaking</a:t>
            </a:r>
            <a:r>
              <a:rPr lang="fr-FR" dirty="0" smtClean="0"/>
              <a:t> to me </a:t>
            </a:r>
            <a:r>
              <a:rPr lang="fr-FR" dirty="0" err="1" smtClean="0"/>
              <a:t>after</a:t>
            </a:r>
            <a:r>
              <a:rPr lang="fr-FR" dirty="0" smtClean="0"/>
              <a:t> </a:t>
            </a:r>
            <a:r>
              <a:rPr lang="fr-FR" dirty="0" err="1" smtClean="0"/>
              <a:t>this</a:t>
            </a:r>
            <a:r>
              <a:rPr lang="fr-FR" dirty="0" smtClean="0"/>
              <a:t> talk.</a:t>
            </a:r>
          </a:p>
          <a:p>
            <a:pPr eaLnBrk="1" hangingPunct="1">
              <a:defRPr/>
            </a:pPr>
            <a:endParaRPr lang="fr-FR" dirty="0"/>
          </a:p>
        </p:txBody>
      </p:sp>
      <p:sp>
        <p:nvSpPr>
          <p:cNvPr id="228355" name="Slide Number Placeholder 3"/>
          <p:cNvSpPr>
            <a:spLocks noGrp="1"/>
          </p:cNvSpPr>
          <p:nvPr>
            <p:ph type="sldNum" sz="quarter" idx="5"/>
          </p:nvPr>
        </p:nvSpPr>
        <p:spPr>
          <a:noFill/>
          <a:ln>
            <a:miter lim="800000"/>
            <a:headEnd/>
            <a:tailEnd/>
          </a:ln>
        </p:spPr>
        <p:txBody>
          <a:bodyPr/>
          <a:lstStyle/>
          <a:p>
            <a:fld id="{3CF3E88D-7AA4-4760-97A4-30C9C1255D98}" type="slidenum">
              <a:rPr lang="en-US" smtClean="0">
                <a:solidFill>
                  <a:srgbClr val="000000"/>
                </a:solidFill>
              </a:rPr>
              <a:pPr/>
              <a:t>102</a:t>
            </a:fld>
            <a:endParaRPr lang="en-US" smtClean="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a:ln/>
        </p:spPr>
      </p:sp>
      <p:sp>
        <p:nvSpPr>
          <p:cNvPr id="230402" name="Notes Placeholder 2"/>
          <p:cNvSpPr>
            <a:spLocks noGrp="1"/>
          </p:cNvSpPr>
          <p:nvPr>
            <p:ph type="body" idx="1"/>
          </p:nvPr>
        </p:nvSpPr>
        <p:spPr>
          <a:noFill/>
        </p:spPr>
        <p:txBody>
          <a:bodyPr/>
          <a:lstStyle/>
          <a:p>
            <a:pPr eaLnBrk="1" hangingPunct="1"/>
            <a:r>
              <a:rPr lang="fr-FR" smtClean="0"/>
              <a:t> </a:t>
            </a:r>
          </a:p>
          <a:p>
            <a:pPr eaLnBrk="1" hangingPunct="1"/>
            <a:r>
              <a:rPr lang="fr-FR" smtClean="0"/>
              <a:t>I’m not saying this to be flippant.</a:t>
            </a:r>
          </a:p>
          <a:p>
            <a:pPr eaLnBrk="1" hangingPunct="1"/>
            <a:endParaRPr lang="fr-FR" smtClean="0"/>
          </a:p>
          <a:p>
            <a:pPr eaLnBrk="1" hangingPunct="1"/>
            <a:r>
              <a:rPr lang="fr-FR" smtClean="0"/>
              <a:t>I honestly believe when we talk about games, we almost always talk about the wrong thing and we confuse the hell out of normal people, and lead ourselves into tiny little ghettos of internet conversations which distract us from REAL conversations we should be having </a:t>
            </a:r>
          </a:p>
          <a:p>
            <a:pPr eaLnBrk="1" hangingPunct="1"/>
            <a:endParaRPr lang="fr-FR" smtClean="0"/>
          </a:p>
          <a:p>
            <a:pPr eaLnBrk="1" hangingPunct="1"/>
            <a:r>
              <a:rPr lang="fr-FR" smtClean="0"/>
              <a:t>if we want other people than those who exist in our own little echo chamber of ‘hardcore players’ to care about games, and consequently, if we want our art form to grow.</a:t>
            </a:r>
          </a:p>
        </p:txBody>
      </p:sp>
      <p:sp>
        <p:nvSpPr>
          <p:cNvPr id="230403" name="Slide Number Placeholder 3"/>
          <p:cNvSpPr>
            <a:spLocks noGrp="1"/>
          </p:cNvSpPr>
          <p:nvPr>
            <p:ph type="sldNum" sz="quarter" idx="5"/>
          </p:nvPr>
        </p:nvSpPr>
        <p:spPr>
          <a:noFill/>
          <a:ln>
            <a:miter lim="800000"/>
            <a:headEnd/>
            <a:tailEnd/>
          </a:ln>
        </p:spPr>
        <p:txBody>
          <a:bodyPr/>
          <a:lstStyle/>
          <a:p>
            <a:fld id="{C9DD13ED-D57C-4A4C-A23B-36C963326802}" type="slidenum">
              <a:rPr lang="en-US" smtClean="0">
                <a:solidFill>
                  <a:srgbClr val="000000"/>
                </a:solidFill>
              </a:rPr>
              <a:pPr/>
              <a:t>103</a:t>
            </a:fld>
            <a:endParaRPr lang="en-US" smtClean="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noTextEdit="1"/>
          </p:cNvSpPr>
          <p:nvPr>
            <p:ph type="sldImg"/>
          </p:nvPr>
        </p:nvSpPr>
        <p:spPr>
          <a:ln/>
        </p:spPr>
      </p:sp>
      <p:sp>
        <p:nvSpPr>
          <p:cNvPr id="232450" name="Notes Placeholder 2"/>
          <p:cNvSpPr>
            <a:spLocks noGrp="1"/>
          </p:cNvSpPr>
          <p:nvPr>
            <p:ph type="body" idx="1"/>
          </p:nvPr>
        </p:nvSpPr>
        <p:spPr>
          <a:noFill/>
        </p:spPr>
        <p:txBody>
          <a:bodyPr/>
          <a:lstStyle/>
          <a:p>
            <a:pPr eaLnBrk="1" hangingPunct="1"/>
            <a:r>
              <a:rPr lang="fr-FR" smtClean="0"/>
              <a:t>Firstly, we talk way too much about technology. </a:t>
            </a:r>
          </a:p>
          <a:p>
            <a:pPr eaLnBrk="1" hangingPunct="1"/>
            <a:endParaRPr lang="fr-FR" smtClean="0"/>
          </a:p>
          <a:p>
            <a:pPr eaLnBrk="1" hangingPunct="1"/>
            <a:r>
              <a:rPr lang="fr-FR" smtClean="0"/>
              <a:t>If anyone ever asks me again how many polys the character onscreen has, how how many meters the draw distance is, I may hurt you.</a:t>
            </a:r>
          </a:p>
          <a:p>
            <a:pPr eaLnBrk="1" hangingPunct="1"/>
            <a:endParaRPr lang="fr-FR" smtClean="0"/>
          </a:p>
          <a:p>
            <a:pPr eaLnBrk="1" hangingPunct="1"/>
            <a:r>
              <a:rPr lang="fr-FR" smtClean="0"/>
              <a:t>Technology is an enabler: it allows us to express ideas. And it’s hard to do right, and it’s beautiful, and honestly some of my best friends are programmers</a:t>
            </a:r>
          </a:p>
          <a:p>
            <a:pPr eaLnBrk="1" hangingPunct="1"/>
            <a:endParaRPr lang="fr-FR" smtClean="0"/>
          </a:p>
          <a:p>
            <a:pPr eaLnBrk="1" hangingPunct="1"/>
            <a:r>
              <a:rPr lang="fr-FR" smtClean="0"/>
              <a:t>But technology should be invisible to the player. </a:t>
            </a:r>
          </a:p>
          <a:p>
            <a:pPr eaLnBrk="1" hangingPunct="1"/>
            <a:endParaRPr lang="fr-FR" smtClean="0"/>
          </a:p>
          <a:p>
            <a:pPr eaLnBrk="1" hangingPunct="1"/>
            <a:r>
              <a:rPr lang="fr-FR" smtClean="0"/>
              <a:t>Ask me why we made this character exist at all! Ask me why seeing all the way to the end of the street is useful! Maybe it's not! This isn't an arms race... This is a creative process.</a:t>
            </a:r>
          </a:p>
          <a:p>
            <a:pPr eaLnBrk="1" hangingPunct="1"/>
            <a:endParaRPr lang="fr-FR" smtClean="0"/>
          </a:p>
        </p:txBody>
      </p:sp>
      <p:sp>
        <p:nvSpPr>
          <p:cNvPr id="232451" name="Slide Number Placeholder 3"/>
          <p:cNvSpPr>
            <a:spLocks noGrp="1"/>
          </p:cNvSpPr>
          <p:nvPr>
            <p:ph type="sldNum" sz="quarter" idx="5"/>
          </p:nvPr>
        </p:nvSpPr>
        <p:spPr>
          <a:noFill/>
          <a:ln>
            <a:miter lim="800000"/>
            <a:headEnd/>
            <a:tailEnd/>
          </a:ln>
        </p:spPr>
        <p:txBody>
          <a:bodyPr/>
          <a:lstStyle/>
          <a:p>
            <a:fld id="{5F81C3FA-9DC3-40A2-8BD7-217FADEA19CB}" type="slidenum">
              <a:rPr lang="en-US" smtClean="0">
                <a:solidFill>
                  <a:srgbClr val="000000"/>
                </a:solidFill>
              </a:rPr>
              <a:pPr/>
              <a:t>104</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p:spPr>
        <p:txBody>
          <a:bodyPr/>
          <a:lstStyle/>
          <a:p>
            <a:pPr eaLnBrk="1" hangingPunct="1"/>
            <a:r>
              <a:rPr lang="fr-FR" smtClean="0"/>
              <a:t>Silent Hill made terrible technology into a great game, dousing the whole world in fog.</a:t>
            </a:r>
          </a:p>
          <a:p>
            <a:pPr eaLnBrk="1" hangingPunct="1"/>
            <a:endParaRPr lang="en-CA" smtClean="0"/>
          </a:p>
          <a:p>
            <a:pPr eaLnBrk="1" hangingPunct="1"/>
            <a:r>
              <a:rPr lang="en-CA" smtClean="0"/>
              <a:t>It gave you a sense of claustrophobia, it made you terrified of the world as it started to loom toward you out of the fog. </a:t>
            </a:r>
            <a:endParaRPr lang="fr-FR" smtClean="0"/>
          </a:p>
        </p:txBody>
      </p:sp>
      <p:sp>
        <p:nvSpPr>
          <p:cNvPr id="234499" name="Slide Number Placeholder 3"/>
          <p:cNvSpPr>
            <a:spLocks noGrp="1"/>
          </p:cNvSpPr>
          <p:nvPr>
            <p:ph type="sldNum" sz="quarter" idx="5"/>
          </p:nvPr>
        </p:nvSpPr>
        <p:spPr>
          <a:noFill/>
          <a:ln>
            <a:miter lim="800000"/>
            <a:headEnd/>
            <a:tailEnd/>
          </a:ln>
        </p:spPr>
        <p:txBody>
          <a:bodyPr/>
          <a:lstStyle/>
          <a:p>
            <a:fld id="{72A280F1-7980-4733-9CF7-A610964ACC7A}" type="slidenum">
              <a:rPr lang="en-US" smtClean="0">
                <a:solidFill>
                  <a:srgbClr val="000000"/>
                </a:solidFill>
              </a:rPr>
              <a:pPr/>
              <a:t>105</a:t>
            </a:fld>
            <a:endParaRPr lang="en-US" smtClean="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a:ln/>
        </p:spPr>
      </p:sp>
      <p:sp>
        <p:nvSpPr>
          <p:cNvPr id="236546" name="Notes Placeholder 2"/>
          <p:cNvSpPr>
            <a:spLocks noGrp="1"/>
          </p:cNvSpPr>
          <p:nvPr>
            <p:ph type="body" idx="1"/>
          </p:nvPr>
        </p:nvSpPr>
        <p:spPr>
          <a:noFill/>
        </p:spPr>
        <p:txBody>
          <a:bodyPr/>
          <a:lstStyle/>
          <a:p>
            <a:pPr eaLnBrk="1" hangingPunct="1"/>
            <a:r>
              <a:rPr lang="fr-FR" smtClean="0"/>
              <a:t>We also need to stop talking about features like it’s a competition where the longest list wins. </a:t>
            </a:r>
          </a:p>
          <a:p>
            <a:pPr eaLnBrk="1" hangingPunct="1"/>
            <a:endParaRPr lang="fr-FR" smtClean="0"/>
          </a:p>
          <a:p>
            <a:pPr eaLnBrk="1" hangingPunct="1"/>
            <a:r>
              <a:rPr lang="fr-FR" smtClean="0"/>
              <a:t>You would not believe how many times, especially in Germany, I am asked how many levels there are. Or how many weapons there are. Or how many types of grain can be traded in the game.</a:t>
            </a:r>
          </a:p>
          <a:p>
            <a:pPr eaLnBrk="1" hangingPunct="1"/>
            <a:endParaRPr lang="fr-FR" smtClean="0"/>
          </a:p>
          <a:p>
            <a:pPr eaLnBrk="1" hangingPunct="1"/>
            <a:r>
              <a:rPr lang="fr-FR" smtClean="0"/>
              <a:t>A game is not a list of its parts! More is not always better!</a:t>
            </a:r>
          </a:p>
          <a:p>
            <a:pPr eaLnBrk="1" hangingPunct="1"/>
            <a:endParaRPr lang="fr-FR" smtClean="0"/>
          </a:p>
          <a:p>
            <a:pPr eaLnBrk="1" hangingPunct="1"/>
            <a:r>
              <a:rPr lang="fr-FR" smtClean="0"/>
              <a:t>Shouldn’t the question should be are they the right weapons, or are there are enough levels to satisfyingly deliver on the core goals of the game. </a:t>
            </a:r>
          </a:p>
          <a:p>
            <a:pPr eaLnBrk="1" hangingPunct="1"/>
            <a:endParaRPr lang="fr-FR" smtClean="0"/>
          </a:p>
          <a:p>
            <a:pPr eaLnBrk="1" hangingPunct="1"/>
            <a:r>
              <a:rPr lang="fr-FR" smtClean="0"/>
              <a:t>Or perhaps, is grain even an appropriate trading commodity for this particular game?</a:t>
            </a:r>
          </a:p>
          <a:p>
            <a:pPr eaLnBrk="1" hangingPunct="1"/>
            <a:endParaRPr lang="fr-FR" smtClean="0"/>
          </a:p>
        </p:txBody>
      </p:sp>
      <p:sp>
        <p:nvSpPr>
          <p:cNvPr id="236547" name="Slide Number Placeholder 3"/>
          <p:cNvSpPr>
            <a:spLocks noGrp="1"/>
          </p:cNvSpPr>
          <p:nvPr>
            <p:ph type="sldNum" sz="quarter" idx="5"/>
          </p:nvPr>
        </p:nvSpPr>
        <p:spPr>
          <a:noFill/>
          <a:ln>
            <a:miter lim="800000"/>
            <a:headEnd/>
            <a:tailEnd/>
          </a:ln>
        </p:spPr>
        <p:txBody>
          <a:bodyPr/>
          <a:lstStyle/>
          <a:p>
            <a:fld id="{3C4AA262-7EEE-4CBC-A4D8-BB42934AF118}" type="slidenum">
              <a:rPr lang="en-US" smtClean="0">
                <a:solidFill>
                  <a:srgbClr val="000000"/>
                </a:solidFill>
              </a:rPr>
              <a:pPr/>
              <a:t>106</a:t>
            </a:fld>
            <a:endParaRPr lang="en-US"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a:ln/>
        </p:spPr>
      </p:sp>
      <p:sp>
        <p:nvSpPr>
          <p:cNvPr id="238594" name="Notes Placeholder 2"/>
          <p:cNvSpPr>
            <a:spLocks noGrp="1"/>
          </p:cNvSpPr>
          <p:nvPr>
            <p:ph type="body" idx="1"/>
          </p:nvPr>
        </p:nvSpPr>
        <p:spPr>
          <a:noFill/>
        </p:spPr>
        <p:txBody>
          <a:bodyPr/>
          <a:lstStyle/>
          <a:p>
            <a:pPr eaLnBrk="1" hangingPunct="1"/>
            <a:r>
              <a:rPr lang="en-CA" smtClean="0"/>
              <a:t>If you’re a reviewer, you need to stop asking yourself if you personally really like the game. </a:t>
            </a:r>
          </a:p>
          <a:p>
            <a:pPr eaLnBrk="1" hangingPunct="1"/>
            <a:endParaRPr lang="en-CA" smtClean="0"/>
          </a:p>
          <a:p>
            <a:pPr eaLnBrk="1" hangingPunct="1"/>
            <a:r>
              <a:rPr lang="fr-FR" smtClean="0"/>
              <a:t>A review that merely tells me whether you like the game or not is less than worthless to me as a player, even if you list the reasons for it. I don’t care if YOU like it. When did every reviewer decide they were Hunter S. Thompson? This is a cheap and easy way to review a game.</a:t>
            </a:r>
          </a:p>
          <a:p>
            <a:pPr eaLnBrk="1" hangingPunct="1"/>
            <a:endParaRPr lang="fr-FR" smtClean="0"/>
          </a:p>
          <a:p>
            <a:pPr eaLnBrk="1" hangingPunct="1"/>
            <a:r>
              <a:rPr lang="fr-FR" smtClean="0"/>
              <a:t>How does it help a player decide whether a game is worth their time or not? </a:t>
            </a:r>
          </a:p>
          <a:p>
            <a:pPr eaLnBrk="1" hangingPunct="1"/>
            <a:endParaRPr lang="fr-FR" smtClean="0"/>
          </a:p>
          <a:p>
            <a:pPr eaLnBrk="1" hangingPunct="1"/>
            <a:r>
              <a:rPr lang="fr-FR" smtClean="0"/>
              <a:t>Surely the role of a review is to outline what the game was aiming to do and whether it achieved it? </a:t>
            </a:r>
          </a:p>
          <a:p>
            <a:pPr eaLnBrk="1" hangingPunct="1"/>
            <a:endParaRPr lang="fr-FR" smtClean="0"/>
          </a:p>
          <a:p>
            <a:pPr eaLnBrk="1" hangingPunct="1"/>
            <a:r>
              <a:rPr lang="fr-FR" smtClean="0"/>
              <a:t>In my opinion it is our job as a developer to make it clear what our aims were either implicitly, or less awesomely explicitly, and then for the reviewer to articulate whether we succeeded or failed: there’s room for subjectivity, but it’s the least important thing.</a:t>
            </a:r>
          </a:p>
          <a:p>
            <a:pPr eaLnBrk="1" hangingPunct="1"/>
            <a:endParaRPr lang="fr-FR" smtClean="0"/>
          </a:p>
          <a:p>
            <a:pPr eaLnBrk="1" hangingPunct="1"/>
            <a:r>
              <a:rPr lang="fr-FR" smtClean="0"/>
              <a:t>Unless you’re Hunter S. Thompson. And you’re not.</a:t>
            </a:r>
          </a:p>
          <a:p>
            <a:pPr eaLnBrk="1" hangingPunct="1"/>
            <a:endParaRPr lang="fr-FR" smtClean="0"/>
          </a:p>
        </p:txBody>
      </p:sp>
      <p:sp>
        <p:nvSpPr>
          <p:cNvPr id="238595" name="Slide Number Placeholder 3"/>
          <p:cNvSpPr>
            <a:spLocks noGrp="1"/>
          </p:cNvSpPr>
          <p:nvPr>
            <p:ph type="sldNum" sz="quarter" idx="5"/>
          </p:nvPr>
        </p:nvSpPr>
        <p:spPr>
          <a:noFill/>
          <a:ln>
            <a:miter lim="800000"/>
            <a:headEnd/>
            <a:tailEnd/>
          </a:ln>
        </p:spPr>
        <p:txBody>
          <a:bodyPr/>
          <a:lstStyle/>
          <a:p>
            <a:fld id="{24ACB6EE-9AD6-4A1F-94D2-19B363A62A17}" type="slidenum">
              <a:rPr lang="en-US" smtClean="0">
                <a:solidFill>
                  <a:srgbClr val="000000"/>
                </a:solidFill>
              </a:rPr>
              <a:pPr/>
              <a:t>107</a:t>
            </a:fld>
            <a:endParaRPr lang="en-US"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a:ln/>
        </p:spPr>
      </p:sp>
      <p:sp>
        <p:nvSpPr>
          <p:cNvPr id="240642" name="Notes Placeholder 2"/>
          <p:cNvSpPr>
            <a:spLocks noGrp="1"/>
          </p:cNvSpPr>
          <p:nvPr>
            <p:ph type="body" idx="1"/>
          </p:nvPr>
        </p:nvSpPr>
        <p:spPr>
          <a:noFill/>
        </p:spPr>
        <p:txBody>
          <a:bodyPr/>
          <a:lstStyle/>
          <a:p>
            <a:pPr eaLnBrk="1" hangingPunct="1"/>
            <a:r>
              <a:rPr lang="fr-FR" smtClean="0"/>
              <a:t>I am not personally interested in Barbie or her Dreamhouse, but I can guarantee you that if someone made a perfect replica of the whole thing where you could peer into every room and pick up every tiny shoe and essentially relive in perfect replica the real world experience of owning and collecting and playing with Barbies, then it would thoroughly deserve the 10/10 that nobody would give it. </a:t>
            </a:r>
          </a:p>
          <a:p>
            <a:pPr eaLnBrk="1" hangingPunct="1"/>
            <a:endParaRPr lang="fr-FR" smtClean="0"/>
          </a:p>
          <a:p>
            <a:pPr eaLnBrk="1" hangingPunct="1"/>
            <a:r>
              <a:rPr lang="fr-FR" smtClean="0"/>
              <a:t>And let’s not even get into why on earth any review still has an individual rating for ‘graphics’ whatever that means.</a:t>
            </a:r>
          </a:p>
          <a:p>
            <a:pPr eaLnBrk="1" hangingPunct="1"/>
            <a:endParaRPr lang="fr-FR" smtClean="0"/>
          </a:p>
        </p:txBody>
      </p:sp>
      <p:sp>
        <p:nvSpPr>
          <p:cNvPr id="240643" name="Slide Number Placeholder 3"/>
          <p:cNvSpPr>
            <a:spLocks noGrp="1"/>
          </p:cNvSpPr>
          <p:nvPr>
            <p:ph type="sldNum" sz="quarter" idx="5"/>
          </p:nvPr>
        </p:nvSpPr>
        <p:spPr>
          <a:noFill/>
          <a:ln>
            <a:miter lim="800000"/>
            <a:headEnd/>
            <a:tailEnd/>
          </a:ln>
        </p:spPr>
        <p:txBody>
          <a:bodyPr/>
          <a:lstStyle/>
          <a:p>
            <a:fld id="{0F73599F-21CE-440C-81B5-38FDBFA67E6A}" type="slidenum">
              <a:rPr lang="en-US" smtClean="0">
                <a:solidFill>
                  <a:srgbClr val="000000"/>
                </a:solidFill>
              </a:rPr>
              <a:pPr/>
              <a:t>108</a:t>
            </a:fld>
            <a:endParaRPr lang="en-US" smtClean="0">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a:ln/>
        </p:spPr>
      </p:sp>
      <p:sp>
        <p:nvSpPr>
          <p:cNvPr id="242690" name="Notes Placeholder 2"/>
          <p:cNvSpPr>
            <a:spLocks noGrp="1"/>
          </p:cNvSpPr>
          <p:nvPr>
            <p:ph type="body" idx="1"/>
          </p:nvPr>
        </p:nvSpPr>
        <p:spPr>
          <a:noFill/>
        </p:spPr>
        <p:txBody>
          <a:bodyPr/>
          <a:lstStyle/>
          <a:p>
            <a:pPr eaLnBrk="1" hangingPunct="1">
              <a:spcBef>
                <a:spcPct val="0"/>
              </a:spcBef>
            </a:pPr>
            <a:r>
              <a:rPr lang="en-CA" smtClean="0"/>
              <a:t>We talk too much about business. </a:t>
            </a:r>
          </a:p>
          <a:p>
            <a:pPr eaLnBrk="1" hangingPunct="1">
              <a:spcBef>
                <a:spcPct val="0"/>
              </a:spcBef>
            </a:pPr>
            <a:endParaRPr lang="en-CA" smtClean="0"/>
          </a:p>
          <a:p>
            <a:pPr eaLnBrk="1" hangingPunct="1">
              <a:spcBef>
                <a:spcPct val="0"/>
              </a:spcBef>
            </a:pPr>
            <a:r>
              <a:rPr lang="en-CA" smtClean="0"/>
              <a:t>There’s a place for this, probably amongst business people. And there’s a percentage of the audience who is interested and it probably even includes a lot of you.</a:t>
            </a:r>
          </a:p>
          <a:p>
            <a:pPr eaLnBrk="1" hangingPunct="1">
              <a:spcBef>
                <a:spcPct val="0"/>
              </a:spcBef>
            </a:pPr>
            <a:endParaRPr lang="en-CA" smtClean="0"/>
          </a:p>
          <a:p>
            <a:pPr eaLnBrk="1" hangingPunct="1">
              <a:spcBef>
                <a:spcPct val="0"/>
              </a:spcBef>
            </a:pPr>
            <a:r>
              <a:rPr lang="en-CA" smtClean="0"/>
              <a:t>But you are people who attend industry events, and read Eurogamer. </a:t>
            </a:r>
          </a:p>
          <a:p>
            <a:pPr eaLnBrk="1" hangingPunct="1">
              <a:spcBef>
                <a:spcPct val="0"/>
              </a:spcBef>
            </a:pPr>
            <a:endParaRPr lang="en-CA" smtClean="0"/>
          </a:p>
          <a:p>
            <a:pPr eaLnBrk="1" hangingPunct="1">
              <a:spcBef>
                <a:spcPct val="0"/>
              </a:spcBef>
            </a:pPr>
            <a:r>
              <a:rPr lang="en-CA" smtClean="0"/>
              <a:t>This is a tiny fraction of our current audience, let alone our potential audience. </a:t>
            </a:r>
          </a:p>
          <a:p>
            <a:pPr eaLnBrk="1" hangingPunct="1">
              <a:spcBef>
                <a:spcPct val="0"/>
              </a:spcBef>
            </a:pPr>
            <a:endParaRPr lang="en-CA" smtClean="0"/>
          </a:p>
          <a:p>
            <a:pPr eaLnBrk="1" hangingPunct="1">
              <a:spcBef>
                <a:spcPct val="0"/>
              </a:spcBef>
            </a:pPr>
            <a:r>
              <a:rPr lang="en-CA" smtClean="0"/>
              <a:t>I’ll give you a thought: if you make a game that sells more than a few million, you are already outside of the hardcore. Which means they don’t read websites, don’t read magazines, probably shop at Walmart, and don’t care about the ‘future’ of the industry: they just want to be entertained, or challenged, or otherwise convinced to try the game. </a:t>
            </a:r>
          </a:p>
        </p:txBody>
      </p:sp>
      <p:sp>
        <p:nvSpPr>
          <p:cNvPr id="242691" name="Slide Number Placeholder 3"/>
          <p:cNvSpPr>
            <a:spLocks noGrp="1"/>
          </p:cNvSpPr>
          <p:nvPr>
            <p:ph type="sldNum" sz="quarter" idx="5"/>
          </p:nvPr>
        </p:nvSpPr>
        <p:spPr>
          <a:noFill/>
          <a:ln>
            <a:miter lim="800000"/>
            <a:headEnd/>
            <a:tailEnd/>
          </a:ln>
        </p:spPr>
        <p:txBody>
          <a:bodyPr/>
          <a:lstStyle/>
          <a:p>
            <a:fld id="{154E3D88-F886-4E50-8BAD-D83EEAFF9FD9}" type="slidenum">
              <a:rPr lang="en-US" smtClean="0">
                <a:solidFill>
                  <a:srgbClr val="000000"/>
                </a:solidFill>
              </a:rPr>
              <a:pPr/>
              <a:t>109</a:t>
            </a:fld>
            <a:endParaRPr lang="en-US" smtClean="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a:ln/>
        </p:spPr>
      </p:sp>
      <p:sp>
        <p:nvSpPr>
          <p:cNvPr id="244738" name="Notes Placeholder 2"/>
          <p:cNvSpPr>
            <a:spLocks noGrp="1"/>
          </p:cNvSpPr>
          <p:nvPr>
            <p:ph type="body" idx="1"/>
          </p:nvPr>
        </p:nvSpPr>
        <p:spPr>
          <a:noFill/>
        </p:spPr>
        <p:txBody>
          <a:bodyPr/>
          <a:lstStyle/>
          <a:p>
            <a:pPr eaLnBrk="1" hangingPunct="1"/>
            <a:r>
              <a:rPr lang="fr-FR" smtClean="0"/>
              <a:t>I hesitated to include this one as we’ve already generally improved on this, but we used to talk about this amorphous idea of ‘fun’ as though it was the only success axis in our medium!</a:t>
            </a:r>
          </a:p>
          <a:p>
            <a:pPr eaLnBrk="1" hangingPunct="1"/>
            <a:endParaRPr lang="fr-FR" smtClean="0"/>
          </a:p>
          <a:p>
            <a:pPr eaLnBrk="1" hangingPunct="1"/>
            <a:r>
              <a:rPr lang="fr-FR" smtClean="0"/>
              <a:t>What kind of serious medium has fun as its only ore goal? Fun is a possible goal and an admirable one but it’s hardly the only positive adjective we can come up with, and anyway, don’t you want more than that?</a:t>
            </a:r>
          </a:p>
          <a:p>
            <a:pPr eaLnBrk="1" hangingPunct="1"/>
            <a:endParaRPr lang="fr-FR" smtClean="0"/>
          </a:p>
          <a:p>
            <a:pPr eaLnBrk="1" hangingPunct="1"/>
            <a:r>
              <a:rPr lang="fr-FR" smtClean="0"/>
              <a:t>Don’t you occasionally want to be challenged? To be forced to stop and think?  </a:t>
            </a:r>
          </a:p>
          <a:p>
            <a:pPr eaLnBrk="1" hangingPunct="1"/>
            <a:endParaRPr lang="fr-FR" smtClean="0"/>
          </a:p>
          <a:p>
            <a:pPr eaLnBrk="1" hangingPunct="1"/>
            <a:r>
              <a:rPr lang="fr-FR" smtClean="0"/>
              <a:t>I want a game that truly upsets me. I want a game that’s uncomfortable to play, that makes me think about how in an interactive medium I am actually complicit in the decisions I am making.</a:t>
            </a:r>
          </a:p>
          <a:p>
            <a:pPr eaLnBrk="1" hangingPunct="1"/>
            <a:r>
              <a:rPr lang="fr-FR" smtClean="0"/>
              <a:t>I want a game that is deliberately UN-fun. I might even try to make one. </a:t>
            </a:r>
          </a:p>
          <a:p>
            <a:pPr eaLnBrk="1" hangingPunct="1"/>
            <a:endParaRPr lang="fr-FR" smtClean="0"/>
          </a:p>
        </p:txBody>
      </p:sp>
      <p:sp>
        <p:nvSpPr>
          <p:cNvPr id="244739" name="Slide Number Placeholder 3"/>
          <p:cNvSpPr>
            <a:spLocks noGrp="1"/>
          </p:cNvSpPr>
          <p:nvPr>
            <p:ph type="sldNum" sz="quarter" idx="5"/>
          </p:nvPr>
        </p:nvSpPr>
        <p:spPr>
          <a:noFill/>
          <a:ln>
            <a:miter lim="800000"/>
            <a:headEnd/>
            <a:tailEnd/>
          </a:ln>
        </p:spPr>
        <p:txBody>
          <a:bodyPr/>
          <a:lstStyle/>
          <a:p>
            <a:fld id="{DF934A8F-B546-4BFD-89A2-0A4E627EBEA8}" type="slidenum">
              <a:rPr lang="en-US" smtClean="0">
                <a:solidFill>
                  <a:srgbClr val="000000"/>
                </a:solidFill>
              </a:rPr>
              <a:pPr/>
              <a:t>110</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p:spPr>
        <p:txBody>
          <a:bodyPr/>
          <a:lstStyle/>
          <a:p>
            <a:r>
              <a:rPr lang="en-US" smtClean="0"/>
              <a:t>And we thought we should tie this to the theme of the conference.</a:t>
            </a:r>
          </a:p>
          <a:p>
            <a:r>
              <a:rPr lang="en-US" smtClean="0"/>
              <a:t>“The Future.  Unknown.”</a:t>
            </a:r>
          </a:p>
          <a:p>
            <a:r>
              <a:rPr lang="en-US" smtClean="0"/>
              <a:t>Not very optimistic, is it – do you want a conference about the unknown?</a:t>
            </a:r>
          </a:p>
        </p:txBody>
      </p:sp>
      <p:sp>
        <p:nvSpPr>
          <p:cNvPr id="92163" name="Slide Number Placeholder 3"/>
          <p:cNvSpPr>
            <a:spLocks noGrp="1"/>
          </p:cNvSpPr>
          <p:nvPr>
            <p:ph type="sldNum" sz="quarter" idx="5"/>
          </p:nvPr>
        </p:nvSpPr>
        <p:spPr>
          <a:noFill/>
          <a:ln>
            <a:miter lim="800000"/>
            <a:headEnd/>
            <a:tailEnd/>
          </a:ln>
        </p:spPr>
        <p:txBody>
          <a:bodyPr/>
          <a:lstStyle/>
          <a:p>
            <a:fld id="{595805F7-B14F-4DD1-A3F7-BC890BD70EF7}"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a:ln/>
        </p:spPr>
      </p:sp>
      <p:sp>
        <p:nvSpPr>
          <p:cNvPr id="246786" name="Notes Placeholder 2"/>
          <p:cNvSpPr>
            <a:spLocks noGrp="1"/>
          </p:cNvSpPr>
          <p:nvPr>
            <p:ph type="body" idx="1"/>
          </p:nvPr>
        </p:nvSpPr>
        <p:spPr>
          <a:noFill/>
        </p:spPr>
        <p:txBody>
          <a:bodyPr/>
          <a:lstStyle/>
          <a:p>
            <a:pPr eaLnBrk="1" hangingPunct="1"/>
            <a:r>
              <a:rPr lang="fr-FR" smtClean="0"/>
              <a:t>Before everyone thought Steve Jobs was the god of technology, everyone thought it was Bill Gates, and he wrote in an essay in 1996 that ‘content is king’ - and this remains true and in will always be true. </a:t>
            </a:r>
          </a:p>
          <a:p>
            <a:pPr eaLnBrk="1" hangingPunct="1"/>
            <a:endParaRPr lang="fr-FR" smtClean="0"/>
          </a:p>
          <a:p>
            <a:pPr eaLnBrk="1" hangingPunct="1"/>
            <a:r>
              <a:rPr lang="fr-FR" smtClean="0"/>
              <a:t>I've spoken before about how you as a developer at a public company need to keep an eye on sales: it's your job to make it happen or soon you won't have a job anymore. But that was at a developer discussion, and I gave the talk to other developers. </a:t>
            </a:r>
          </a:p>
          <a:p>
            <a:pPr eaLnBrk="1" hangingPunct="1"/>
            <a:endParaRPr lang="fr-FR" smtClean="0"/>
          </a:p>
          <a:p>
            <a:pPr eaLnBrk="1" hangingPunct="1"/>
            <a:r>
              <a:rPr lang="fr-FR" smtClean="0"/>
              <a:t>In fact all of the topics I’ve listed are valid and worthy discussions for those of us working in the business – but they should not be even 1% of the player facing commentary we make. We need to talk to our potential  players about </a:t>
            </a:r>
            <a:r>
              <a:rPr lang="fr-FR" b="1" smtClean="0"/>
              <a:t>content</a:t>
            </a:r>
            <a:r>
              <a:rPr lang="fr-FR" smtClean="0"/>
              <a:t>.</a:t>
            </a:r>
          </a:p>
          <a:p>
            <a:pPr eaLnBrk="1" hangingPunct="1"/>
            <a:endParaRPr lang="fr-FR" smtClean="0"/>
          </a:p>
          <a:p>
            <a:pPr eaLnBrk="1" hangingPunct="1"/>
            <a:r>
              <a:rPr lang="fr-FR" smtClean="0"/>
              <a:t>We talk to our audience as though they themselves are developers… </a:t>
            </a:r>
          </a:p>
          <a:p>
            <a:pPr eaLnBrk="1" hangingPunct="1"/>
            <a:endParaRPr lang="fr-FR" smtClean="0"/>
          </a:p>
        </p:txBody>
      </p:sp>
      <p:sp>
        <p:nvSpPr>
          <p:cNvPr id="246787" name="Slide Number Placeholder 3"/>
          <p:cNvSpPr>
            <a:spLocks noGrp="1"/>
          </p:cNvSpPr>
          <p:nvPr>
            <p:ph type="sldNum" sz="quarter" idx="5"/>
          </p:nvPr>
        </p:nvSpPr>
        <p:spPr>
          <a:noFill/>
          <a:ln>
            <a:miter lim="800000"/>
            <a:headEnd/>
            <a:tailEnd/>
          </a:ln>
        </p:spPr>
        <p:txBody>
          <a:bodyPr/>
          <a:lstStyle/>
          <a:p>
            <a:fld id="{1592D90F-9376-4C95-9A25-305AE5574622}" type="slidenum">
              <a:rPr lang="en-US" smtClean="0">
                <a:solidFill>
                  <a:srgbClr val="000000"/>
                </a:solidFill>
              </a:rPr>
              <a:pPr/>
              <a:t>111</a:t>
            </a:fld>
            <a:endParaRPr lang="en-US"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a:ln/>
        </p:spPr>
      </p:sp>
      <p:sp>
        <p:nvSpPr>
          <p:cNvPr id="248834" name="Notes Placeholder 2"/>
          <p:cNvSpPr>
            <a:spLocks noGrp="1"/>
          </p:cNvSpPr>
          <p:nvPr>
            <p:ph type="body" idx="1"/>
          </p:nvPr>
        </p:nvSpPr>
        <p:spPr>
          <a:noFill/>
        </p:spPr>
        <p:txBody>
          <a:bodyPr/>
          <a:lstStyle/>
          <a:p>
            <a:pPr eaLnBrk="1" hangingPunct="1"/>
            <a:r>
              <a:rPr lang="fr-FR" smtClean="0"/>
              <a:t>Which I think this stems from the earliest days of our scene, where developers, reviewersand players were all essentially the same people.</a:t>
            </a:r>
          </a:p>
          <a:p>
            <a:pPr eaLnBrk="1" hangingPunct="1"/>
            <a:endParaRPr lang="en-CA" smtClean="0"/>
          </a:p>
          <a:p>
            <a:pPr eaLnBrk="1" hangingPunct="1"/>
            <a:r>
              <a:rPr lang="fr-FR" smtClean="0"/>
              <a:t>We need to stop talking about all the irrelevant dribble surrounding games, focus on content and communicate on higher level questions that are interesting and worthwhile to us as people, not developers. </a:t>
            </a:r>
          </a:p>
          <a:p>
            <a:pPr eaLnBrk="1" hangingPunct="1"/>
            <a:endParaRPr lang="fr-FR" smtClean="0"/>
          </a:p>
          <a:p>
            <a:pPr eaLnBrk="1" hangingPunct="1"/>
            <a:r>
              <a:rPr lang="fr-FR" smtClean="0"/>
              <a:t>We need to talk about why we made the creative choices we did.</a:t>
            </a:r>
          </a:p>
          <a:p>
            <a:pPr eaLnBrk="1" hangingPunct="1"/>
            <a:endParaRPr lang="fr-FR" smtClean="0"/>
          </a:p>
          <a:p>
            <a:pPr eaLnBrk="1" hangingPunct="1"/>
            <a:r>
              <a:rPr lang="fr-FR" smtClean="0"/>
              <a:t>We need to talk about what we hope our audience will keep with them years from now when they think back on our game.</a:t>
            </a:r>
          </a:p>
          <a:p>
            <a:pPr eaLnBrk="1" hangingPunct="1"/>
            <a:endParaRPr lang="fr-FR" smtClean="0"/>
          </a:p>
          <a:p>
            <a:pPr eaLnBrk="1" hangingPunct="1"/>
            <a:r>
              <a:rPr lang="fr-FR" smtClean="0"/>
              <a:t>We need to talk about long term creative goals for ourselves and the medium.</a:t>
            </a:r>
          </a:p>
          <a:p>
            <a:pPr eaLnBrk="1" hangingPunct="1"/>
            <a:endParaRPr lang="fr-FR" smtClean="0"/>
          </a:p>
          <a:p>
            <a:pPr eaLnBrk="1" hangingPunct="1"/>
            <a:r>
              <a:rPr lang="fr-FR" smtClean="0"/>
              <a:t>Thopefully then I’ll finally get to stop reading the same irritating article about whether or not games are art.</a:t>
            </a:r>
          </a:p>
          <a:p>
            <a:pPr eaLnBrk="1" hangingPunct="1"/>
            <a:endParaRPr lang="fr-FR" smtClean="0"/>
          </a:p>
          <a:p>
            <a:pPr eaLnBrk="1" hangingPunct="1"/>
            <a:endParaRPr lang="fr-FR" smtClean="0"/>
          </a:p>
        </p:txBody>
      </p:sp>
      <p:sp>
        <p:nvSpPr>
          <p:cNvPr id="248835" name="Slide Number Placeholder 3"/>
          <p:cNvSpPr>
            <a:spLocks noGrp="1"/>
          </p:cNvSpPr>
          <p:nvPr>
            <p:ph type="sldNum" sz="quarter" idx="5"/>
          </p:nvPr>
        </p:nvSpPr>
        <p:spPr>
          <a:noFill/>
          <a:ln>
            <a:miter lim="800000"/>
            <a:headEnd/>
            <a:tailEnd/>
          </a:ln>
        </p:spPr>
        <p:txBody>
          <a:bodyPr/>
          <a:lstStyle/>
          <a:p>
            <a:fld id="{D7310ECA-8275-4677-9E10-5B0EC8595CE7}" type="slidenum">
              <a:rPr lang="en-US" smtClean="0">
                <a:solidFill>
                  <a:srgbClr val="000000"/>
                </a:solidFill>
              </a:rPr>
              <a:pPr/>
              <a:t>112</a:t>
            </a:fld>
            <a:endParaRPr lang="en-US" smtClean="0">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Grp="1" noRot="1" noChangeAspect="1" noChangeArrowheads="1" noTextEdit="1"/>
          </p:cNvSpPr>
          <p:nvPr>
            <p:ph type="sldImg"/>
          </p:nvPr>
        </p:nvSpPr>
        <p:spPr>
          <a:ln/>
        </p:spPr>
      </p:sp>
      <p:sp>
        <p:nvSpPr>
          <p:cNvPr id="251906" name="Rectangle 3"/>
          <p:cNvSpPr>
            <a:spLocks noGrp="1" noChangeArrowheads="1"/>
          </p:cNvSpPr>
          <p:nvPr>
            <p:ph type="body" idx="1"/>
          </p:nvPr>
        </p:nvSpPr>
        <p:spPr>
          <a:noFill/>
        </p:spPr>
        <p:txBody>
          <a:bodyPr/>
          <a:lstStyle/>
          <a:p>
            <a:pPr eaLnBrk="1" hangingPunct="1"/>
            <a:r>
              <a:rPr lang="en-US" smtClean="0"/>
              <a:t>[Tim had no slides – guess you had to be there!]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Rot="1" noChangeAspect="1" noChangeArrowheads="1" noTextEdit="1"/>
          </p:cNvSpPr>
          <p:nvPr>
            <p:ph type="sldImg"/>
          </p:nvPr>
        </p:nvSpPr>
        <p:spPr>
          <a:ln/>
        </p:spPr>
      </p:sp>
      <p:sp>
        <p:nvSpPr>
          <p:cNvPr id="25395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noTextEdit="1"/>
          </p:cNvSpPr>
          <p:nvPr>
            <p:ph type="sldImg"/>
          </p:nvPr>
        </p:nvSpPr>
        <p:spPr>
          <a:ln/>
        </p:spPr>
      </p:sp>
      <p:sp>
        <p:nvSpPr>
          <p:cNvPr id="263170" name="Espace réservé des commentaires 2"/>
          <p:cNvSpPr>
            <a:spLocks noGrp="1"/>
          </p:cNvSpPr>
          <p:nvPr>
            <p:ph type="body" idx="1"/>
          </p:nvPr>
        </p:nvSpPr>
        <p:spPr>
          <a:noFill/>
        </p:spPr>
        <p:txBody>
          <a:bodyPr/>
          <a:lstStyle/>
          <a:p>
            <a:pPr eaLnBrk="1" hangingPunct="1">
              <a:spcBef>
                <a:spcPct val="0"/>
              </a:spcBef>
            </a:pPr>
            <a:r>
              <a:rPr lang="en-US" smtClean="0"/>
              <a:t>Pulp adventures = one a month for 32 months between 1911 and 1913</a:t>
            </a:r>
          </a:p>
          <a:p>
            <a:pPr eaLnBrk="1" hangingPunct="1">
              <a:spcBef>
                <a:spcPct val="0"/>
              </a:spcBef>
            </a:pPr>
            <a:r>
              <a:rPr lang="en-US" b="1" smtClean="0"/>
              <a:t>Fantômas =</a:t>
            </a:r>
            <a:r>
              <a:rPr lang="en-US" smtClean="0"/>
              <a:t> Serial in three episodes. Released April 1913.</a:t>
            </a:r>
          </a:p>
          <a:p>
            <a:pPr eaLnBrk="1" hangingPunct="1">
              <a:spcBef>
                <a:spcPct val="0"/>
              </a:spcBef>
            </a:pPr>
            <a:endParaRPr lang="fr-CA" smtClean="0"/>
          </a:p>
        </p:txBody>
      </p:sp>
      <p:sp>
        <p:nvSpPr>
          <p:cNvPr id="263171" name="Espace réservé du numéro de diapositive 3"/>
          <p:cNvSpPr>
            <a:spLocks noGrp="1"/>
          </p:cNvSpPr>
          <p:nvPr>
            <p:ph type="sldNum" sz="quarter" idx="5"/>
          </p:nvPr>
        </p:nvSpPr>
        <p:spPr>
          <a:noFill/>
          <a:ln>
            <a:miter lim="800000"/>
            <a:headEnd/>
            <a:tailEnd/>
          </a:ln>
        </p:spPr>
        <p:txBody>
          <a:bodyPr/>
          <a:lstStyle/>
          <a:p>
            <a:fld id="{9C8B6277-29C3-4C98-AD88-22DAC4BD7174}" type="slidenum">
              <a:rPr lang="fr-CA" smtClean="0"/>
              <a:pPr/>
              <a:t>123</a:t>
            </a:fld>
            <a:endParaRPr lang="fr-CA"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Espace réservé de l'image des diapositives 1"/>
          <p:cNvSpPr>
            <a:spLocks noGrp="1" noRot="1" noChangeAspect="1" noTextEdit="1"/>
          </p:cNvSpPr>
          <p:nvPr>
            <p:ph type="sldImg"/>
          </p:nvPr>
        </p:nvSpPr>
        <p:spPr>
          <a:ln/>
        </p:spPr>
      </p:sp>
      <p:sp>
        <p:nvSpPr>
          <p:cNvPr id="275458" name="Espace réservé des commentaires 2"/>
          <p:cNvSpPr>
            <a:spLocks noGrp="1"/>
          </p:cNvSpPr>
          <p:nvPr>
            <p:ph type="body" idx="1"/>
          </p:nvPr>
        </p:nvSpPr>
        <p:spPr>
          <a:noFill/>
        </p:spPr>
        <p:txBody>
          <a:bodyPr/>
          <a:lstStyle/>
          <a:p>
            <a:pPr eaLnBrk="1" hangingPunct="1">
              <a:spcBef>
                <a:spcPct val="0"/>
              </a:spcBef>
            </a:pPr>
            <a:r>
              <a:rPr lang="en-US" b="1" i="1" smtClean="0"/>
              <a:t>Small Is Beautiful: Economics As If People Mattered</a:t>
            </a:r>
            <a:r>
              <a:rPr lang="en-US" smtClean="0"/>
              <a:t>  by British economist E. F. Schumacher (1973).</a:t>
            </a:r>
            <a:endParaRPr lang="fr-CA" smtClean="0"/>
          </a:p>
        </p:txBody>
      </p:sp>
      <p:sp>
        <p:nvSpPr>
          <p:cNvPr id="275459" name="Espace réservé du numéro de diapositive 3"/>
          <p:cNvSpPr>
            <a:spLocks noGrp="1"/>
          </p:cNvSpPr>
          <p:nvPr>
            <p:ph type="sldNum" sz="quarter" idx="5"/>
          </p:nvPr>
        </p:nvSpPr>
        <p:spPr>
          <a:noFill/>
          <a:ln>
            <a:miter lim="800000"/>
            <a:headEnd/>
            <a:tailEnd/>
          </a:ln>
        </p:spPr>
        <p:txBody>
          <a:bodyPr/>
          <a:lstStyle/>
          <a:p>
            <a:fld id="{5F157248-296A-47F3-9D1E-5539436CEEEC}" type="slidenum">
              <a:rPr lang="fr-CA" smtClean="0"/>
              <a:pPr/>
              <a:t>134</a:t>
            </a:fld>
            <a:endParaRPr lang="fr-CA"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ln/>
        </p:spPr>
      </p:sp>
      <p:sp>
        <p:nvSpPr>
          <p:cNvPr id="27750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9553" name="Shape 26"/>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79554" name="Shape 27"/>
          <p:cNvSpPr>
            <a:spLocks noGrp="1"/>
          </p:cNvSpPr>
          <p:nvPr>
            <p:ph type="body" idx="1"/>
          </p:nvPr>
        </p:nvSpPr>
        <p:spPr>
          <a:noFill/>
        </p:spPr>
        <p:txBody>
          <a:bodyPr lIns="91425" tIns="91425" rIns="91425" bIns="91425">
            <a:spAutoFit/>
          </a:bodyPr>
          <a:lstStyle/>
          <a:p>
            <a:pPr eaLnBrk="1" hangingPunct="1"/>
            <a:r>
              <a:rPr lang="en-US" smtClean="0"/>
              <a:t>Hi</a:t>
            </a:r>
            <a:br>
              <a:rPr lang="en-US" smtClean="0"/>
            </a:br>
            <a:r>
              <a:rPr lang="en-US" smtClean="0"/>
              <a:t>My name</a:t>
            </a:r>
            <a:br>
              <a:rPr lang="en-US" smtClean="0"/>
            </a:br>
            <a:r>
              <a:rPr lang="en-US" smtClean="0"/>
              <a:t>Game Designer - THQ - Desilets' Project</a:t>
            </a:r>
          </a:p>
          <a:p>
            <a:pPr eaLnBrk="1" hangingPunct="1"/>
            <a:r>
              <a:rPr lang="en-US" smtClean="0"/>
              <a:t>Game Design Teacher for Dawson College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1601" name="Shape 33"/>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81602" name="Shape 34"/>
          <p:cNvSpPr>
            <a:spLocks noGrp="1"/>
          </p:cNvSpPr>
          <p:nvPr>
            <p:ph type="body" idx="1"/>
          </p:nvPr>
        </p:nvSpPr>
        <p:spPr>
          <a:noFill/>
        </p:spPr>
        <p:txBody>
          <a:bodyPr lIns="91425" tIns="91425" rIns="91425" bIns="91425">
            <a:spAutoFit/>
          </a:bodyPr>
          <a:lstStyle/>
          <a:p>
            <a:pPr eaLnBrk="1" hangingPunct="1"/>
            <a:r>
              <a:rPr lang="en-US" smtClean="0"/>
              <a:t>Do not let the fact that my body produce estrogen fool you.</a:t>
            </a:r>
            <a:br>
              <a:rPr lang="en-US" smtClean="0"/>
            </a:br>
            <a:r>
              <a:rPr lang="en-US" smtClean="0"/>
              <a:t>This is not a feminist talk!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3649" name="Shape 43"/>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83650" name="Shape 44"/>
          <p:cNvSpPr>
            <a:spLocks noGrp="1"/>
          </p:cNvSpPr>
          <p:nvPr>
            <p:ph type="body" idx="1"/>
          </p:nvPr>
        </p:nvSpPr>
        <p:spPr>
          <a:noFill/>
        </p:spPr>
        <p:txBody>
          <a:bodyPr lIns="91425" tIns="91425" rIns="91425" bIns="91425">
            <a:spAutoFit/>
          </a:bodyPr>
          <a:lstStyle/>
          <a:p>
            <a:pPr eaLnBrk="1" hangingPunct="1"/>
            <a:r>
              <a:rPr lang="en-US" sz="1400" smtClean="0"/>
              <a:t>What is going on with the Real Games Industry?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p:spPr>
        <p:txBody>
          <a:bodyPr/>
          <a:lstStyle/>
          <a:p>
            <a:r>
              <a:rPr lang="en-US" smtClean="0"/>
              <a:t>Fortunately, we have a solution.  We can predict the future by making it ourselves.  </a:t>
            </a:r>
          </a:p>
          <a:p>
            <a:endParaRPr lang="en-US" smtClean="0"/>
          </a:p>
          <a:p>
            <a:r>
              <a:rPr lang="en-US" smtClean="0"/>
              <a:t>Who here knows who Alan Kay is?</a:t>
            </a:r>
          </a:p>
        </p:txBody>
      </p:sp>
      <p:sp>
        <p:nvSpPr>
          <p:cNvPr id="94211" name="Slide Number Placeholder 3"/>
          <p:cNvSpPr>
            <a:spLocks noGrp="1"/>
          </p:cNvSpPr>
          <p:nvPr>
            <p:ph type="sldNum" sz="quarter" idx="5"/>
          </p:nvPr>
        </p:nvSpPr>
        <p:spPr>
          <a:noFill/>
          <a:ln>
            <a:miter lim="800000"/>
            <a:headEnd/>
            <a:tailEnd/>
          </a:ln>
        </p:spPr>
        <p:txBody>
          <a:bodyPr/>
          <a:lstStyle/>
          <a:p>
            <a:fld id="{FFFD0AF3-9E38-4451-87AD-AA2E52BF76C4}" type="slidenum">
              <a:rPr lang="en-US" smtClean="0"/>
              <a:pPr/>
              <a:t>6</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Shape 55"/>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85698" name="Shape 56"/>
          <p:cNvSpPr>
            <a:spLocks noGrp="1"/>
          </p:cNvSpPr>
          <p:nvPr>
            <p:ph type="body" idx="1"/>
          </p:nvPr>
        </p:nvSpPr>
        <p:spPr>
          <a:noFill/>
        </p:spPr>
        <p:txBody>
          <a:bodyPr lIns="91425" tIns="91425" rIns="91425" bIns="91425">
            <a:spAutoFit/>
          </a:bodyPr>
          <a:lstStyle/>
          <a:p>
            <a:pPr eaLnBrk="1" hangingPunct="1"/>
            <a:r>
              <a:rPr lang="en-US" sz="1400" smtClean="0"/>
              <a:t>-Louis CK</a:t>
            </a:r>
          </a:p>
          <a:p>
            <a:pPr eaLnBrk="1" hangingPunct="1"/>
            <a:endParaRPr lang="en-US" sz="1400" smtClean="0"/>
          </a:p>
          <a:p>
            <a:pPr eaLnBrk="1" hangingPunct="1"/>
            <a:r>
              <a:rPr lang="en-US" sz="1400" smtClean="0"/>
              <a:t>Raising a boy is different from raising a girl:</a:t>
            </a:r>
          </a:p>
          <a:p>
            <a:pPr eaLnBrk="1" hangingPunct="1"/>
            <a:r>
              <a:rPr lang="en-US" sz="1400" smtClean="0"/>
              <a:t>Boys do damage you can count in $$$ like a hurricane</a:t>
            </a:r>
          </a:p>
          <a:p>
            <a:pPr eaLnBrk="1" hangingPunct="1"/>
            <a:r>
              <a:rPr lang="en-US" sz="1400" smtClean="0"/>
              <a:t>Girls leave scars in your psyche that you will find later... like a genocide</a:t>
            </a:r>
          </a:p>
          <a:p>
            <a:pPr eaLnBrk="1" hangingPunct="1"/>
            <a:endParaRPr lang="en-US" sz="1400" smtClean="0"/>
          </a:p>
          <a:p>
            <a:pPr eaLnBrk="1" hangingPunct="1"/>
            <a:r>
              <a:rPr lang="en-US" sz="1400" smtClean="0"/>
              <a:t>So typically female right?</a:t>
            </a:r>
            <a:br>
              <a:rPr lang="en-US" sz="1400" smtClean="0"/>
            </a:br>
            <a:r>
              <a:rPr lang="en-US" sz="1400" smtClean="0"/>
              <a:t>The godfather</a:t>
            </a:r>
          </a:p>
          <a:p>
            <a:pPr eaLnBrk="1" hangingPunct="1"/>
            <a:endParaRPr lang="en-US" sz="1400" smtClean="0"/>
          </a:p>
          <a:p>
            <a:pPr eaLnBrk="1" hangingPunct="1"/>
            <a:r>
              <a:rPr lang="en-US" smtClean="0"/>
              <a:t>Even the extortion system is violence based</a:t>
            </a:r>
          </a:p>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7745" name="Shape 77"/>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87746" name="Shape 78"/>
          <p:cNvSpPr>
            <a:spLocks noGrp="1"/>
          </p:cNvSpPr>
          <p:nvPr>
            <p:ph type="body" idx="1"/>
          </p:nvPr>
        </p:nvSpPr>
        <p:spPr>
          <a:noFill/>
        </p:spPr>
        <p:txBody>
          <a:bodyPr lIns="91425" tIns="91425" rIns="91425" bIns="91425">
            <a:spAutoFit/>
          </a:bodyPr>
          <a:lstStyle/>
          <a:p>
            <a:pPr eaLnBrk="1" hangingPunct="1"/>
            <a:r>
              <a:rPr lang="en-US" sz="1400" smtClean="0"/>
              <a:t>Mechanics</a:t>
            </a:r>
          </a:p>
          <a:p>
            <a:pPr eaLnBrk="1" hangingPunct="1"/>
            <a:r>
              <a:rPr lang="en-US" sz="1400" smtClean="0"/>
              <a:t>Characters</a:t>
            </a:r>
          </a:p>
          <a:p>
            <a:pPr eaLnBrk="1" hangingPunct="1"/>
            <a:r>
              <a:rPr lang="en-US" sz="1400" smtClean="0"/>
              <a:t>acknowledge, remember, create conflicts, gain influence</a:t>
            </a:r>
          </a:p>
          <a:p>
            <a:pPr eaLnBrk="1" hangingPunct="1">
              <a:buClr>
                <a:srgbClr val="000000"/>
              </a:buClr>
              <a:buSzPct val="79000"/>
            </a:pPr>
            <a:r>
              <a:rPr lang="en-US" sz="1400" smtClean="0"/>
              <a:t>just talk them into killing each other...</a:t>
            </a:r>
          </a:p>
          <a:p>
            <a:pPr eaLnBrk="1" hangingPunct="1"/>
            <a:r>
              <a:rPr lang="en-US" sz="1400" smtClean="0"/>
              <a:t>or themselves...</a:t>
            </a:r>
          </a:p>
          <a:p>
            <a:pPr eaLnBrk="1" hangingPunct="1"/>
            <a:endParaRPr lang="en-US" sz="140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9793" name="Shape 100"/>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89794" name="Shape 101"/>
          <p:cNvSpPr>
            <a:spLocks noGrp="1"/>
          </p:cNvSpPr>
          <p:nvPr>
            <p:ph type="body" idx="1"/>
          </p:nvPr>
        </p:nvSpPr>
        <p:spPr>
          <a:noFill/>
        </p:spPr>
        <p:txBody>
          <a:bodyPr lIns="91425" tIns="91425" rIns="91425" bIns="91425">
            <a:spAutoFit/>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Shape 109"/>
          <p:cNvSpPr>
            <a:spLocks noGrp="1" noRot="1" noChangeAspect="1" noTextEdit="1"/>
          </p:cNvSpPr>
          <p:nvPr>
            <p:ph type="sldImg" idx="2"/>
          </p:nvPr>
        </p:nvSpPr>
        <p:spPr>
          <a:custGeom>
            <a:avLst/>
            <a:gdLst>
              <a:gd name="T0" fmla="*/ 0 w 120000"/>
              <a:gd name="T1" fmla="*/ 0 h 120000"/>
              <a:gd name="T2" fmla="*/ 174193231 w 120000"/>
              <a:gd name="T3" fmla="*/ 0 h 120000"/>
              <a:gd name="T4" fmla="*/ 174193231 w 120000"/>
              <a:gd name="T5" fmla="*/ 97983678 h 120000"/>
              <a:gd name="T6" fmla="*/ 0 w 120000"/>
              <a:gd name="T7" fmla="*/ 97983678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91842" name="Shape 110"/>
          <p:cNvSpPr>
            <a:spLocks noGrp="1"/>
          </p:cNvSpPr>
          <p:nvPr>
            <p:ph type="body" idx="1"/>
          </p:nvPr>
        </p:nvSpPr>
        <p:spPr>
          <a:noFill/>
        </p:spPr>
        <p:txBody>
          <a:bodyPr lIns="91425" tIns="91425" rIns="91425" bIns="91425">
            <a:spAutoFit/>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ln/>
        </p:spPr>
      </p:sp>
      <p:sp>
        <p:nvSpPr>
          <p:cNvPr id="29389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p:spPr>
        <p:txBody>
          <a:bodyPr/>
          <a:lstStyle/>
          <a:p>
            <a:pPr eaLnBrk="1" hangingPunct="1">
              <a:spcBef>
                <a:spcPct val="0"/>
              </a:spcBef>
            </a:pPr>
            <a:r>
              <a:rPr lang="en-US" smtClean="0"/>
              <a:t>In the future, lazy people will prefer to sit while playing their games</a:t>
            </a:r>
          </a:p>
        </p:txBody>
      </p:sp>
      <p:sp>
        <p:nvSpPr>
          <p:cNvPr id="297987" name="Slide Number Placeholder 3"/>
          <p:cNvSpPr>
            <a:spLocks noGrp="1"/>
          </p:cNvSpPr>
          <p:nvPr>
            <p:ph type="sldNum" sz="quarter" idx="5"/>
          </p:nvPr>
        </p:nvSpPr>
        <p:spPr>
          <a:noFill/>
          <a:ln>
            <a:miter lim="800000"/>
            <a:headEnd/>
            <a:tailEnd/>
          </a:ln>
        </p:spPr>
        <p:txBody>
          <a:bodyPr/>
          <a:lstStyle/>
          <a:p>
            <a:fld id="{B60B3A0B-3A5B-4D1D-91CF-D615B7A9887E}" type="slidenum">
              <a:rPr lang="en-US" smtClean="0">
                <a:solidFill>
                  <a:srgbClr val="000000"/>
                </a:solidFill>
              </a:rPr>
              <a:pPr/>
              <a:t>146</a:t>
            </a:fld>
            <a:endParaRPr lang="en-US"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a:ln/>
        </p:spPr>
      </p:sp>
      <p:sp>
        <p:nvSpPr>
          <p:cNvPr id="300034" name="Notes Placeholder 2"/>
          <p:cNvSpPr>
            <a:spLocks noGrp="1"/>
          </p:cNvSpPr>
          <p:nvPr>
            <p:ph type="body" idx="1"/>
          </p:nvPr>
        </p:nvSpPr>
        <p:spPr>
          <a:noFill/>
        </p:spPr>
        <p:txBody>
          <a:bodyPr/>
          <a:lstStyle/>
          <a:p>
            <a:pPr eaLnBrk="1" hangingPunct="1">
              <a:spcBef>
                <a:spcPct val="0"/>
              </a:spcBef>
            </a:pPr>
            <a:r>
              <a:rPr lang="en-US" smtClean="0"/>
              <a:t>In the future, competition will become an important factor, mimicking athletics</a:t>
            </a:r>
          </a:p>
        </p:txBody>
      </p:sp>
      <p:sp>
        <p:nvSpPr>
          <p:cNvPr id="300035" name="Slide Number Placeholder 3"/>
          <p:cNvSpPr>
            <a:spLocks noGrp="1"/>
          </p:cNvSpPr>
          <p:nvPr>
            <p:ph type="sldNum" sz="quarter" idx="5"/>
          </p:nvPr>
        </p:nvSpPr>
        <p:spPr>
          <a:noFill/>
          <a:ln>
            <a:miter lim="800000"/>
            <a:headEnd/>
            <a:tailEnd/>
          </a:ln>
        </p:spPr>
        <p:txBody>
          <a:bodyPr/>
          <a:lstStyle/>
          <a:p>
            <a:fld id="{73C976E2-7A3A-41C0-ADE1-89BD3A7E67BD}" type="slidenum">
              <a:rPr lang="en-US" smtClean="0">
                <a:solidFill>
                  <a:srgbClr val="000000"/>
                </a:solidFill>
              </a:rPr>
              <a:pPr/>
              <a:t>147</a:t>
            </a:fld>
            <a:endParaRPr lang="en-US" smtClean="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a:ln/>
        </p:spPr>
      </p:sp>
      <p:sp>
        <p:nvSpPr>
          <p:cNvPr id="302082" name="Notes Placeholder 2"/>
          <p:cNvSpPr>
            <a:spLocks noGrp="1"/>
          </p:cNvSpPr>
          <p:nvPr>
            <p:ph type="body" idx="1"/>
          </p:nvPr>
        </p:nvSpPr>
        <p:spPr>
          <a:noFill/>
        </p:spPr>
        <p:txBody>
          <a:bodyPr/>
          <a:lstStyle/>
          <a:p>
            <a:pPr eaLnBrk="1" hangingPunct="1">
              <a:spcBef>
                <a:spcPct val="0"/>
              </a:spcBef>
            </a:pPr>
            <a:r>
              <a:rPr lang="en-US" smtClean="0"/>
              <a:t>Fighting games will finally gain a proper fan base</a:t>
            </a:r>
          </a:p>
        </p:txBody>
      </p:sp>
      <p:sp>
        <p:nvSpPr>
          <p:cNvPr id="302083" name="Slide Number Placeholder 3"/>
          <p:cNvSpPr>
            <a:spLocks noGrp="1"/>
          </p:cNvSpPr>
          <p:nvPr>
            <p:ph type="sldNum" sz="quarter" idx="5"/>
          </p:nvPr>
        </p:nvSpPr>
        <p:spPr>
          <a:noFill/>
          <a:ln>
            <a:miter lim="800000"/>
            <a:headEnd/>
            <a:tailEnd/>
          </a:ln>
        </p:spPr>
        <p:txBody>
          <a:bodyPr/>
          <a:lstStyle/>
          <a:p>
            <a:fld id="{8E2485AB-4239-4321-A590-5214539DFF94}" type="slidenum">
              <a:rPr lang="en-US" smtClean="0">
                <a:solidFill>
                  <a:srgbClr val="000000"/>
                </a:solidFill>
              </a:rPr>
              <a:pPr/>
              <a:t>148</a:t>
            </a:fld>
            <a:endParaRPr lang="en-US" smtClean="0">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a:ln/>
        </p:spPr>
      </p:sp>
      <p:sp>
        <p:nvSpPr>
          <p:cNvPr id="304130" name="Notes Placeholder 2"/>
          <p:cNvSpPr>
            <a:spLocks noGrp="1"/>
          </p:cNvSpPr>
          <p:nvPr>
            <p:ph type="body" idx="1"/>
          </p:nvPr>
        </p:nvSpPr>
        <p:spPr>
          <a:noFill/>
        </p:spPr>
        <p:txBody>
          <a:bodyPr/>
          <a:lstStyle/>
          <a:p>
            <a:pPr eaLnBrk="1" hangingPunct="1">
              <a:spcBef>
                <a:spcPct val="0"/>
              </a:spcBef>
            </a:pPr>
            <a:r>
              <a:rPr lang="en-US" smtClean="0"/>
              <a:t>Miraculously, the NBA will finally seem exciting</a:t>
            </a:r>
          </a:p>
        </p:txBody>
      </p:sp>
      <p:sp>
        <p:nvSpPr>
          <p:cNvPr id="304131" name="Slide Number Placeholder 3"/>
          <p:cNvSpPr>
            <a:spLocks noGrp="1"/>
          </p:cNvSpPr>
          <p:nvPr>
            <p:ph type="sldNum" sz="quarter" idx="5"/>
          </p:nvPr>
        </p:nvSpPr>
        <p:spPr>
          <a:noFill/>
          <a:ln>
            <a:miter lim="800000"/>
            <a:headEnd/>
            <a:tailEnd/>
          </a:ln>
        </p:spPr>
        <p:txBody>
          <a:bodyPr/>
          <a:lstStyle/>
          <a:p>
            <a:fld id="{1224B800-B4E0-4EF5-BF28-4168C93D29E4}" type="slidenum">
              <a:rPr lang="en-US" smtClean="0">
                <a:solidFill>
                  <a:srgbClr val="000000"/>
                </a:solidFill>
              </a:rPr>
              <a:pPr/>
              <a:t>149</a:t>
            </a:fld>
            <a:endParaRPr lang="en-US" smtClean="0">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a:ln/>
        </p:spPr>
      </p:sp>
      <p:sp>
        <p:nvSpPr>
          <p:cNvPr id="306178" name="Notes Placeholder 2"/>
          <p:cNvSpPr>
            <a:spLocks noGrp="1"/>
          </p:cNvSpPr>
          <p:nvPr>
            <p:ph type="body" idx="1"/>
          </p:nvPr>
        </p:nvSpPr>
        <p:spPr>
          <a:noFill/>
        </p:spPr>
        <p:txBody>
          <a:bodyPr/>
          <a:lstStyle/>
          <a:p>
            <a:pPr eaLnBrk="1" hangingPunct="1">
              <a:spcBef>
                <a:spcPct val="0"/>
              </a:spcBef>
            </a:pPr>
            <a:r>
              <a:rPr lang="en-US" smtClean="0"/>
              <a:t>In the future, co-op gaming will finally catch on…</a:t>
            </a:r>
          </a:p>
        </p:txBody>
      </p:sp>
      <p:sp>
        <p:nvSpPr>
          <p:cNvPr id="306179" name="Slide Number Placeholder 3"/>
          <p:cNvSpPr>
            <a:spLocks noGrp="1"/>
          </p:cNvSpPr>
          <p:nvPr>
            <p:ph type="sldNum" sz="quarter" idx="5"/>
          </p:nvPr>
        </p:nvSpPr>
        <p:spPr>
          <a:noFill/>
          <a:ln>
            <a:miter lim="800000"/>
            <a:headEnd/>
            <a:tailEnd/>
          </a:ln>
        </p:spPr>
        <p:txBody>
          <a:bodyPr/>
          <a:lstStyle/>
          <a:p>
            <a:fld id="{50F493DF-089B-46F2-B88E-3B9D43D09299}" type="slidenum">
              <a:rPr lang="en-US" smtClean="0">
                <a:solidFill>
                  <a:srgbClr val="000000"/>
                </a:solidFill>
              </a:rPr>
              <a:pPr/>
              <a:t>150</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p:spPr>
        <p:txBody>
          <a:bodyPr/>
          <a:lstStyle/>
          <a:p>
            <a:r>
              <a:rPr lang="en-US" smtClean="0"/>
              <a:t>Well you should know who Alan Kay is.</a:t>
            </a:r>
          </a:p>
          <a:p>
            <a:r>
              <a:rPr lang="en-US" smtClean="0"/>
              <a:t>He’s one of the most famous computer scientists of all time.   </a:t>
            </a:r>
          </a:p>
          <a:p>
            <a:r>
              <a:rPr lang="en-US" smtClean="0"/>
              <a:t>He worked at Xerox PARC in the 60s when they basically invented the future.</a:t>
            </a:r>
          </a:p>
          <a:p>
            <a:r>
              <a:rPr lang="en-US" smtClean="0"/>
              <a:t>Such as the graphical user interface, windowed environments, object oriented programming, an early implementation of the mouse, etc etc.  </a:t>
            </a:r>
          </a:p>
          <a:p>
            <a:r>
              <a:rPr lang="en-US" smtClean="0"/>
              <a:t>Very impressive stuff.  </a:t>
            </a:r>
          </a:p>
          <a:p>
            <a:r>
              <a:rPr lang="en-US" smtClean="0"/>
              <a:t>This is the Xerox Alto, the computer that ran a lot of that future stuff.</a:t>
            </a:r>
          </a:p>
          <a:p>
            <a:endParaRPr lang="en-US" smtClean="0"/>
          </a:p>
        </p:txBody>
      </p:sp>
      <p:sp>
        <p:nvSpPr>
          <p:cNvPr id="96259" name="Slide Number Placeholder 3"/>
          <p:cNvSpPr>
            <a:spLocks noGrp="1"/>
          </p:cNvSpPr>
          <p:nvPr>
            <p:ph type="sldNum" sz="quarter" idx="5"/>
          </p:nvPr>
        </p:nvSpPr>
        <p:spPr>
          <a:noFill/>
          <a:ln>
            <a:miter lim="800000"/>
            <a:headEnd/>
            <a:tailEnd/>
          </a:ln>
        </p:spPr>
        <p:txBody>
          <a:bodyPr/>
          <a:lstStyle/>
          <a:p>
            <a:fld id="{4642743E-B167-434A-BAF1-FAC2944D88A5}" type="slidenum">
              <a:rPr lang="en-US" smtClean="0"/>
              <a:pPr/>
              <a:t>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a:ln/>
        </p:spPr>
      </p:sp>
      <p:sp>
        <p:nvSpPr>
          <p:cNvPr id="308226" name="Notes Placeholder 2"/>
          <p:cNvSpPr>
            <a:spLocks noGrp="1"/>
          </p:cNvSpPr>
          <p:nvPr>
            <p:ph type="body" idx="1"/>
          </p:nvPr>
        </p:nvSpPr>
        <p:spPr>
          <a:noFill/>
        </p:spPr>
        <p:txBody>
          <a:bodyPr/>
          <a:lstStyle/>
          <a:p>
            <a:pPr eaLnBrk="1" hangingPunct="1">
              <a:spcBef>
                <a:spcPct val="0"/>
              </a:spcBef>
            </a:pPr>
            <a:r>
              <a:rPr lang="en-US" smtClean="0"/>
              <a:t>Co-opetition will also finally gain traction…</a:t>
            </a:r>
          </a:p>
        </p:txBody>
      </p:sp>
      <p:sp>
        <p:nvSpPr>
          <p:cNvPr id="308227" name="Slide Number Placeholder 3"/>
          <p:cNvSpPr>
            <a:spLocks noGrp="1"/>
          </p:cNvSpPr>
          <p:nvPr>
            <p:ph type="sldNum" sz="quarter" idx="5"/>
          </p:nvPr>
        </p:nvSpPr>
        <p:spPr>
          <a:noFill/>
          <a:ln>
            <a:miter lim="800000"/>
            <a:headEnd/>
            <a:tailEnd/>
          </a:ln>
        </p:spPr>
        <p:txBody>
          <a:bodyPr/>
          <a:lstStyle/>
          <a:p>
            <a:fld id="{8F0960B4-3E0A-4E43-AA55-09795B0899CA}" type="slidenum">
              <a:rPr lang="en-US" smtClean="0">
                <a:solidFill>
                  <a:srgbClr val="000000"/>
                </a:solidFill>
              </a:rPr>
              <a:pPr/>
              <a:t>151</a:t>
            </a:fld>
            <a:endParaRPr lang="en-US" smtClean="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a:ln/>
        </p:spPr>
      </p:sp>
      <p:sp>
        <p:nvSpPr>
          <p:cNvPr id="310274" name="Notes Placeholder 2"/>
          <p:cNvSpPr>
            <a:spLocks noGrp="1"/>
          </p:cNvSpPr>
          <p:nvPr>
            <p:ph type="body" idx="1"/>
          </p:nvPr>
        </p:nvSpPr>
        <p:spPr>
          <a:noFill/>
        </p:spPr>
        <p:txBody>
          <a:bodyPr/>
          <a:lstStyle/>
          <a:p>
            <a:pPr eaLnBrk="1" hangingPunct="1">
              <a:spcBef>
                <a:spcPct val="0"/>
              </a:spcBef>
            </a:pPr>
            <a:r>
              <a:rPr lang="en-US" smtClean="0"/>
              <a:t>In the future, games will be audience-aware, talking down to the player, mocking him, and making all of us feel like the inferior little blood sacks we are</a:t>
            </a:r>
          </a:p>
        </p:txBody>
      </p:sp>
      <p:sp>
        <p:nvSpPr>
          <p:cNvPr id="310275" name="Slide Number Placeholder 3"/>
          <p:cNvSpPr>
            <a:spLocks noGrp="1"/>
          </p:cNvSpPr>
          <p:nvPr>
            <p:ph type="sldNum" sz="quarter" idx="5"/>
          </p:nvPr>
        </p:nvSpPr>
        <p:spPr>
          <a:noFill/>
          <a:ln>
            <a:miter lim="800000"/>
            <a:headEnd/>
            <a:tailEnd/>
          </a:ln>
        </p:spPr>
        <p:txBody>
          <a:bodyPr/>
          <a:lstStyle/>
          <a:p>
            <a:fld id="{56147841-15A3-472A-8DD5-0C69CA0685A3}" type="slidenum">
              <a:rPr lang="en-US" smtClean="0">
                <a:solidFill>
                  <a:srgbClr val="000000"/>
                </a:solidFill>
              </a:rPr>
              <a:pPr/>
              <a:t>152</a:t>
            </a:fld>
            <a:endParaRPr lang="en-US"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p:spPr>
        <p:txBody>
          <a:bodyPr/>
          <a:lstStyle/>
          <a:p>
            <a:pPr eaLnBrk="1" hangingPunct="1">
              <a:spcBef>
                <a:spcPct val="0"/>
              </a:spcBef>
            </a:pPr>
            <a:r>
              <a:rPr lang="en-US" smtClean="0"/>
              <a:t>In the future, consumers will demand choice</a:t>
            </a:r>
          </a:p>
        </p:txBody>
      </p:sp>
      <p:sp>
        <p:nvSpPr>
          <p:cNvPr id="312323" name="Slide Number Placeholder 3"/>
          <p:cNvSpPr>
            <a:spLocks noGrp="1"/>
          </p:cNvSpPr>
          <p:nvPr>
            <p:ph type="sldNum" sz="quarter" idx="5"/>
          </p:nvPr>
        </p:nvSpPr>
        <p:spPr>
          <a:noFill/>
          <a:ln>
            <a:miter lim="800000"/>
            <a:headEnd/>
            <a:tailEnd/>
          </a:ln>
        </p:spPr>
        <p:txBody>
          <a:bodyPr/>
          <a:lstStyle/>
          <a:p>
            <a:fld id="{EF52F970-E25F-4705-8CA3-8EE2522B26FB}" type="slidenum">
              <a:rPr lang="en-US" smtClean="0">
                <a:solidFill>
                  <a:srgbClr val="000000"/>
                </a:solidFill>
              </a:rPr>
              <a:pPr/>
              <a:t>153</a:t>
            </a:fld>
            <a:endParaRPr lang="en-US" smtClean="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a:ln/>
        </p:spPr>
      </p:sp>
      <p:sp>
        <p:nvSpPr>
          <p:cNvPr id="314370" name="Notes Placeholder 2"/>
          <p:cNvSpPr>
            <a:spLocks noGrp="1"/>
          </p:cNvSpPr>
          <p:nvPr>
            <p:ph type="body" idx="1"/>
          </p:nvPr>
        </p:nvSpPr>
        <p:spPr>
          <a:noFill/>
        </p:spPr>
        <p:txBody>
          <a:bodyPr/>
          <a:lstStyle/>
          <a:p>
            <a:pPr eaLnBrk="1" hangingPunct="1">
              <a:spcBef>
                <a:spcPct val="0"/>
              </a:spcBef>
            </a:pPr>
            <a:r>
              <a:rPr lang="en-US" smtClean="0"/>
              <a:t>In the future, firearms and shooting things will prove popular</a:t>
            </a:r>
          </a:p>
        </p:txBody>
      </p:sp>
      <p:sp>
        <p:nvSpPr>
          <p:cNvPr id="314371" name="Slide Number Placeholder 3"/>
          <p:cNvSpPr>
            <a:spLocks noGrp="1"/>
          </p:cNvSpPr>
          <p:nvPr>
            <p:ph type="sldNum" sz="quarter" idx="5"/>
          </p:nvPr>
        </p:nvSpPr>
        <p:spPr>
          <a:noFill/>
          <a:ln>
            <a:miter lim="800000"/>
            <a:headEnd/>
            <a:tailEnd/>
          </a:ln>
        </p:spPr>
        <p:txBody>
          <a:bodyPr/>
          <a:lstStyle/>
          <a:p>
            <a:fld id="{77929A08-8E91-4DAB-8BE8-20E219E885D3}" type="slidenum">
              <a:rPr lang="en-US" smtClean="0">
                <a:solidFill>
                  <a:srgbClr val="000000"/>
                </a:solidFill>
              </a:rPr>
              <a:pPr/>
              <a:t>154</a:t>
            </a:fld>
            <a:endParaRPr lang="en-US" smtClean="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noTextEdit="1"/>
          </p:cNvSpPr>
          <p:nvPr>
            <p:ph type="sldImg"/>
          </p:nvPr>
        </p:nvSpPr>
        <p:spPr>
          <a:ln/>
        </p:spPr>
      </p:sp>
      <p:sp>
        <p:nvSpPr>
          <p:cNvPr id="316418" name="Notes Placeholder 2"/>
          <p:cNvSpPr>
            <a:spLocks noGrp="1"/>
          </p:cNvSpPr>
          <p:nvPr>
            <p:ph type="body" idx="1"/>
          </p:nvPr>
        </p:nvSpPr>
        <p:spPr>
          <a:noFill/>
        </p:spPr>
        <p:txBody>
          <a:bodyPr/>
          <a:lstStyle/>
          <a:p>
            <a:pPr eaLnBrk="1" hangingPunct="1">
              <a:spcBef>
                <a:spcPct val="0"/>
              </a:spcBef>
            </a:pPr>
            <a:r>
              <a:rPr lang="en-US" smtClean="0"/>
              <a:t>The only way to improve upon bigger guns, faster firing rates, and incredibly loud butt rock music</a:t>
            </a:r>
          </a:p>
        </p:txBody>
      </p:sp>
      <p:sp>
        <p:nvSpPr>
          <p:cNvPr id="316419" name="Slide Number Placeholder 3"/>
          <p:cNvSpPr>
            <a:spLocks noGrp="1"/>
          </p:cNvSpPr>
          <p:nvPr>
            <p:ph type="sldNum" sz="quarter" idx="5"/>
          </p:nvPr>
        </p:nvSpPr>
        <p:spPr>
          <a:noFill/>
          <a:ln>
            <a:miter lim="800000"/>
            <a:headEnd/>
            <a:tailEnd/>
          </a:ln>
        </p:spPr>
        <p:txBody>
          <a:bodyPr/>
          <a:lstStyle/>
          <a:p>
            <a:fld id="{5B9EF627-3A95-4702-AD05-6D69101BF9B6}" type="slidenum">
              <a:rPr lang="en-US" smtClean="0">
                <a:solidFill>
                  <a:srgbClr val="000000"/>
                </a:solidFill>
              </a:rPr>
              <a:pPr/>
              <a:t>155</a:t>
            </a:fld>
            <a:endParaRPr lang="en-US" smtClean="0">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a:ln/>
        </p:spPr>
      </p:sp>
      <p:sp>
        <p:nvSpPr>
          <p:cNvPr id="318466" name="Notes Placeholder 2"/>
          <p:cNvSpPr>
            <a:spLocks noGrp="1"/>
          </p:cNvSpPr>
          <p:nvPr>
            <p:ph type="body" idx="1"/>
          </p:nvPr>
        </p:nvSpPr>
        <p:spPr>
          <a:noFill/>
        </p:spPr>
        <p:txBody>
          <a:bodyPr/>
          <a:lstStyle/>
          <a:p>
            <a:pPr eaLnBrk="1" hangingPunct="1">
              <a:spcBef>
                <a:spcPct val="0"/>
              </a:spcBef>
            </a:pPr>
            <a:r>
              <a:rPr lang="en-US" smtClean="0"/>
              <a:t>Is to add zombies. It is a law of the universe: humans never tire of zombies.</a:t>
            </a:r>
          </a:p>
        </p:txBody>
      </p:sp>
      <p:sp>
        <p:nvSpPr>
          <p:cNvPr id="318467" name="Slide Number Placeholder 3"/>
          <p:cNvSpPr>
            <a:spLocks noGrp="1"/>
          </p:cNvSpPr>
          <p:nvPr>
            <p:ph type="sldNum" sz="quarter" idx="5"/>
          </p:nvPr>
        </p:nvSpPr>
        <p:spPr>
          <a:noFill/>
          <a:ln>
            <a:miter lim="800000"/>
            <a:headEnd/>
            <a:tailEnd/>
          </a:ln>
        </p:spPr>
        <p:txBody>
          <a:bodyPr/>
          <a:lstStyle/>
          <a:p>
            <a:fld id="{CC8FAAFD-30BC-4594-BE5C-9B0FD80FECC0}" type="slidenum">
              <a:rPr lang="en-US" smtClean="0">
                <a:solidFill>
                  <a:srgbClr val="000000"/>
                </a:solidFill>
              </a:rPr>
              <a:pPr/>
              <a:t>156</a:t>
            </a:fld>
            <a:endParaRPr lang="en-US" smtClean="0">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a:ln/>
        </p:spPr>
      </p:sp>
      <p:sp>
        <p:nvSpPr>
          <p:cNvPr id="320514" name="Notes Placeholder 2"/>
          <p:cNvSpPr>
            <a:spLocks noGrp="1"/>
          </p:cNvSpPr>
          <p:nvPr>
            <p:ph type="body" idx="1"/>
          </p:nvPr>
        </p:nvSpPr>
        <p:spPr>
          <a:noFill/>
        </p:spPr>
        <p:txBody>
          <a:bodyPr/>
          <a:lstStyle/>
          <a:p>
            <a:pPr eaLnBrk="1" hangingPunct="1">
              <a:spcBef>
                <a:spcPct val="0"/>
              </a:spcBef>
            </a:pPr>
            <a:r>
              <a:rPr lang="en-US" smtClean="0"/>
              <a:t>Not content to just shoot things, consumers—American consumers in particular--will demand that games flip the script, allowing them to eat things instead</a:t>
            </a:r>
          </a:p>
        </p:txBody>
      </p:sp>
      <p:sp>
        <p:nvSpPr>
          <p:cNvPr id="320515" name="Slide Number Placeholder 3"/>
          <p:cNvSpPr>
            <a:spLocks noGrp="1"/>
          </p:cNvSpPr>
          <p:nvPr>
            <p:ph type="sldNum" sz="quarter" idx="5"/>
          </p:nvPr>
        </p:nvSpPr>
        <p:spPr>
          <a:noFill/>
          <a:ln>
            <a:miter lim="800000"/>
            <a:headEnd/>
            <a:tailEnd/>
          </a:ln>
        </p:spPr>
        <p:txBody>
          <a:bodyPr/>
          <a:lstStyle/>
          <a:p>
            <a:fld id="{4847421D-741F-4E07-8B07-B55F81396F97}" type="slidenum">
              <a:rPr lang="en-US" smtClean="0">
                <a:solidFill>
                  <a:srgbClr val="000000"/>
                </a:solidFill>
              </a:rPr>
              <a:pPr/>
              <a:t>157</a:t>
            </a:fld>
            <a:endParaRPr lang="en-US" smtClean="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a:ln/>
        </p:spPr>
      </p:sp>
      <p:sp>
        <p:nvSpPr>
          <p:cNvPr id="322562" name="Notes Placeholder 2"/>
          <p:cNvSpPr>
            <a:spLocks noGrp="1"/>
          </p:cNvSpPr>
          <p:nvPr>
            <p:ph type="body" idx="1"/>
          </p:nvPr>
        </p:nvSpPr>
        <p:spPr>
          <a:noFill/>
        </p:spPr>
        <p:txBody>
          <a:bodyPr/>
          <a:lstStyle/>
          <a:p>
            <a:pPr eaLnBrk="1" hangingPunct="1">
              <a:spcBef>
                <a:spcPct val="0"/>
              </a:spcBef>
            </a:pPr>
            <a:r>
              <a:rPr lang="en-US" smtClean="0"/>
              <a:t>In the future, immersion will become so important that new technologies like 3D and holographics will be developed to make players feel as though they are in the game.</a:t>
            </a:r>
          </a:p>
        </p:txBody>
      </p:sp>
      <p:sp>
        <p:nvSpPr>
          <p:cNvPr id="322563" name="Slide Number Placeholder 3"/>
          <p:cNvSpPr>
            <a:spLocks noGrp="1"/>
          </p:cNvSpPr>
          <p:nvPr>
            <p:ph type="sldNum" sz="quarter" idx="5"/>
          </p:nvPr>
        </p:nvSpPr>
        <p:spPr>
          <a:noFill/>
          <a:ln>
            <a:miter lim="800000"/>
            <a:headEnd/>
            <a:tailEnd/>
          </a:ln>
        </p:spPr>
        <p:txBody>
          <a:bodyPr/>
          <a:lstStyle/>
          <a:p>
            <a:fld id="{7D7FB1E2-A0D9-4859-A2EB-F233A3AE273A}" type="slidenum">
              <a:rPr lang="en-US" smtClean="0">
                <a:solidFill>
                  <a:srgbClr val="000000"/>
                </a:solidFill>
              </a:rPr>
              <a:pPr/>
              <a:t>158</a:t>
            </a:fld>
            <a:endParaRPr lang="en-US" smtClean="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a:ln/>
        </p:spPr>
      </p:sp>
      <p:sp>
        <p:nvSpPr>
          <p:cNvPr id="324610" name="Notes Placeholder 2"/>
          <p:cNvSpPr>
            <a:spLocks noGrp="1"/>
          </p:cNvSpPr>
          <p:nvPr>
            <p:ph type="body" idx="1"/>
          </p:nvPr>
        </p:nvSpPr>
        <p:spPr>
          <a:noFill/>
        </p:spPr>
        <p:txBody>
          <a:bodyPr/>
          <a:lstStyle/>
          <a:p>
            <a:pPr eaLnBrk="1" hangingPunct="1">
              <a:spcBef>
                <a:spcPct val="0"/>
              </a:spcBef>
            </a:pPr>
            <a:r>
              <a:rPr lang="en-US" smtClean="0"/>
              <a:t>In light of the ridiculousness of players flailing their limbs in mid-air, games in the future will no longer be controlled by your movements. Instead, games will actually move you. </a:t>
            </a:r>
          </a:p>
        </p:txBody>
      </p:sp>
      <p:sp>
        <p:nvSpPr>
          <p:cNvPr id="324611" name="Slide Number Placeholder 3"/>
          <p:cNvSpPr>
            <a:spLocks noGrp="1"/>
          </p:cNvSpPr>
          <p:nvPr>
            <p:ph type="sldNum" sz="quarter" idx="5"/>
          </p:nvPr>
        </p:nvSpPr>
        <p:spPr>
          <a:noFill/>
          <a:ln>
            <a:miter lim="800000"/>
            <a:headEnd/>
            <a:tailEnd/>
          </a:ln>
        </p:spPr>
        <p:txBody>
          <a:bodyPr/>
          <a:lstStyle/>
          <a:p>
            <a:fld id="{0102E329-3D69-4F76-A00F-803168E225FB}" type="slidenum">
              <a:rPr lang="en-US" smtClean="0">
                <a:solidFill>
                  <a:srgbClr val="000000"/>
                </a:solidFill>
              </a:rPr>
              <a:pPr/>
              <a:t>159</a:t>
            </a:fld>
            <a:endParaRPr lang="en-US" smtClean="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a:ln/>
        </p:spPr>
      </p:sp>
      <p:sp>
        <p:nvSpPr>
          <p:cNvPr id="326658" name="Notes Placeholder 2"/>
          <p:cNvSpPr>
            <a:spLocks noGrp="1"/>
          </p:cNvSpPr>
          <p:nvPr>
            <p:ph type="body" idx="1"/>
          </p:nvPr>
        </p:nvSpPr>
        <p:spPr>
          <a:noFill/>
        </p:spPr>
        <p:txBody>
          <a:bodyPr/>
          <a:lstStyle/>
          <a:p>
            <a:pPr eaLnBrk="1" hangingPunct="1">
              <a:spcBef>
                <a:spcPct val="0"/>
              </a:spcBef>
            </a:pPr>
            <a:r>
              <a:rPr lang="en-US" smtClean="0"/>
              <a:t>Gamers of the future will finally live out the fantasy of starring in a cartoon.</a:t>
            </a:r>
          </a:p>
        </p:txBody>
      </p:sp>
      <p:sp>
        <p:nvSpPr>
          <p:cNvPr id="326659" name="Slide Number Placeholder 3"/>
          <p:cNvSpPr>
            <a:spLocks noGrp="1"/>
          </p:cNvSpPr>
          <p:nvPr>
            <p:ph type="sldNum" sz="quarter" idx="5"/>
          </p:nvPr>
        </p:nvSpPr>
        <p:spPr>
          <a:noFill/>
          <a:ln>
            <a:miter lim="800000"/>
            <a:headEnd/>
            <a:tailEnd/>
          </a:ln>
        </p:spPr>
        <p:txBody>
          <a:bodyPr/>
          <a:lstStyle/>
          <a:p>
            <a:fld id="{BDE864EB-F814-4B8B-9F11-78E3000942C1}" type="slidenum">
              <a:rPr lang="en-US" smtClean="0">
                <a:solidFill>
                  <a:srgbClr val="000000"/>
                </a:solidFill>
              </a:rPr>
              <a:pPr/>
              <a:t>160</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p:spPr>
        <p:txBody>
          <a:bodyPr/>
          <a:lstStyle/>
          <a:p>
            <a:r>
              <a:rPr lang="en-US" smtClean="0"/>
              <a:t>And what I like a lot is that this giant box underneath it is the hard drive.  I’m sure it had some obscene amount of storage, like 10 megabytes.</a:t>
            </a:r>
          </a:p>
        </p:txBody>
      </p:sp>
      <p:sp>
        <p:nvSpPr>
          <p:cNvPr id="98307" name="Slide Number Placeholder 3"/>
          <p:cNvSpPr>
            <a:spLocks noGrp="1"/>
          </p:cNvSpPr>
          <p:nvPr>
            <p:ph type="sldNum" sz="quarter" idx="5"/>
          </p:nvPr>
        </p:nvSpPr>
        <p:spPr>
          <a:noFill/>
          <a:ln>
            <a:miter lim="800000"/>
            <a:headEnd/>
            <a:tailEnd/>
          </a:ln>
        </p:spPr>
        <p:txBody>
          <a:bodyPr/>
          <a:lstStyle/>
          <a:p>
            <a:fld id="{1C54489F-3BCA-441E-91DB-4B52B0FE16D4}" type="slidenum">
              <a:rPr lang="en-US" smtClean="0"/>
              <a:pPr/>
              <a:t>8</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a:ln/>
        </p:spPr>
      </p:sp>
      <p:sp>
        <p:nvSpPr>
          <p:cNvPr id="328706" name="Notes Placeholder 2"/>
          <p:cNvSpPr>
            <a:spLocks noGrp="1"/>
          </p:cNvSpPr>
          <p:nvPr>
            <p:ph type="body" idx="1"/>
          </p:nvPr>
        </p:nvSpPr>
        <p:spPr>
          <a:noFill/>
        </p:spPr>
        <p:txBody>
          <a:bodyPr/>
          <a:lstStyle/>
          <a:p>
            <a:pPr eaLnBrk="1" hangingPunct="1">
              <a:spcBef>
                <a:spcPct val="0"/>
              </a:spcBef>
            </a:pPr>
            <a:r>
              <a:rPr lang="en-US" smtClean="0"/>
              <a:t>Games of the future will be educational, often teaching life lessons. For instance, the only way to succeed in high school is to repeatedly head-butt your teacher…</a:t>
            </a:r>
          </a:p>
        </p:txBody>
      </p:sp>
      <p:sp>
        <p:nvSpPr>
          <p:cNvPr id="328707" name="Slide Number Placeholder 3"/>
          <p:cNvSpPr>
            <a:spLocks noGrp="1"/>
          </p:cNvSpPr>
          <p:nvPr>
            <p:ph type="sldNum" sz="quarter" idx="5"/>
          </p:nvPr>
        </p:nvSpPr>
        <p:spPr>
          <a:noFill/>
          <a:ln>
            <a:miter lim="800000"/>
            <a:headEnd/>
            <a:tailEnd/>
          </a:ln>
        </p:spPr>
        <p:txBody>
          <a:bodyPr/>
          <a:lstStyle/>
          <a:p>
            <a:fld id="{05407728-B033-41CD-AF63-499EDFA8400A}" type="slidenum">
              <a:rPr lang="en-US" smtClean="0">
                <a:solidFill>
                  <a:srgbClr val="000000"/>
                </a:solidFill>
              </a:rPr>
              <a:pPr/>
              <a:t>161</a:t>
            </a:fld>
            <a:endParaRPr lang="en-US" smtClean="0">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a:ln/>
        </p:spPr>
      </p:sp>
      <p:sp>
        <p:nvSpPr>
          <p:cNvPr id="330754" name="Notes Placeholder 2"/>
          <p:cNvSpPr>
            <a:spLocks noGrp="1"/>
          </p:cNvSpPr>
          <p:nvPr>
            <p:ph type="body" idx="1"/>
          </p:nvPr>
        </p:nvSpPr>
        <p:spPr>
          <a:noFill/>
        </p:spPr>
        <p:txBody>
          <a:bodyPr/>
          <a:lstStyle/>
          <a:p>
            <a:pPr eaLnBrk="1" hangingPunct="1">
              <a:spcBef>
                <a:spcPct val="0"/>
              </a:spcBef>
            </a:pPr>
            <a:r>
              <a:rPr lang="en-US" smtClean="0"/>
              <a:t>You might receive training for thankless part-time employment…</a:t>
            </a:r>
          </a:p>
        </p:txBody>
      </p:sp>
      <p:sp>
        <p:nvSpPr>
          <p:cNvPr id="330755" name="Slide Number Placeholder 3"/>
          <p:cNvSpPr>
            <a:spLocks noGrp="1"/>
          </p:cNvSpPr>
          <p:nvPr>
            <p:ph type="sldNum" sz="quarter" idx="5"/>
          </p:nvPr>
        </p:nvSpPr>
        <p:spPr>
          <a:noFill/>
          <a:ln>
            <a:miter lim="800000"/>
            <a:headEnd/>
            <a:tailEnd/>
          </a:ln>
        </p:spPr>
        <p:txBody>
          <a:bodyPr/>
          <a:lstStyle/>
          <a:p>
            <a:fld id="{37A90701-701B-4DEB-B673-77F7811D6286}" type="slidenum">
              <a:rPr lang="en-US" smtClean="0">
                <a:solidFill>
                  <a:srgbClr val="000000"/>
                </a:solidFill>
              </a:rPr>
              <a:pPr/>
              <a:t>162</a:t>
            </a:fld>
            <a:endParaRPr lang="en-US" smtClean="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a:ln/>
        </p:spPr>
      </p:sp>
      <p:sp>
        <p:nvSpPr>
          <p:cNvPr id="332802" name="Notes Placeholder 2"/>
          <p:cNvSpPr>
            <a:spLocks noGrp="1"/>
          </p:cNvSpPr>
          <p:nvPr>
            <p:ph type="body" idx="1"/>
          </p:nvPr>
        </p:nvSpPr>
        <p:spPr>
          <a:noFill/>
        </p:spPr>
        <p:txBody>
          <a:bodyPr/>
          <a:lstStyle/>
          <a:p>
            <a:pPr eaLnBrk="1" hangingPunct="1">
              <a:spcBef>
                <a:spcPct val="0"/>
              </a:spcBef>
            </a:pPr>
            <a:r>
              <a:rPr lang="en-US" smtClean="0"/>
              <a:t>Prepare yourself for performing redundant tasks for minimum wage…</a:t>
            </a:r>
          </a:p>
        </p:txBody>
      </p:sp>
      <p:sp>
        <p:nvSpPr>
          <p:cNvPr id="332803" name="Slide Number Placeholder 3"/>
          <p:cNvSpPr>
            <a:spLocks noGrp="1"/>
          </p:cNvSpPr>
          <p:nvPr>
            <p:ph type="sldNum" sz="quarter" idx="5"/>
          </p:nvPr>
        </p:nvSpPr>
        <p:spPr>
          <a:noFill/>
          <a:ln>
            <a:miter lim="800000"/>
            <a:headEnd/>
            <a:tailEnd/>
          </a:ln>
        </p:spPr>
        <p:txBody>
          <a:bodyPr/>
          <a:lstStyle/>
          <a:p>
            <a:fld id="{BC615BA3-0C4E-405E-AB30-0C9B5368E541}" type="slidenum">
              <a:rPr lang="en-US" smtClean="0">
                <a:solidFill>
                  <a:srgbClr val="000000"/>
                </a:solidFill>
              </a:rPr>
              <a:pPr/>
              <a:t>163</a:t>
            </a:fld>
            <a:endParaRPr lang="en-US" smtClean="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a:ln/>
        </p:spPr>
      </p:sp>
      <p:sp>
        <p:nvSpPr>
          <p:cNvPr id="334850" name="Notes Placeholder 2"/>
          <p:cNvSpPr>
            <a:spLocks noGrp="1"/>
          </p:cNvSpPr>
          <p:nvPr>
            <p:ph type="body" idx="1"/>
          </p:nvPr>
        </p:nvSpPr>
        <p:spPr>
          <a:noFill/>
        </p:spPr>
        <p:txBody>
          <a:bodyPr/>
          <a:lstStyle/>
          <a:p>
            <a:pPr eaLnBrk="1" hangingPunct="1">
              <a:spcBef>
                <a:spcPct val="0"/>
              </a:spcBef>
            </a:pPr>
            <a:r>
              <a:rPr lang="en-US" smtClean="0"/>
              <a:t>Develop a drinking problem…</a:t>
            </a:r>
          </a:p>
        </p:txBody>
      </p:sp>
      <p:sp>
        <p:nvSpPr>
          <p:cNvPr id="334851" name="Slide Number Placeholder 3"/>
          <p:cNvSpPr>
            <a:spLocks noGrp="1"/>
          </p:cNvSpPr>
          <p:nvPr>
            <p:ph type="sldNum" sz="quarter" idx="5"/>
          </p:nvPr>
        </p:nvSpPr>
        <p:spPr>
          <a:noFill/>
          <a:ln>
            <a:miter lim="800000"/>
            <a:headEnd/>
            <a:tailEnd/>
          </a:ln>
        </p:spPr>
        <p:txBody>
          <a:bodyPr/>
          <a:lstStyle/>
          <a:p>
            <a:fld id="{788C1999-49A6-4189-BA7C-E13575D6AE71}" type="slidenum">
              <a:rPr lang="en-US" smtClean="0">
                <a:solidFill>
                  <a:srgbClr val="000000"/>
                </a:solidFill>
              </a:rPr>
              <a:pPr/>
              <a:t>164</a:t>
            </a:fld>
            <a:endParaRPr lang="en-US" smtClean="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a:ln/>
        </p:spPr>
      </p:sp>
      <p:sp>
        <p:nvSpPr>
          <p:cNvPr id="336898" name="Notes Placeholder 2"/>
          <p:cNvSpPr>
            <a:spLocks noGrp="1"/>
          </p:cNvSpPr>
          <p:nvPr>
            <p:ph type="body" idx="1"/>
          </p:nvPr>
        </p:nvSpPr>
        <p:spPr>
          <a:noFill/>
        </p:spPr>
        <p:txBody>
          <a:bodyPr/>
          <a:lstStyle/>
          <a:p>
            <a:pPr eaLnBrk="1" hangingPunct="1">
              <a:spcBef>
                <a:spcPct val="0"/>
              </a:spcBef>
            </a:pPr>
            <a:r>
              <a:rPr lang="en-US" smtClean="0"/>
              <a:t>Investigate alternative career opportunities…</a:t>
            </a:r>
          </a:p>
        </p:txBody>
      </p:sp>
      <p:sp>
        <p:nvSpPr>
          <p:cNvPr id="336899" name="Slide Number Placeholder 3"/>
          <p:cNvSpPr>
            <a:spLocks noGrp="1"/>
          </p:cNvSpPr>
          <p:nvPr>
            <p:ph type="sldNum" sz="quarter" idx="5"/>
          </p:nvPr>
        </p:nvSpPr>
        <p:spPr>
          <a:noFill/>
          <a:ln>
            <a:miter lim="800000"/>
            <a:headEnd/>
            <a:tailEnd/>
          </a:ln>
        </p:spPr>
        <p:txBody>
          <a:bodyPr/>
          <a:lstStyle/>
          <a:p>
            <a:fld id="{18B0DD18-6371-4B43-B117-7FA6593943B1}" type="slidenum">
              <a:rPr lang="en-US" smtClean="0">
                <a:solidFill>
                  <a:srgbClr val="000000"/>
                </a:solidFill>
              </a:rPr>
              <a:pPr/>
              <a:t>165</a:t>
            </a:fld>
            <a:endParaRPr lang="en-US" smtClean="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a:ln/>
        </p:spPr>
      </p:sp>
      <p:sp>
        <p:nvSpPr>
          <p:cNvPr id="338946" name="Notes Placeholder 2"/>
          <p:cNvSpPr>
            <a:spLocks noGrp="1"/>
          </p:cNvSpPr>
          <p:nvPr>
            <p:ph type="body" idx="1"/>
          </p:nvPr>
        </p:nvSpPr>
        <p:spPr>
          <a:noFill/>
        </p:spPr>
        <p:txBody>
          <a:bodyPr/>
          <a:lstStyle/>
          <a:p>
            <a:pPr eaLnBrk="1" hangingPunct="1">
              <a:spcBef>
                <a:spcPct val="0"/>
              </a:spcBef>
            </a:pPr>
            <a:r>
              <a:rPr lang="en-US" smtClean="0"/>
              <a:t>And even practice your escape plan.</a:t>
            </a:r>
          </a:p>
        </p:txBody>
      </p:sp>
      <p:sp>
        <p:nvSpPr>
          <p:cNvPr id="338947" name="Slide Number Placeholder 3"/>
          <p:cNvSpPr>
            <a:spLocks noGrp="1"/>
          </p:cNvSpPr>
          <p:nvPr>
            <p:ph type="sldNum" sz="quarter" idx="5"/>
          </p:nvPr>
        </p:nvSpPr>
        <p:spPr>
          <a:noFill/>
          <a:ln>
            <a:miter lim="800000"/>
            <a:headEnd/>
            <a:tailEnd/>
          </a:ln>
        </p:spPr>
        <p:txBody>
          <a:bodyPr/>
          <a:lstStyle/>
          <a:p>
            <a:fld id="{1EF0C59B-6B29-4DF7-84A3-6BF773167A5A}" type="slidenum">
              <a:rPr lang="en-US" smtClean="0">
                <a:solidFill>
                  <a:srgbClr val="000000"/>
                </a:solidFill>
              </a:rPr>
              <a:pPr/>
              <a:t>166</a:t>
            </a:fld>
            <a:endParaRPr lang="en-US" smtClean="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a:ln/>
        </p:spPr>
      </p:sp>
      <p:sp>
        <p:nvSpPr>
          <p:cNvPr id="340994" name="Notes Placeholder 2"/>
          <p:cNvSpPr>
            <a:spLocks noGrp="1"/>
          </p:cNvSpPr>
          <p:nvPr>
            <p:ph type="body" idx="1"/>
          </p:nvPr>
        </p:nvSpPr>
        <p:spPr>
          <a:noFill/>
        </p:spPr>
        <p:txBody>
          <a:bodyPr/>
          <a:lstStyle/>
          <a:p>
            <a:pPr eaLnBrk="1" hangingPunct="1">
              <a:spcBef>
                <a:spcPct val="0"/>
              </a:spcBef>
            </a:pPr>
            <a:r>
              <a:rPr lang="en-US" smtClean="0"/>
              <a:t>So maybe life doesn’t work out for you in the future. That’s okay. Extra special games will teach you about love.</a:t>
            </a:r>
          </a:p>
        </p:txBody>
      </p:sp>
      <p:sp>
        <p:nvSpPr>
          <p:cNvPr id="340995" name="Slide Number Placeholder 3"/>
          <p:cNvSpPr>
            <a:spLocks noGrp="1"/>
          </p:cNvSpPr>
          <p:nvPr>
            <p:ph type="sldNum" sz="quarter" idx="5"/>
          </p:nvPr>
        </p:nvSpPr>
        <p:spPr>
          <a:noFill/>
          <a:ln>
            <a:miter lim="800000"/>
            <a:headEnd/>
            <a:tailEnd/>
          </a:ln>
        </p:spPr>
        <p:txBody>
          <a:bodyPr/>
          <a:lstStyle/>
          <a:p>
            <a:fld id="{67D7C4AF-FF9E-4DE1-A4E4-949E6AA01D60}" type="slidenum">
              <a:rPr lang="en-US" smtClean="0">
                <a:solidFill>
                  <a:srgbClr val="000000"/>
                </a:solidFill>
              </a:rPr>
              <a:pPr/>
              <a:t>167</a:t>
            </a:fld>
            <a:endParaRPr lang="en-US" smtClean="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a:ln/>
        </p:spPr>
      </p:sp>
      <p:sp>
        <p:nvSpPr>
          <p:cNvPr id="343042" name="Notes Placeholder 2"/>
          <p:cNvSpPr>
            <a:spLocks noGrp="1"/>
          </p:cNvSpPr>
          <p:nvPr>
            <p:ph type="body" idx="1"/>
          </p:nvPr>
        </p:nvSpPr>
        <p:spPr>
          <a:noFill/>
        </p:spPr>
        <p:txBody>
          <a:bodyPr/>
          <a:lstStyle/>
          <a:p>
            <a:pPr eaLnBrk="1" hangingPunct="1">
              <a:spcBef>
                <a:spcPct val="0"/>
              </a:spcBef>
            </a:pPr>
            <a:r>
              <a:rPr lang="en-US" smtClean="0"/>
              <a:t>FYI: Microtransactions will remain popular in the future</a:t>
            </a:r>
          </a:p>
        </p:txBody>
      </p:sp>
      <p:sp>
        <p:nvSpPr>
          <p:cNvPr id="343043" name="Slide Number Placeholder 3"/>
          <p:cNvSpPr>
            <a:spLocks noGrp="1"/>
          </p:cNvSpPr>
          <p:nvPr>
            <p:ph type="sldNum" sz="quarter" idx="5"/>
          </p:nvPr>
        </p:nvSpPr>
        <p:spPr>
          <a:noFill/>
          <a:ln>
            <a:miter lim="800000"/>
            <a:headEnd/>
            <a:tailEnd/>
          </a:ln>
        </p:spPr>
        <p:txBody>
          <a:bodyPr/>
          <a:lstStyle/>
          <a:p>
            <a:fld id="{E0F1B6C9-0CFA-42F5-B721-7B0EA8F2E6C8}" type="slidenum">
              <a:rPr lang="en-US" smtClean="0">
                <a:solidFill>
                  <a:srgbClr val="000000"/>
                </a:solidFill>
              </a:rPr>
              <a:pPr/>
              <a:t>168</a:t>
            </a:fld>
            <a:endParaRPr lang="en-US" smtClean="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noTextEdit="1"/>
          </p:cNvSpPr>
          <p:nvPr>
            <p:ph type="sldImg"/>
          </p:nvPr>
        </p:nvSpPr>
        <p:spPr>
          <a:ln/>
        </p:spPr>
      </p:sp>
      <p:sp>
        <p:nvSpPr>
          <p:cNvPr id="345090" name="Notes Placeholder 2"/>
          <p:cNvSpPr>
            <a:spLocks noGrp="1"/>
          </p:cNvSpPr>
          <p:nvPr>
            <p:ph type="body" idx="1"/>
          </p:nvPr>
        </p:nvSpPr>
        <p:spPr>
          <a:noFill/>
        </p:spPr>
        <p:txBody>
          <a:bodyPr/>
          <a:lstStyle/>
          <a:p>
            <a:pPr eaLnBrk="1" hangingPunct="1">
              <a:spcBef>
                <a:spcPct val="0"/>
              </a:spcBef>
            </a:pPr>
            <a:r>
              <a:rPr lang="en-US" smtClean="0"/>
              <a:t>As will subscriptions</a:t>
            </a:r>
          </a:p>
        </p:txBody>
      </p:sp>
      <p:sp>
        <p:nvSpPr>
          <p:cNvPr id="345091" name="Slide Number Placeholder 3"/>
          <p:cNvSpPr>
            <a:spLocks noGrp="1"/>
          </p:cNvSpPr>
          <p:nvPr>
            <p:ph type="sldNum" sz="quarter" idx="5"/>
          </p:nvPr>
        </p:nvSpPr>
        <p:spPr>
          <a:noFill/>
          <a:ln>
            <a:miter lim="800000"/>
            <a:headEnd/>
            <a:tailEnd/>
          </a:ln>
        </p:spPr>
        <p:txBody>
          <a:bodyPr/>
          <a:lstStyle/>
          <a:p>
            <a:fld id="{5C41DC43-92F8-41DE-8AAA-14AD86D7675D}" type="slidenum">
              <a:rPr lang="en-US" smtClean="0">
                <a:solidFill>
                  <a:srgbClr val="000000"/>
                </a:solidFill>
              </a:rPr>
              <a:pPr/>
              <a:t>169</a:t>
            </a:fld>
            <a:endParaRPr lang="en-US" smtClean="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noTextEdit="1"/>
          </p:cNvSpPr>
          <p:nvPr>
            <p:ph type="sldImg"/>
          </p:nvPr>
        </p:nvSpPr>
        <p:spPr>
          <a:ln/>
        </p:spPr>
      </p:sp>
      <p:sp>
        <p:nvSpPr>
          <p:cNvPr id="347138" name="Notes Placeholder 2"/>
          <p:cNvSpPr>
            <a:spLocks noGrp="1"/>
          </p:cNvSpPr>
          <p:nvPr>
            <p:ph type="body" idx="1"/>
          </p:nvPr>
        </p:nvSpPr>
        <p:spPr>
          <a:noFill/>
        </p:spPr>
        <p:txBody>
          <a:bodyPr/>
          <a:lstStyle/>
          <a:p>
            <a:pPr eaLnBrk="1" hangingPunct="1">
              <a:spcBef>
                <a:spcPct val="0"/>
              </a:spcBef>
            </a:pPr>
            <a:r>
              <a:rPr lang="en-US" smtClean="0"/>
              <a:t>Of course, you’ll want to save some of that money, since in the future, no one—and I mean no one—will ever have enough nitro.</a:t>
            </a:r>
          </a:p>
        </p:txBody>
      </p:sp>
      <p:sp>
        <p:nvSpPr>
          <p:cNvPr id="347139" name="Slide Number Placeholder 3"/>
          <p:cNvSpPr>
            <a:spLocks noGrp="1"/>
          </p:cNvSpPr>
          <p:nvPr>
            <p:ph type="sldNum" sz="quarter" idx="5"/>
          </p:nvPr>
        </p:nvSpPr>
        <p:spPr>
          <a:noFill/>
          <a:ln>
            <a:miter lim="800000"/>
            <a:headEnd/>
            <a:tailEnd/>
          </a:ln>
        </p:spPr>
        <p:txBody>
          <a:bodyPr/>
          <a:lstStyle/>
          <a:p>
            <a:fld id="{81933498-4944-4C68-964B-33A6E476A29F}" type="slidenum">
              <a:rPr lang="en-US" smtClean="0">
                <a:solidFill>
                  <a:srgbClr val="000000"/>
                </a:solidFill>
              </a:rPr>
              <a:pPr/>
              <a:t>170</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p:spPr>
        <p:txBody>
          <a:bodyPr/>
          <a:lstStyle/>
          <a:p>
            <a:r>
              <a:rPr lang="en-US" smtClean="0"/>
              <a:t>Alan also created the Dynabook – a tablet device.</a:t>
            </a:r>
          </a:p>
          <a:p>
            <a:r>
              <a:rPr lang="en-US" smtClean="0"/>
              <a:t>Now, you might see that, and think it’s just an iPad/Kindle with a keyboard.</a:t>
            </a:r>
          </a:p>
        </p:txBody>
      </p:sp>
      <p:sp>
        <p:nvSpPr>
          <p:cNvPr id="100355" name="Slide Number Placeholder 3"/>
          <p:cNvSpPr>
            <a:spLocks noGrp="1"/>
          </p:cNvSpPr>
          <p:nvPr>
            <p:ph type="sldNum" sz="quarter" idx="5"/>
          </p:nvPr>
        </p:nvSpPr>
        <p:spPr>
          <a:noFill/>
          <a:ln>
            <a:miter lim="800000"/>
            <a:headEnd/>
            <a:tailEnd/>
          </a:ln>
        </p:spPr>
        <p:txBody>
          <a:bodyPr/>
          <a:lstStyle/>
          <a:p>
            <a:fld id="{09787873-7A16-46D9-90A7-9BA1149D1D11}"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a:ln/>
        </p:spPr>
      </p:sp>
      <p:sp>
        <p:nvSpPr>
          <p:cNvPr id="349186" name="Notes Placeholder 2"/>
          <p:cNvSpPr>
            <a:spLocks noGrp="1"/>
          </p:cNvSpPr>
          <p:nvPr>
            <p:ph type="body" idx="1"/>
          </p:nvPr>
        </p:nvSpPr>
        <p:spPr>
          <a:noFill/>
        </p:spPr>
        <p:txBody>
          <a:bodyPr/>
          <a:lstStyle/>
          <a:p>
            <a:pPr eaLnBrk="1" hangingPunct="1">
              <a:spcBef>
                <a:spcPct val="0"/>
              </a:spcBef>
            </a:pPr>
            <a:r>
              <a:rPr lang="en-US" smtClean="0"/>
              <a:t>Games of the future will provide convincing evidence that outer space is always a bad idea.</a:t>
            </a:r>
          </a:p>
        </p:txBody>
      </p:sp>
      <p:sp>
        <p:nvSpPr>
          <p:cNvPr id="349187" name="Slide Number Placeholder 3"/>
          <p:cNvSpPr>
            <a:spLocks noGrp="1"/>
          </p:cNvSpPr>
          <p:nvPr>
            <p:ph type="sldNum" sz="quarter" idx="5"/>
          </p:nvPr>
        </p:nvSpPr>
        <p:spPr>
          <a:noFill/>
          <a:ln>
            <a:miter lim="800000"/>
            <a:headEnd/>
            <a:tailEnd/>
          </a:ln>
        </p:spPr>
        <p:txBody>
          <a:bodyPr/>
          <a:lstStyle/>
          <a:p>
            <a:fld id="{22B3698E-1D3C-4373-B9CC-1D832D58EC12}" type="slidenum">
              <a:rPr lang="en-US" smtClean="0">
                <a:solidFill>
                  <a:srgbClr val="000000"/>
                </a:solidFill>
              </a:rPr>
              <a:pPr/>
              <a:t>171</a:t>
            </a:fld>
            <a:endParaRPr lang="en-US" smtClean="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a:ln/>
        </p:spPr>
      </p:sp>
      <p:sp>
        <p:nvSpPr>
          <p:cNvPr id="351234" name="Notes Placeholder 2"/>
          <p:cNvSpPr>
            <a:spLocks noGrp="1"/>
          </p:cNvSpPr>
          <p:nvPr>
            <p:ph type="body" idx="1"/>
          </p:nvPr>
        </p:nvSpPr>
        <p:spPr>
          <a:noFill/>
        </p:spPr>
        <p:txBody>
          <a:bodyPr/>
          <a:lstStyle/>
          <a:p>
            <a:pPr eaLnBrk="1" hangingPunct="1">
              <a:spcBef>
                <a:spcPct val="0"/>
              </a:spcBef>
            </a:pPr>
            <a:r>
              <a:rPr lang="en-US" smtClean="0"/>
              <a:t>This is primarily due to all the mechanic bug creatures that dive bomb and shoot at you</a:t>
            </a:r>
          </a:p>
        </p:txBody>
      </p:sp>
      <p:sp>
        <p:nvSpPr>
          <p:cNvPr id="351235" name="Slide Number Placeholder 3"/>
          <p:cNvSpPr>
            <a:spLocks noGrp="1"/>
          </p:cNvSpPr>
          <p:nvPr>
            <p:ph type="sldNum" sz="quarter" idx="5"/>
          </p:nvPr>
        </p:nvSpPr>
        <p:spPr>
          <a:noFill/>
          <a:ln>
            <a:miter lim="800000"/>
            <a:headEnd/>
            <a:tailEnd/>
          </a:ln>
        </p:spPr>
        <p:txBody>
          <a:bodyPr/>
          <a:lstStyle/>
          <a:p>
            <a:fld id="{8B5AB6BF-5E24-443C-9114-54DC12D21EE2}" type="slidenum">
              <a:rPr lang="en-US" smtClean="0">
                <a:solidFill>
                  <a:srgbClr val="000000"/>
                </a:solidFill>
              </a:rPr>
              <a:pPr/>
              <a:t>172</a:t>
            </a:fld>
            <a:endParaRPr lang="en-US" smtClean="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a:ln/>
        </p:spPr>
      </p:sp>
      <p:sp>
        <p:nvSpPr>
          <p:cNvPr id="353282" name="Notes Placeholder 2"/>
          <p:cNvSpPr>
            <a:spLocks noGrp="1"/>
          </p:cNvSpPr>
          <p:nvPr>
            <p:ph type="body" idx="1"/>
          </p:nvPr>
        </p:nvSpPr>
        <p:spPr>
          <a:noFill/>
        </p:spPr>
        <p:txBody>
          <a:bodyPr/>
          <a:lstStyle/>
          <a:p>
            <a:pPr eaLnBrk="1" hangingPunct="1">
              <a:spcBef>
                <a:spcPct val="0"/>
              </a:spcBef>
            </a:pPr>
            <a:r>
              <a:rPr lang="en-US" smtClean="0"/>
              <a:t>NOTE: Some of these bugs have tractor beams.</a:t>
            </a:r>
          </a:p>
        </p:txBody>
      </p:sp>
      <p:sp>
        <p:nvSpPr>
          <p:cNvPr id="353283" name="Slide Number Placeholder 3"/>
          <p:cNvSpPr>
            <a:spLocks noGrp="1"/>
          </p:cNvSpPr>
          <p:nvPr>
            <p:ph type="sldNum" sz="quarter" idx="5"/>
          </p:nvPr>
        </p:nvSpPr>
        <p:spPr>
          <a:noFill/>
          <a:ln>
            <a:miter lim="800000"/>
            <a:headEnd/>
            <a:tailEnd/>
          </a:ln>
        </p:spPr>
        <p:txBody>
          <a:bodyPr/>
          <a:lstStyle/>
          <a:p>
            <a:fld id="{A59D6CEA-3914-419A-832A-15B30FB47684}" type="slidenum">
              <a:rPr lang="en-US" smtClean="0">
                <a:solidFill>
                  <a:srgbClr val="000000"/>
                </a:solidFill>
              </a:rPr>
              <a:pPr/>
              <a:t>173</a:t>
            </a:fld>
            <a:endParaRPr lang="en-US" smtClean="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noTextEdit="1"/>
          </p:cNvSpPr>
          <p:nvPr>
            <p:ph type="sldImg"/>
          </p:nvPr>
        </p:nvSpPr>
        <p:spPr>
          <a:ln/>
        </p:spPr>
      </p:sp>
      <p:sp>
        <p:nvSpPr>
          <p:cNvPr id="355330" name="Notes Placeholder 2"/>
          <p:cNvSpPr>
            <a:spLocks noGrp="1"/>
          </p:cNvSpPr>
          <p:nvPr>
            <p:ph type="body" idx="1"/>
          </p:nvPr>
        </p:nvSpPr>
        <p:spPr>
          <a:noFill/>
        </p:spPr>
        <p:txBody>
          <a:bodyPr/>
          <a:lstStyle/>
          <a:p>
            <a:pPr eaLnBrk="1" hangingPunct="1">
              <a:spcBef>
                <a:spcPct val="0"/>
              </a:spcBef>
            </a:pPr>
            <a:r>
              <a:rPr lang="en-US" smtClean="0"/>
              <a:t>Even driving in outer space is not recommended. </a:t>
            </a:r>
          </a:p>
        </p:txBody>
      </p:sp>
      <p:sp>
        <p:nvSpPr>
          <p:cNvPr id="355331" name="Slide Number Placeholder 3"/>
          <p:cNvSpPr>
            <a:spLocks noGrp="1"/>
          </p:cNvSpPr>
          <p:nvPr>
            <p:ph type="sldNum" sz="quarter" idx="5"/>
          </p:nvPr>
        </p:nvSpPr>
        <p:spPr>
          <a:noFill/>
          <a:ln>
            <a:miter lim="800000"/>
            <a:headEnd/>
            <a:tailEnd/>
          </a:ln>
        </p:spPr>
        <p:txBody>
          <a:bodyPr/>
          <a:lstStyle/>
          <a:p>
            <a:fld id="{0E22775B-288D-4943-8D7D-008FED28BE87}" type="slidenum">
              <a:rPr lang="en-US" smtClean="0">
                <a:solidFill>
                  <a:srgbClr val="000000"/>
                </a:solidFill>
              </a:rPr>
              <a:pPr/>
              <a:t>174</a:t>
            </a:fld>
            <a:endParaRPr lang="en-US" smtClean="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a:ln/>
        </p:spPr>
      </p:sp>
      <p:sp>
        <p:nvSpPr>
          <p:cNvPr id="357378" name="Notes Placeholder 2"/>
          <p:cNvSpPr>
            <a:spLocks noGrp="1"/>
          </p:cNvSpPr>
          <p:nvPr>
            <p:ph type="body" idx="1"/>
          </p:nvPr>
        </p:nvSpPr>
        <p:spPr>
          <a:noFill/>
        </p:spPr>
        <p:txBody>
          <a:bodyPr/>
          <a:lstStyle/>
          <a:p>
            <a:pPr eaLnBrk="1" hangingPunct="1">
              <a:spcBef>
                <a:spcPct val="0"/>
              </a:spcBef>
            </a:pPr>
            <a:r>
              <a:rPr lang="en-US" smtClean="0"/>
              <a:t>In spite of Far Sight’s amazing digital re-creations…</a:t>
            </a:r>
          </a:p>
        </p:txBody>
      </p:sp>
      <p:sp>
        <p:nvSpPr>
          <p:cNvPr id="357379" name="Slide Number Placeholder 3"/>
          <p:cNvSpPr>
            <a:spLocks noGrp="1"/>
          </p:cNvSpPr>
          <p:nvPr>
            <p:ph type="sldNum" sz="quarter" idx="5"/>
          </p:nvPr>
        </p:nvSpPr>
        <p:spPr>
          <a:noFill/>
          <a:ln>
            <a:miter lim="800000"/>
            <a:headEnd/>
            <a:tailEnd/>
          </a:ln>
        </p:spPr>
        <p:txBody>
          <a:bodyPr/>
          <a:lstStyle/>
          <a:p>
            <a:fld id="{45046E18-C757-4485-A273-4998A8932BF5}" type="slidenum">
              <a:rPr lang="en-US" smtClean="0">
                <a:solidFill>
                  <a:srgbClr val="000000"/>
                </a:solidFill>
              </a:rPr>
              <a:pPr/>
              <a:t>175</a:t>
            </a:fld>
            <a:endParaRPr lang="en-US" smtClean="0">
              <a:solidFill>
                <a:srgbClr val="000000"/>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noTextEdit="1"/>
          </p:cNvSpPr>
          <p:nvPr>
            <p:ph type="sldImg"/>
          </p:nvPr>
        </p:nvSpPr>
        <p:spPr>
          <a:ln/>
        </p:spPr>
      </p:sp>
      <p:sp>
        <p:nvSpPr>
          <p:cNvPr id="359426" name="Notes Placeholder 2"/>
          <p:cNvSpPr>
            <a:spLocks noGrp="1"/>
          </p:cNvSpPr>
          <p:nvPr>
            <p:ph type="body" idx="1"/>
          </p:nvPr>
        </p:nvSpPr>
        <p:spPr>
          <a:noFill/>
        </p:spPr>
        <p:txBody>
          <a:bodyPr/>
          <a:lstStyle/>
          <a:p>
            <a:pPr eaLnBrk="1" hangingPunct="1">
              <a:spcBef>
                <a:spcPct val="0"/>
              </a:spcBef>
            </a:pPr>
            <a:r>
              <a:rPr lang="en-US" smtClean="0"/>
              <a:t>The future will long for its own tactile age…</a:t>
            </a:r>
          </a:p>
        </p:txBody>
      </p:sp>
      <p:sp>
        <p:nvSpPr>
          <p:cNvPr id="359427" name="Slide Number Placeholder 3"/>
          <p:cNvSpPr>
            <a:spLocks noGrp="1"/>
          </p:cNvSpPr>
          <p:nvPr>
            <p:ph type="sldNum" sz="quarter" idx="5"/>
          </p:nvPr>
        </p:nvSpPr>
        <p:spPr>
          <a:noFill/>
          <a:ln>
            <a:miter lim="800000"/>
            <a:headEnd/>
            <a:tailEnd/>
          </a:ln>
        </p:spPr>
        <p:txBody>
          <a:bodyPr/>
          <a:lstStyle/>
          <a:p>
            <a:fld id="{E2576930-139B-4086-A0E1-EF2869E68E78}" type="slidenum">
              <a:rPr lang="en-US" smtClean="0">
                <a:solidFill>
                  <a:srgbClr val="000000"/>
                </a:solidFill>
              </a:rPr>
              <a:pPr/>
              <a:t>176</a:t>
            </a:fld>
            <a:endParaRPr lang="en-US" smtClean="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a:ln/>
        </p:spPr>
      </p:sp>
      <p:sp>
        <p:nvSpPr>
          <p:cNvPr id="361474" name="Notes Placeholder 2"/>
          <p:cNvSpPr>
            <a:spLocks noGrp="1"/>
          </p:cNvSpPr>
          <p:nvPr>
            <p:ph type="body" idx="1"/>
          </p:nvPr>
        </p:nvSpPr>
        <p:spPr>
          <a:noFill/>
        </p:spPr>
        <p:txBody>
          <a:bodyPr/>
          <a:lstStyle/>
          <a:p>
            <a:pPr eaLnBrk="1" hangingPunct="1">
              <a:spcBef>
                <a:spcPct val="0"/>
              </a:spcBef>
            </a:pPr>
            <a:r>
              <a:rPr lang="en-US" smtClean="0"/>
              <a:t>Think about it, guys, this machine actually blows you</a:t>
            </a:r>
          </a:p>
        </p:txBody>
      </p:sp>
      <p:sp>
        <p:nvSpPr>
          <p:cNvPr id="361475" name="Slide Number Placeholder 3"/>
          <p:cNvSpPr>
            <a:spLocks noGrp="1"/>
          </p:cNvSpPr>
          <p:nvPr>
            <p:ph type="sldNum" sz="quarter" idx="5"/>
          </p:nvPr>
        </p:nvSpPr>
        <p:spPr>
          <a:noFill/>
          <a:ln>
            <a:miter lim="800000"/>
            <a:headEnd/>
            <a:tailEnd/>
          </a:ln>
        </p:spPr>
        <p:txBody>
          <a:bodyPr/>
          <a:lstStyle/>
          <a:p>
            <a:fld id="{F8015665-37AF-4616-A42D-23181BC2F226}" type="slidenum">
              <a:rPr lang="en-US" smtClean="0">
                <a:solidFill>
                  <a:srgbClr val="000000"/>
                </a:solidFill>
              </a:rPr>
              <a:pPr/>
              <a:t>177</a:t>
            </a:fld>
            <a:endParaRPr lang="en-US"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a:ln/>
        </p:spPr>
      </p:sp>
      <p:sp>
        <p:nvSpPr>
          <p:cNvPr id="363522" name="Notes Placeholder 2"/>
          <p:cNvSpPr>
            <a:spLocks noGrp="1"/>
          </p:cNvSpPr>
          <p:nvPr>
            <p:ph type="body" idx="1"/>
          </p:nvPr>
        </p:nvSpPr>
        <p:spPr>
          <a:noFill/>
        </p:spPr>
        <p:txBody>
          <a:bodyPr/>
          <a:lstStyle/>
          <a:p>
            <a:pPr eaLnBrk="1" hangingPunct="1">
              <a:spcBef>
                <a:spcPct val="0"/>
              </a:spcBef>
            </a:pPr>
            <a:r>
              <a:rPr lang="en-US" smtClean="0"/>
              <a:t>In the future, dual-stick controls will prove popular…</a:t>
            </a:r>
          </a:p>
        </p:txBody>
      </p:sp>
      <p:sp>
        <p:nvSpPr>
          <p:cNvPr id="363523" name="Slide Number Placeholder 3"/>
          <p:cNvSpPr>
            <a:spLocks noGrp="1"/>
          </p:cNvSpPr>
          <p:nvPr>
            <p:ph type="sldNum" sz="quarter" idx="5"/>
          </p:nvPr>
        </p:nvSpPr>
        <p:spPr>
          <a:noFill/>
          <a:ln>
            <a:miter lim="800000"/>
            <a:headEnd/>
            <a:tailEnd/>
          </a:ln>
        </p:spPr>
        <p:txBody>
          <a:bodyPr/>
          <a:lstStyle/>
          <a:p>
            <a:fld id="{57EDE8D5-074C-41C3-9E30-6F4995E5D959}" type="slidenum">
              <a:rPr lang="en-US" smtClean="0">
                <a:solidFill>
                  <a:srgbClr val="000000"/>
                </a:solidFill>
              </a:rPr>
              <a:pPr/>
              <a:t>178</a:t>
            </a:fld>
            <a:endParaRPr lang="en-US" smtClean="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noTextEdit="1"/>
          </p:cNvSpPr>
          <p:nvPr>
            <p:ph type="sldImg"/>
          </p:nvPr>
        </p:nvSpPr>
        <p:spPr>
          <a:ln/>
        </p:spPr>
      </p:sp>
      <p:sp>
        <p:nvSpPr>
          <p:cNvPr id="365570" name="Notes Placeholder 2"/>
          <p:cNvSpPr>
            <a:spLocks noGrp="1"/>
          </p:cNvSpPr>
          <p:nvPr>
            <p:ph type="body" idx="1"/>
          </p:nvPr>
        </p:nvSpPr>
        <p:spPr>
          <a:noFill/>
        </p:spPr>
        <p:txBody>
          <a:bodyPr/>
          <a:lstStyle/>
          <a:p>
            <a:pPr eaLnBrk="1" hangingPunct="1">
              <a:spcBef>
                <a:spcPct val="0"/>
              </a:spcBef>
            </a:pPr>
            <a:r>
              <a:rPr lang="en-US" smtClean="0"/>
              <a:t>As will virtual cash, blood &amp; gore, and bad puns</a:t>
            </a:r>
          </a:p>
        </p:txBody>
      </p:sp>
      <p:sp>
        <p:nvSpPr>
          <p:cNvPr id="365571" name="Slide Number Placeholder 3"/>
          <p:cNvSpPr>
            <a:spLocks noGrp="1"/>
          </p:cNvSpPr>
          <p:nvPr>
            <p:ph type="sldNum" sz="quarter" idx="5"/>
          </p:nvPr>
        </p:nvSpPr>
        <p:spPr>
          <a:noFill/>
          <a:ln>
            <a:miter lim="800000"/>
            <a:headEnd/>
            <a:tailEnd/>
          </a:ln>
        </p:spPr>
        <p:txBody>
          <a:bodyPr/>
          <a:lstStyle/>
          <a:p>
            <a:fld id="{F987188E-8A35-4A32-BCEB-C1DA799581F0}" type="slidenum">
              <a:rPr lang="en-US" smtClean="0">
                <a:solidFill>
                  <a:srgbClr val="000000"/>
                </a:solidFill>
              </a:rPr>
              <a:pPr/>
              <a:t>179</a:t>
            </a:fld>
            <a:endParaRPr lang="en-US" smtClean="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367618" name="Notes Placeholder 2"/>
          <p:cNvSpPr>
            <a:spLocks noGrp="1"/>
          </p:cNvSpPr>
          <p:nvPr>
            <p:ph type="body" idx="1"/>
          </p:nvPr>
        </p:nvSpPr>
        <p:spPr>
          <a:noFill/>
        </p:spPr>
        <p:txBody>
          <a:bodyPr/>
          <a:lstStyle/>
          <a:p>
            <a:pPr eaLnBrk="1" hangingPunct="1">
              <a:spcBef>
                <a:spcPct val="0"/>
              </a:spcBef>
            </a:pPr>
            <a:r>
              <a:rPr lang="en-US" smtClean="0"/>
              <a:t>Future games will strive for simplicity of design.</a:t>
            </a:r>
          </a:p>
        </p:txBody>
      </p:sp>
      <p:sp>
        <p:nvSpPr>
          <p:cNvPr id="367619" name="Slide Number Placeholder 3"/>
          <p:cNvSpPr>
            <a:spLocks noGrp="1"/>
          </p:cNvSpPr>
          <p:nvPr>
            <p:ph type="sldNum" sz="quarter" idx="5"/>
          </p:nvPr>
        </p:nvSpPr>
        <p:spPr>
          <a:noFill/>
          <a:ln>
            <a:miter lim="800000"/>
            <a:headEnd/>
            <a:tailEnd/>
          </a:ln>
        </p:spPr>
        <p:txBody>
          <a:bodyPr/>
          <a:lstStyle/>
          <a:p>
            <a:fld id="{2CEA0890-6CF8-4C25-ADBD-27802EA70DD3}" type="slidenum">
              <a:rPr lang="en-US" smtClean="0">
                <a:solidFill>
                  <a:srgbClr val="000000"/>
                </a:solidFill>
              </a:rPr>
              <a:pPr/>
              <a:t>180</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03B351-38FD-4C84-B379-376C312C39A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BDD77-9F35-4616-B73C-27BB057D449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1B9BE-9A82-46FF-A31F-2A2D3499D81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16EDA-CF80-42DE-8A02-83FCC581A12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8CD63E-10F8-4AF9-9A14-C0D49EE7AB2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4FCEE-CBFB-46EC-9DB0-7D2E482C629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29A46B-E40C-4847-A76E-42C6A3552CE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AB072-869C-4454-82AF-51742CC9A89F}"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96E201-362A-42ED-B16C-9FCE923381C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69572B-8BD8-482B-8798-B714782C845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2091DE-FBC9-4C9D-85DE-72881827A66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C7755A-AA80-4CD5-8818-6268DB3ACB3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0B357-FDA6-4000-A20B-DC71BDF659F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89E8C-C131-4EA8-AC80-3F8503B81401}"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83767-1DD6-4C52-8B00-071380ABA2A6}"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73E3FB0-CD47-4584-90AB-B4EF70B79AA1}" type="datetimeFigureOut">
              <a:rPr lang="en-US"/>
              <a:pPr>
                <a:defRPr/>
              </a:pPr>
              <a:t>11/18/2012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DC68187-5B23-48D6-B1DB-2C091BB07DD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802BE-78E8-4EBC-B16C-629B0638B50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D23A3B3-73BB-46D5-A652-BB630B2C8803}" type="datetimeFigureOut">
              <a:rPr lang="en-US"/>
              <a:pPr>
                <a:defRPr/>
              </a:pPr>
              <a:t>11/18/2012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DB8189FA-3C7A-4384-95F4-EF3A3F72E629}"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063A3E4-091F-42D4-898C-5A60C6F675C0}" type="datetimeFigureOut">
              <a:rPr lang="en-US"/>
              <a:pPr>
                <a:defRPr/>
              </a:pPr>
              <a:t>11/18/2012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0BE3C34-A44D-4CD9-8D90-B86BC58ABE16}"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418455A-D1FB-4D49-B67A-0292418B663E}" type="datetimeFigureOut">
              <a:rPr lang="en-US"/>
              <a:pPr>
                <a:defRPr/>
              </a:pPr>
              <a:t>11/18/2012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9BF7EED-DFF1-44E5-9154-9C6D4568A661}"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4487091-5EC6-4504-ADF6-28761AF126D2}" type="datetimeFigureOut">
              <a:rPr lang="en-US"/>
              <a:pPr>
                <a:defRPr/>
              </a:pPr>
              <a:t>11/18/2012</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8B1E762-B79F-46CF-A71B-19C6F905FF76}"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8966D07-6F01-4A0E-B28D-5D8570147474}" type="datetimeFigureOut">
              <a:rPr lang="en-US"/>
              <a:pPr>
                <a:defRPr/>
              </a:pPr>
              <a:t>11/18/2012</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A28452D-012B-4630-A14B-A1BBBE807166}"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43A8D18-76FE-41C0-B6FB-599AAFFD35C7}" type="datetimeFigureOut">
              <a:rPr lang="en-US"/>
              <a:pPr>
                <a:defRPr/>
              </a:pPr>
              <a:t>11/18/2012</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97D6729-8E93-4BA7-A6E6-F99493AC8EAC}"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4BC97D6-F2D2-4F28-8224-111AA36537D8}" type="datetimeFigureOut">
              <a:rPr lang="en-US"/>
              <a:pPr>
                <a:defRPr/>
              </a:pPr>
              <a:t>11/18/2012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229E1522-237D-4E16-A654-0DF429AEFB43}"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E90D51C-4A73-411B-B082-7CEE1C0E60C9}" type="datetimeFigureOut">
              <a:rPr lang="en-US"/>
              <a:pPr>
                <a:defRPr/>
              </a:pPr>
              <a:t>11/18/2012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47D59B3-D74E-498C-854B-5010AC57275C}"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863CDA3-6140-4B82-AD25-AA1B8351818D}" type="datetimeFigureOut">
              <a:rPr lang="en-US"/>
              <a:pPr>
                <a:defRPr/>
              </a:pPr>
              <a:t>11/18/2012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40C72AA2-ABB3-46A0-9F00-4677D0D99DE8}"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BAE1BF1-2ED6-42A9-88E4-7435BA92146F}" type="datetimeFigureOut">
              <a:rPr lang="en-US"/>
              <a:pPr>
                <a:defRPr/>
              </a:pPr>
              <a:t>11/18/2012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88CA6F74-3734-43DF-8B05-D77CFE0EB56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DF2532-F81E-4C8F-B4BB-9DB8162F0A4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213BA-94A5-40E4-BBA6-DD31D3B22CE2}"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59C01-629B-421E-B8F0-CB1C41B44FE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72F61-6F77-4B56-8F09-5F610B98DEB7}"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4D617F-FFE3-4D50-8DF5-BF695FC9219F}"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1DA449-8CA7-49A1-B694-A60F2B75FEE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76F5F2-ABB8-48BD-82C9-B080C69015E1}"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81BC0E-ADB5-431A-B9C2-A0D1D14205F6}"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D12F21-067C-4763-9BBC-610865143719}"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167191-28B0-4A50-8786-16C9F84A601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58FDD-6A7D-44E2-B232-F60D0D3324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A2578C-42AA-4ED6-803E-28FEB1886B1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DCEC21-6083-49A0-BE5A-09E669B0560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CDE3-13CF-4D15-8AF4-A30C14F3BB13}"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803AB-FAEA-47EC-8DDD-39CEC735B3B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B5C98-72C5-43FF-9609-95DD6E7BBC98}"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45A95A-E2C3-4764-8C86-83E39CD25680}"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518FB4-FBB9-406D-BC69-EF0C9542455E}"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D8E377-3143-4C4C-A3E4-A1F93267BED1}"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88EBA4-B8BB-4572-A5ED-9B72CD189C87}"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B1FC20-B76C-452C-947F-EA6D92C60CB8}"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F83806-F86D-4D73-9011-1653D8E356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57CA01-84DA-495D-AAFC-52A2D1EC7311}"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47791-980D-42EF-AD40-AB1E116FFCF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9DE260-B781-4924-8B27-DB85E5CD5624}"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E6F66-E7AB-4FD6-88A0-1904FD60375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0E895-BB01-4F12-B276-5BACDFA783A8}"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E57EC4-0CF8-4D7E-B60C-E97618DF89E8}"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8D0015-45CB-4351-8492-FA69F4778DE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4E4D20-C133-4507-899B-3B8B12C14B9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17D19A-95B4-4BD8-9C30-9BAE64A04B37}"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8D9BAE-C8D3-42D9-8FC9-03215BA914E8}"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865EE4-62A0-4CD2-B96F-40A5D3E2135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C0F5DF-0BA2-4EB2-BCFC-5BC4F8BDC0CC}"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9AAC3-37E1-4D7D-881E-FF9EA9118B12}"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078A2-B208-4D9A-A840-31794B5416B1}"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ED71C6-C0C6-437F-9C4A-D0D5E63D186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7EEB17-6C62-4BF6-A154-45291B411C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7BE6A4-AB3C-4E8A-9984-E39A223C270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lvl1pPr>
          </a:lstStyle>
          <a:p>
            <a:pPr>
              <a:defRPr/>
            </a:pPr>
            <a:fld id="{BBDEC071-2D32-491B-A623-BDA29729C6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48" r:id="rId2"/>
    <p:sldLayoutId id="2147483747" r:id="rId3"/>
    <p:sldLayoutId id="2147483746" r:id="rId4"/>
    <p:sldLayoutId id="2147483745" r:id="rId5"/>
    <p:sldLayoutId id="2147483744" r:id="rId6"/>
    <p:sldLayoutId id="2147483743" r:id="rId7"/>
    <p:sldLayoutId id="2147483742" r:id="rId8"/>
    <p:sldLayoutId id="2147483741" r:id="rId9"/>
    <p:sldLayoutId id="2147483740"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3314" name="Shape 5"/>
          <p:cNvSpPr txBox="1">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25" tIns="91425" rIns="91425" bIns="91425" numCol="1" anchor="b" anchorCtr="0" compatLnSpc="1">
            <a:prstTxWarp prst="textNoShape">
              <a:avLst/>
            </a:prstTxWarp>
          </a:bodyPr>
          <a:lstStyle/>
          <a:p>
            <a:pPr lvl="0"/>
            <a:endParaRPr lang="en-US" smtClean="0">
              <a:sym typeface="Arial" charset="0"/>
            </a:endParaRPr>
          </a:p>
        </p:txBody>
      </p:sp>
      <p:sp>
        <p:nvSpPr>
          <p:cNvPr id="13315" name="Shape 6"/>
          <p:cNvSpPr txBox="1">
            <a:spLocks noGrp="1"/>
          </p:cNvSpPr>
          <p:nvPr>
            <p:ph type="body" idx="1"/>
          </p:nvPr>
        </p:nvSpPr>
        <p:spPr bwMode="auto">
          <a:xfrm>
            <a:off x="457200" y="1600200"/>
            <a:ext cx="8229600" cy="4967288"/>
          </a:xfrm>
          <a:prstGeom prst="rect">
            <a:avLst/>
          </a:prstGeom>
          <a:noFill/>
          <a:ln w="9525">
            <a:noFill/>
            <a:miter lim="800000"/>
            <a:headEnd/>
            <a:tailEnd/>
          </a:ln>
        </p:spPr>
        <p:txBody>
          <a:bodyPr vert="horz" wrap="square" lIns="91425" tIns="91425" rIns="91425" bIns="91425" numCol="1" anchor="t" anchorCtr="0" compatLnSpc="1">
            <a:prstTxWarp prst="textNoShape">
              <a:avLst/>
            </a:prstTxWarp>
          </a:bodyPr>
          <a:lstStyle/>
          <a:p>
            <a:pPr lvl="0"/>
            <a:endParaRPr lang="en-US" smtClean="0">
              <a:sym typeface="Arial" charset="0"/>
            </a:endParaRPr>
          </a:p>
        </p:txBody>
      </p:sp>
    </p:spTree>
  </p:cSld>
  <p:clrMap bg1="lt1" tx1="dk1" bg2="dk2" tx2="lt2" accent1="accent1" accent2="accent2" accent3="accent3" accent4="accent4" accent5="accent5" accent6="accent6" hlink="hlink" folHlink="folHlink"/>
  <p:sldLayoutIdLst>
    <p:sldLayoutId id="2147483755" r:id="rId1"/>
    <p:sldLayoutId id="2147483754" r:id="rId2"/>
    <p:sldLayoutId id="2147483753" r:id="rId3"/>
    <p:sldLayoutId id="2147483752" r:id="rId4"/>
    <p:sldLayoutId id="2147483751" r:id="rId5"/>
    <p:sldLayoutId id="2147483750" r:id="rId6"/>
  </p:sldLayoutIdLst>
  <p:txStyles>
    <p:titleStyle>
      <a:defPPr marR="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a:ea typeface="Arial"/>
          <a:cs typeface="Arial"/>
          <a:sym typeface="Arial" charset="0"/>
        </a:defRPr>
      </a:lvl2pPr>
      <a:lvl3pPr algn="l" rtl="0" eaLnBrk="0" fontAlgn="base" hangingPunct="0">
        <a:spcBef>
          <a:spcPct val="0"/>
        </a:spcBef>
        <a:spcAft>
          <a:spcPct val="0"/>
        </a:spcAft>
        <a:defRPr sz="1400">
          <a:solidFill>
            <a:srgbClr val="000000"/>
          </a:solidFill>
          <a:latin typeface="Arial" charset="0"/>
          <a:cs typeface="Arial" charset="0"/>
          <a:sym typeface="Arial" charset="0"/>
        </a:defRPr>
      </a:lvl3pPr>
      <a:lvl4pPr algn="l" rtl="0" eaLnBrk="0" fontAlgn="base" hangingPunct="0">
        <a:spcBef>
          <a:spcPct val="0"/>
        </a:spcBef>
        <a:spcAft>
          <a:spcPct val="0"/>
        </a:spcAft>
        <a:defRPr sz="1400">
          <a:solidFill>
            <a:srgbClr val="000000"/>
          </a:solidFill>
          <a:latin typeface="Arial" charset="0"/>
          <a:cs typeface="Arial" charset="0"/>
          <a:sym typeface="Arial" charset="0"/>
        </a:defRPr>
      </a:lvl4pPr>
      <a:lvl5pPr algn="l" rtl="0" eaLnBrk="0" fontAlgn="base" hangingPunct="0">
        <a:spcBef>
          <a:spcPct val="0"/>
        </a:spcBef>
        <a:spcAft>
          <a:spcPct val="0"/>
        </a:spcAft>
        <a:defRPr sz="1400">
          <a:solidFill>
            <a:srgbClr val="000000"/>
          </a:solidFill>
          <a:latin typeface="Arial" charset="0"/>
          <a:cs typeface="Arial" charset="0"/>
          <a:sym typeface="Arial" charset="0"/>
        </a:defRPr>
      </a:lvl5pPr>
      <a:lvl6pPr marL="457200" algn="l" rtl="0" eaLnBrk="0" fontAlgn="base" hangingPunct="0">
        <a:spcBef>
          <a:spcPct val="0"/>
        </a:spcBef>
        <a:spcAft>
          <a:spcPct val="0"/>
        </a:spcAft>
        <a:defRPr sz="1400">
          <a:solidFill>
            <a:srgbClr val="000000"/>
          </a:solidFill>
          <a:latin typeface="Arial"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cs typeface="Arial" charset="0"/>
          <a:sym typeface="Arial" charset="0"/>
        </a:defRPr>
      </a:lvl9pPr>
    </p:titleStyle>
    <p:bodyStyle>
      <a:defPPr marR="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Arial"/>
          <a:cs typeface="Arial"/>
          <a:sym typeface="Arial" charset="0"/>
        </a:defRPr>
      </a:lvl1pPr>
      <a:lvl2pPr marL="742950" indent="-285750" algn="l" rtl="0" eaLnBrk="0" fontAlgn="base" hangingPunct="0">
        <a:spcBef>
          <a:spcPct val="0"/>
        </a:spcBef>
        <a:spcAft>
          <a:spcPct val="0"/>
        </a:spcAft>
        <a:defRPr sz="1400">
          <a:solidFill>
            <a:srgbClr val="000000"/>
          </a:solidFill>
          <a:latin typeface="Arial"/>
          <a:ea typeface="Arial"/>
          <a:cs typeface="Arial"/>
          <a:sym typeface="Arial" charset="0"/>
        </a:defRPr>
      </a:lvl2pPr>
      <a:lvl3pPr marL="1143000" indent="-228600" algn="l" rtl="0" eaLnBrk="0" fontAlgn="base" hangingPunct="0">
        <a:spcBef>
          <a:spcPct val="0"/>
        </a:spcBef>
        <a:spcAft>
          <a:spcPct val="0"/>
        </a:spcAft>
        <a:defRPr sz="1400">
          <a:solidFill>
            <a:srgbClr val="000000"/>
          </a:solidFill>
          <a:latin typeface="Arial"/>
          <a:ea typeface="Arial"/>
          <a:cs typeface="Arial"/>
          <a:sym typeface="Arial" charset="0"/>
        </a:defRPr>
      </a:lvl3pPr>
      <a:lvl4pPr marL="1600200" indent="-228600" algn="l" rtl="0" eaLnBrk="0" fontAlgn="base" hangingPunct="0">
        <a:spcBef>
          <a:spcPct val="0"/>
        </a:spcBef>
        <a:spcAft>
          <a:spcPct val="0"/>
        </a:spcAft>
        <a:defRPr sz="1400">
          <a:solidFill>
            <a:srgbClr val="000000"/>
          </a:solidFill>
          <a:latin typeface="Arial"/>
          <a:ea typeface="Arial"/>
          <a:cs typeface="Arial"/>
          <a:sym typeface="Arial" charset="0"/>
        </a:defRPr>
      </a:lvl4pPr>
      <a:lvl5pPr marL="2057400" indent="-228600" algn="l" rtl="0" eaLnBrk="0" fontAlgn="base" hangingPunct="0">
        <a:spcBef>
          <a:spcPct val="0"/>
        </a:spcBef>
        <a:spcAft>
          <a:spcPct val="0"/>
        </a:spcAft>
        <a:defRPr sz="1400">
          <a:solidFill>
            <a:srgbClr val="000000"/>
          </a:solidFill>
          <a:latin typeface="Arial"/>
          <a:ea typeface="Arial"/>
          <a:cs typeface="Arial"/>
          <a:sym typeface="Arial" charset="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D56574EA-F37A-4F66-B2D5-BE4EE23467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5" r:id="rId2"/>
    <p:sldLayoutId id="2147483764" r:id="rId3"/>
    <p:sldLayoutId id="2147483763" r:id="rId4"/>
    <p:sldLayoutId id="2147483762" r:id="rId5"/>
    <p:sldLayoutId id="2147483761" r:id="rId6"/>
    <p:sldLayoutId id="2147483760" r:id="rId7"/>
    <p:sldLayoutId id="2147483759" r:id="rId8"/>
    <p:sldLayoutId id="2147483758" r:id="rId9"/>
    <p:sldLayoutId id="2147483757"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3A347FF9-22D9-4509-A5A8-46EFBE1F96BC}" type="datetimeFigureOut">
              <a:rPr lang="en-US"/>
              <a:pPr>
                <a:defRPr/>
              </a:pPr>
              <a:t>11/18/2012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82CBFC89-659D-4795-940F-C62323BE108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D8F817A-82DC-40C3-975B-F4AAB794F0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6" r:id="rId2"/>
    <p:sldLayoutId id="2147483775" r:id="rId3"/>
    <p:sldLayoutId id="2147483774" r:id="rId4"/>
    <p:sldLayoutId id="2147483773" r:id="rId5"/>
    <p:sldLayoutId id="2147483772" r:id="rId6"/>
    <p:sldLayoutId id="2147483771" r:id="rId7"/>
    <p:sldLayoutId id="2147483770" r:id="rId8"/>
    <p:sldLayoutId id="2147483769" r:id="rId9"/>
    <p:sldLayoutId id="2147483768"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C93C9FFE-F555-4F0D-9AF7-AEF94A4997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8" r:id="rId1"/>
    <p:sldLayoutId id="2147483787" r:id="rId2"/>
    <p:sldLayoutId id="2147483786" r:id="rId3"/>
    <p:sldLayoutId id="2147483785" r:id="rId4"/>
    <p:sldLayoutId id="2147483784" r:id="rId5"/>
    <p:sldLayoutId id="2147483783" r:id="rId6"/>
    <p:sldLayoutId id="2147483782" r:id="rId7"/>
    <p:sldLayoutId id="2147483781" r:id="rId8"/>
    <p:sldLayoutId id="2147483780" r:id="rId9"/>
    <p:sldLayoutId id="2147483779" r:id="rId10"/>
    <p:sldLayoutId id="21474837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5F78B42D-D00A-4B83-A641-ED0A8C1FD3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9" r:id="rId1"/>
    <p:sldLayoutId id="2147483798" r:id="rId2"/>
    <p:sldLayoutId id="2147483797" r:id="rId3"/>
    <p:sldLayoutId id="2147483796" r:id="rId4"/>
    <p:sldLayoutId id="2147483795" r:id="rId5"/>
    <p:sldLayoutId id="2147483794" r:id="rId6"/>
    <p:sldLayoutId id="2147483793" r:id="rId7"/>
    <p:sldLayoutId id="2147483792" r:id="rId8"/>
    <p:sldLayoutId id="2147483791" r:id="rId9"/>
    <p:sldLayoutId id="2147483790"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63.xml"/></Relationships>
</file>

<file path=ppt/slides/_rels/slide10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6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63.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3.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1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6.gif"/></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png"/></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2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12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151.jpeg"/><Relationship Id="rId4" Type="http://schemas.openxmlformats.org/officeDocument/2006/relationships/image" Target="../media/image150.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40.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49.jpeg"/><Relationship Id="rId7" Type="http://schemas.openxmlformats.org/officeDocument/2006/relationships/image" Target="../media/image155.jpeg"/><Relationship Id="rId12" Type="http://schemas.openxmlformats.org/officeDocument/2006/relationships/image" Target="../media/image160.jpe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jpeg"/><Relationship Id="rId9" Type="http://schemas.openxmlformats.org/officeDocument/2006/relationships/image" Target="../media/image15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4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s>
</file>

<file path=ppt/slides/_rels/slide14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148.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png"/><Relationship Id="rId7" Type="http://schemas.openxmlformats.org/officeDocument/2006/relationships/image" Target="../media/image184.jpeg"/><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49.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72.png"/><Relationship Id="rId7" Type="http://schemas.openxmlformats.org/officeDocument/2006/relationships/image" Target="../media/image189.jpeg"/><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0.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94.png"/><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152.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jpeg"/></Relationships>
</file>

<file path=ppt/slides/_rels/slide153.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notesSlide" Target="../notesSlides/notesSlide72.xml"/><Relationship Id="rId1" Type="http://schemas.openxmlformats.org/officeDocument/2006/relationships/slideLayout" Target="../slideLayouts/slideLayout18.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image" Target="../media/image204.jpeg"/></Relationships>
</file>

<file path=ppt/slides/_rels/slide154.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212.jpeg"/><Relationship Id="rId2" Type="http://schemas.openxmlformats.org/officeDocument/2006/relationships/notesSlide" Target="../notesSlides/notesSlide73.xml"/><Relationship Id="rId1" Type="http://schemas.openxmlformats.org/officeDocument/2006/relationships/slideLayout" Target="../slideLayouts/slideLayout18.xml"/><Relationship Id="rId6" Type="http://schemas.openxmlformats.org/officeDocument/2006/relationships/image" Target="../media/image211.png"/><Relationship Id="rId5" Type="http://schemas.openxmlformats.org/officeDocument/2006/relationships/image" Target="../media/image210.jpeg"/><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74.xml"/><Relationship Id="rId1" Type="http://schemas.openxmlformats.org/officeDocument/2006/relationships/slideLayout" Target="../slideLayouts/slideLayout18.xml"/><Relationship Id="rId5" Type="http://schemas.openxmlformats.org/officeDocument/2006/relationships/image" Target="../media/image214.png"/><Relationship Id="rId4" Type="http://schemas.openxmlformats.org/officeDocument/2006/relationships/image" Target="../media/image213.png"/></Relationships>
</file>

<file path=ppt/slides/_rels/slide15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18.jpe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222.jpeg"/><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158.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26.jpeg"/><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5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230.png"/><Relationship Id="rId2" Type="http://schemas.openxmlformats.org/officeDocument/2006/relationships/notesSlide" Target="../notesSlides/notesSlide78.xml"/><Relationship Id="rId1" Type="http://schemas.openxmlformats.org/officeDocument/2006/relationships/slideLayout" Target="../slideLayouts/slideLayout18.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jpeg"/><Relationship Id="rId3" Type="http://schemas.openxmlformats.org/officeDocument/2006/relationships/image" Target="../media/image203.png"/><Relationship Id="rId7" Type="http://schemas.openxmlformats.org/officeDocument/2006/relationships/image" Target="../media/image234.jpeg"/><Relationship Id="rId12" Type="http://schemas.openxmlformats.org/officeDocument/2006/relationships/image" Target="../media/image239.jpeg"/><Relationship Id="rId2" Type="http://schemas.openxmlformats.org/officeDocument/2006/relationships/notesSlide" Target="../notesSlides/notesSlide79.xml"/><Relationship Id="rId1" Type="http://schemas.openxmlformats.org/officeDocument/2006/relationships/slideLayout" Target="../slideLayouts/slideLayout18.xml"/><Relationship Id="rId6" Type="http://schemas.openxmlformats.org/officeDocument/2006/relationships/image" Target="../media/image233.jpeg"/><Relationship Id="rId11" Type="http://schemas.openxmlformats.org/officeDocument/2006/relationships/image" Target="../media/image238.pn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jpeg"/></Relationships>
</file>

<file path=ppt/slides/_rels/slide161.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176.png"/><Relationship Id="rId7" Type="http://schemas.openxmlformats.org/officeDocument/2006/relationships/image" Target="../media/image244.png"/><Relationship Id="rId2" Type="http://schemas.openxmlformats.org/officeDocument/2006/relationships/notesSlide" Target="../notesSlides/notesSlide80.xml"/><Relationship Id="rId1" Type="http://schemas.openxmlformats.org/officeDocument/2006/relationships/slideLayout" Target="../slideLayouts/slideLayout18.xml"/><Relationship Id="rId6" Type="http://schemas.openxmlformats.org/officeDocument/2006/relationships/image" Target="../media/image243.jpeg"/><Relationship Id="rId5" Type="http://schemas.openxmlformats.org/officeDocument/2006/relationships/image" Target="../media/image242.jpeg"/><Relationship Id="rId10" Type="http://schemas.openxmlformats.org/officeDocument/2006/relationships/image" Target="../media/image247.jpeg"/><Relationship Id="rId4" Type="http://schemas.openxmlformats.org/officeDocument/2006/relationships/image" Target="../media/image241.jpeg"/><Relationship Id="rId9" Type="http://schemas.openxmlformats.org/officeDocument/2006/relationships/image" Target="../media/image246.jpeg"/></Relationships>
</file>

<file path=ppt/slides/_rels/slide16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51.png"/><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255.jpeg"/><Relationship Id="rId2" Type="http://schemas.openxmlformats.org/officeDocument/2006/relationships/notesSlide" Target="../notesSlides/notesSlide82.xml"/><Relationship Id="rId1" Type="http://schemas.openxmlformats.org/officeDocument/2006/relationships/slideLayout" Target="../slideLayouts/slideLayout18.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s>
</file>

<file path=ppt/slides/_rels/slide16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3.xml"/><Relationship Id="rId1" Type="http://schemas.openxmlformats.org/officeDocument/2006/relationships/slideLayout" Target="../slideLayouts/slideLayout18.xml"/><Relationship Id="rId6" Type="http://schemas.openxmlformats.org/officeDocument/2006/relationships/image" Target="../media/image258.jpeg"/><Relationship Id="rId5" Type="http://schemas.openxmlformats.org/officeDocument/2006/relationships/image" Target="../media/image257.jpeg"/><Relationship Id="rId4" Type="http://schemas.openxmlformats.org/officeDocument/2006/relationships/image" Target="../media/image256.jpeg"/></Relationships>
</file>

<file path=ppt/slides/_rels/slide1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4.xml"/><Relationship Id="rId1" Type="http://schemas.openxmlformats.org/officeDocument/2006/relationships/slideLayout" Target="../slideLayouts/slideLayout18.xml"/><Relationship Id="rId6" Type="http://schemas.openxmlformats.org/officeDocument/2006/relationships/image" Target="../media/image261.png"/><Relationship Id="rId5" Type="http://schemas.openxmlformats.org/officeDocument/2006/relationships/image" Target="../media/image260.jpeg"/><Relationship Id="rId4" Type="http://schemas.openxmlformats.org/officeDocument/2006/relationships/image" Target="../media/image259.jpeg"/></Relationships>
</file>

<file path=ppt/slides/_rels/slide16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65.png"/><Relationship Id="rId2" Type="http://schemas.openxmlformats.org/officeDocument/2006/relationships/notesSlide" Target="../notesSlides/notesSlide85.xml"/><Relationship Id="rId1" Type="http://schemas.openxmlformats.org/officeDocument/2006/relationships/slideLayout" Target="../slideLayouts/slideLayout18.xml"/><Relationship Id="rId6" Type="http://schemas.openxmlformats.org/officeDocument/2006/relationships/image" Target="../media/image264.png"/><Relationship Id="rId5" Type="http://schemas.openxmlformats.org/officeDocument/2006/relationships/image" Target="../media/image263.jpeg"/><Relationship Id="rId4" Type="http://schemas.openxmlformats.org/officeDocument/2006/relationships/image" Target="../media/image26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18.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266.png"/></Relationships>
</file>

<file path=ppt/slides/_rels/slide16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image" Target="../media/image273.png"/><Relationship Id="rId5" Type="http://schemas.openxmlformats.org/officeDocument/2006/relationships/image" Target="../media/image272.jpeg"/><Relationship Id="rId4" Type="http://schemas.openxmlformats.org/officeDocument/2006/relationships/image" Target="../media/image271.png"/></Relationships>
</file>

<file path=ppt/slides/_rels/slide1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0.xml"/><Relationship Id="rId1" Type="http://schemas.openxmlformats.org/officeDocument/2006/relationships/slideLayout" Target="../slideLayouts/slideLayout18.xml"/><Relationship Id="rId6" Type="http://schemas.openxmlformats.org/officeDocument/2006/relationships/image" Target="../media/image276.png"/><Relationship Id="rId5" Type="http://schemas.openxmlformats.org/officeDocument/2006/relationships/image" Target="../media/image275.jpeg"/><Relationship Id="rId4" Type="http://schemas.openxmlformats.org/officeDocument/2006/relationships/image" Target="../media/image27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280.png"/><Relationship Id="rId2" Type="http://schemas.openxmlformats.org/officeDocument/2006/relationships/notesSlide" Target="../notesSlides/notesSlide91.xml"/><Relationship Id="rId1" Type="http://schemas.openxmlformats.org/officeDocument/2006/relationships/slideLayout" Target="../slideLayouts/slideLayout18.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png"/></Relationships>
</file>

<file path=ppt/slides/_rels/slide17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2.xml"/><Relationship Id="rId1" Type="http://schemas.openxmlformats.org/officeDocument/2006/relationships/slideLayout" Target="../slideLayouts/slideLayout18.xml"/><Relationship Id="rId6" Type="http://schemas.openxmlformats.org/officeDocument/2006/relationships/image" Target="../media/image283.png"/><Relationship Id="rId5" Type="http://schemas.openxmlformats.org/officeDocument/2006/relationships/image" Target="../media/image282.jpeg"/><Relationship Id="rId4" Type="http://schemas.openxmlformats.org/officeDocument/2006/relationships/image" Target="../media/image281.png"/></Relationships>
</file>

<file path=ppt/slides/_rels/slide174.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176.png"/><Relationship Id="rId7" Type="http://schemas.openxmlformats.org/officeDocument/2006/relationships/image" Target="../media/image287.jpeg"/><Relationship Id="rId2" Type="http://schemas.openxmlformats.org/officeDocument/2006/relationships/notesSlide" Target="../notesSlides/notesSlide93.xml"/><Relationship Id="rId1" Type="http://schemas.openxmlformats.org/officeDocument/2006/relationships/slideLayout" Target="../slideLayouts/slideLayout18.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png"/></Relationships>
</file>

<file path=ppt/slides/_rels/slide1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4.xml"/><Relationship Id="rId1" Type="http://schemas.openxmlformats.org/officeDocument/2006/relationships/slideLayout" Target="../slideLayouts/slideLayout18.xml"/><Relationship Id="rId4" Type="http://schemas.openxmlformats.org/officeDocument/2006/relationships/image" Target="../media/image289.jpeg"/></Relationships>
</file>

<file path=ppt/slides/_rels/slide176.xml.rels><?xml version="1.0" encoding="UTF-8" standalone="yes"?>
<Relationships xmlns="http://schemas.openxmlformats.org/package/2006/relationships"><Relationship Id="rId8" Type="http://schemas.openxmlformats.org/officeDocument/2006/relationships/image" Target="../media/image294.jpeg"/><Relationship Id="rId3" Type="http://schemas.openxmlformats.org/officeDocument/2006/relationships/image" Target="../media/image172.png"/><Relationship Id="rId7" Type="http://schemas.openxmlformats.org/officeDocument/2006/relationships/image" Target="../media/image293.jpeg"/><Relationship Id="rId2" Type="http://schemas.openxmlformats.org/officeDocument/2006/relationships/notesSlide" Target="../notesSlides/notesSlide95.xml"/><Relationship Id="rId1" Type="http://schemas.openxmlformats.org/officeDocument/2006/relationships/slideLayout" Target="../slideLayouts/slideLayout18.xml"/><Relationship Id="rId6" Type="http://schemas.openxmlformats.org/officeDocument/2006/relationships/image" Target="../media/image292.png"/><Relationship Id="rId5" Type="http://schemas.openxmlformats.org/officeDocument/2006/relationships/image" Target="../media/image291.jpeg"/><Relationship Id="rId4" Type="http://schemas.openxmlformats.org/officeDocument/2006/relationships/image" Target="../media/image290.jpeg"/></Relationships>
</file>

<file path=ppt/slides/_rels/slide17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98.jpeg"/><Relationship Id="rId2" Type="http://schemas.openxmlformats.org/officeDocument/2006/relationships/notesSlide" Target="../notesSlides/notesSlide96.xml"/><Relationship Id="rId1" Type="http://schemas.openxmlformats.org/officeDocument/2006/relationships/slideLayout" Target="../slideLayouts/slideLayout18.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png"/></Relationships>
</file>

<file path=ppt/slides/_rels/slide17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7.xml"/><Relationship Id="rId1" Type="http://schemas.openxmlformats.org/officeDocument/2006/relationships/slideLayout" Target="../slideLayouts/slideLayout18.xml"/><Relationship Id="rId5" Type="http://schemas.openxmlformats.org/officeDocument/2006/relationships/image" Target="../media/image300.png"/><Relationship Id="rId4" Type="http://schemas.openxmlformats.org/officeDocument/2006/relationships/image" Target="../media/image299.png"/></Relationships>
</file>

<file path=ppt/slides/_rels/slide17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8.xml"/><Relationship Id="rId1" Type="http://schemas.openxmlformats.org/officeDocument/2006/relationships/slideLayout" Target="../slideLayouts/slideLayout18.xml"/><Relationship Id="rId5" Type="http://schemas.openxmlformats.org/officeDocument/2006/relationships/image" Target="../media/image302.png"/><Relationship Id="rId4" Type="http://schemas.openxmlformats.org/officeDocument/2006/relationships/image" Target="../media/image30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9.xml"/><Relationship Id="rId1" Type="http://schemas.openxmlformats.org/officeDocument/2006/relationships/slideLayout" Target="../slideLayouts/slideLayout18.xml"/><Relationship Id="rId5" Type="http://schemas.openxmlformats.org/officeDocument/2006/relationships/image" Target="../media/image304.png"/><Relationship Id="rId4" Type="http://schemas.openxmlformats.org/officeDocument/2006/relationships/image" Target="../media/image30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image" Target="../media/image305.png"/></Relationships>
</file>

<file path=ppt/slides/_rels/slide182.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72.png"/><Relationship Id="rId7" Type="http://schemas.openxmlformats.org/officeDocument/2006/relationships/image" Target="../media/image309.jpeg"/><Relationship Id="rId2" Type="http://schemas.openxmlformats.org/officeDocument/2006/relationships/notesSlide" Target="../notesSlides/notesSlide101.xml"/><Relationship Id="rId1" Type="http://schemas.openxmlformats.org/officeDocument/2006/relationships/slideLayout" Target="../slideLayouts/slideLayout18.xml"/><Relationship Id="rId6" Type="http://schemas.openxmlformats.org/officeDocument/2006/relationships/image" Target="../media/image308.jpeg"/><Relationship Id="rId5" Type="http://schemas.openxmlformats.org/officeDocument/2006/relationships/image" Target="../media/image307.jpeg"/><Relationship Id="rId4" Type="http://schemas.openxmlformats.org/officeDocument/2006/relationships/image" Target="../media/image306.jpeg"/><Relationship Id="rId9" Type="http://schemas.openxmlformats.org/officeDocument/2006/relationships/image" Target="../media/image311.jpeg"/></Relationships>
</file>

<file path=ppt/slides/_rels/slide183.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176.png"/><Relationship Id="rId7" Type="http://schemas.openxmlformats.org/officeDocument/2006/relationships/image" Target="../media/image315.png"/><Relationship Id="rId2" Type="http://schemas.openxmlformats.org/officeDocument/2006/relationships/notesSlide" Target="../notesSlides/notesSlide102.xml"/><Relationship Id="rId1" Type="http://schemas.openxmlformats.org/officeDocument/2006/relationships/slideLayout" Target="../slideLayouts/slideLayout18.xml"/><Relationship Id="rId6" Type="http://schemas.openxmlformats.org/officeDocument/2006/relationships/image" Target="../media/image314.jpeg"/><Relationship Id="rId5" Type="http://schemas.openxmlformats.org/officeDocument/2006/relationships/image" Target="../media/image313.jpeg"/><Relationship Id="rId4" Type="http://schemas.openxmlformats.org/officeDocument/2006/relationships/image" Target="../media/image312.jpeg"/><Relationship Id="rId9" Type="http://schemas.openxmlformats.org/officeDocument/2006/relationships/image" Target="../media/image317.png"/></Relationships>
</file>

<file path=ppt/slides/_rels/slide184.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176.png"/><Relationship Id="rId7" Type="http://schemas.openxmlformats.org/officeDocument/2006/relationships/image" Target="../media/image320.png"/><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295.png"/></Relationships>
</file>

<file path=ppt/slides/_rels/slide185.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325.png"/><Relationship Id="rId2" Type="http://schemas.openxmlformats.org/officeDocument/2006/relationships/notesSlide" Target="../notesSlides/notesSlide104.xml"/><Relationship Id="rId1" Type="http://schemas.openxmlformats.org/officeDocument/2006/relationships/slideLayout" Target="../slideLayouts/slideLayout18.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18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image" Target="../media/image326.jpeg"/></Relationships>
</file>

<file path=ppt/slides/_rels/slide1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6.xml"/><Relationship Id="rId1" Type="http://schemas.openxmlformats.org/officeDocument/2006/relationships/slideLayout" Target="../slideLayouts/slideLayout18.xml"/><Relationship Id="rId6" Type="http://schemas.openxmlformats.org/officeDocument/2006/relationships/image" Target="../media/image329.jpeg"/><Relationship Id="rId5" Type="http://schemas.openxmlformats.org/officeDocument/2006/relationships/image" Target="../media/image328.jpeg"/><Relationship Id="rId4" Type="http://schemas.openxmlformats.org/officeDocument/2006/relationships/image" Target="../media/image32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333.jpeg"/><Relationship Id="rId2" Type="http://schemas.openxmlformats.org/officeDocument/2006/relationships/notesSlide" Target="../notesSlides/notesSlide107.xml"/><Relationship Id="rId1" Type="http://schemas.openxmlformats.org/officeDocument/2006/relationships/slideLayout" Target="../slideLayouts/slideLayout18.xml"/><Relationship Id="rId6" Type="http://schemas.openxmlformats.org/officeDocument/2006/relationships/image" Target="../media/image332.jpeg"/><Relationship Id="rId5" Type="http://schemas.openxmlformats.org/officeDocument/2006/relationships/image" Target="../media/image331.png"/><Relationship Id="rId4" Type="http://schemas.openxmlformats.org/officeDocument/2006/relationships/image" Target="../media/image330.jpeg"/></Relationships>
</file>

<file path=ppt/slides/_rels/slide189.xml.rels><?xml version="1.0" encoding="UTF-8" standalone="yes"?>
<Relationships xmlns="http://schemas.openxmlformats.org/package/2006/relationships"><Relationship Id="rId8" Type="http://schemas.openxmlformats.org/officeDocument/2006/relationships/image" Target="../media/image338.gif"/><Relationship Id="rId3" Type="http://schemas.openxmlformats.org/officeDocument/2006/relationships/image" Target="../media/image172.png"/><Relationship Id="rId7" Type="http://schemas.openxmlformats.org/officeDocument/2006/relationships/image" Target="../media/image337.png"/><Relationship Id="rId2" Type="http://schemas.openxmlformats.org/officeDocument/2006/relationships/notesSlide" Target="../notesSlides/notesSlide108.xml"/><Relationship Id="rId1" Type="http://schemas.openxmlformats.org/officeDocument/2006/relationships/slideLayout" Target="../slideLayouts/slideLayout18.xml"/><Relationship Id="rId6" Type="http://schemas.openxmlformats.org/officeDocument/2006/relationships/image" Target="../media/image336.gif"/><Relationship Id="rId5" Type="http://schemas.openxmlformats.org/officeDocument/2006/relationships/image" Target="../media/image335.png"/><Relationship Id="rId4" Type="http://schemas.openxmlformats.org/officeDocument/2006/relationships/image" Target="../media/image3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9.xml"/><Relationship Id="rId1" Type="http://schemas.openxmlformats.org/officeDocument/2006/relationships/slideLayout" Target="../slideLayouts/slideLayout18.xml"/><Relationship Id="rId5" Type="http://schemas.openxmlformats.org/officeDocument/2006/relationships/image" Target="../media/image340.png"/><Relationship Id="rId4" Type="http://schemas.openxmlformats.org/officeDocument/2006/relationships/image" Target="../media/image339.jpeg"/></Relationships>
</file>

<file path=ppt/slides/_rels/slide191.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95.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346.jpeg"/></Relationships>
</file>

<file path=ppt/slides/_rels/slide196.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8" Type="http://schemas.openxmlformats.org/officeDocument/2006/relationships/image" Target="../media/image353.jpeg"/><Relationship Id="rId3" Type="http://schemas.openxmlformats.org/officeDocument/2006/relationships/image" Target="../media/image348.jpeg"/><Relationship Id="rId7" Type="http://schemas.openxmlformats.org/officeDocument/2006/relationships/image" Target="../media/image352.jpe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351.jpeg"/><Relationship Id="rId11" Type="http://schemas.openxmlformats.org/officeDocument/2006/relationships/image" Target="../media/image356.jpeg"/><Relationship Id="rId5" Type="http://schemas.openxmlformats.org/officeDocument/2006/relationships/image" Target="../media/image350.jpeg"/><Relationship Id="rId10" Type="http://schemas.openxmlformats.org/officeDocument/2006/relationships/image" Target="../media/image355.jpeg"/><Relationship Id="rId4" Type="http://schemas.openxmlformats.org/officeDocument/2006/relationships/image" Target="../media/image349.jpeg"/><Relationship Id="rId9" Type="http://schemas.openxmlformats.org/officeDocument/2006/relationships/image" Target="../media/image354.jpeg"/></Relationships>
</file>

<file path=ppt/slides/_rels/slide198.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61.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368.jpeg"/><Relationship Id="rId4" Type="http://schemas.openxmlformats.org/officeDocument/2006/relationships/image" Target="../media/image367.jpeg"/></Relationships>
</file>

<file path=ppt/slides/_rels/slide20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70.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8.jpeg"/><Relationship Id="rId4" Type="http://schemas.openxmlformats.org/officeDocument/2006/relationships/image" Target="../media/image11.jpeg"/><Relationship Id="rId9" Type="http://schemas.openxmlformats.org/officeDocument/2006/relationships/image" Target="../media/image17.jpeg"/></Relationships>
</file>

<file path=ppt/slides/_rels/slide210.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7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8" Type="http://schemas.openxmlformats.org/officeDocument/2006/relationships/image" Target="../media/image370.jpeg"/><Relationship Id="rId3" Type="http://schemas.openxmlformats.org/officeDocument/2006/relationships/image" Target="../media/image375.jpeg"/><Relationship Id="rId7" Type="http://schemas.openxmlformats.org/officeDocument/2006/relationships/image" Target="../media/image379.jpe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s>
</file>

<file path=ppt/slides/_rels/slide215.xml.rels><?xml version="1.0" encoding="UTF-8" standalone="yes"?>
<Relationships xmlns="http://schemas.openxmlformats.org/package/2006/relationships"><Relationship Id="rId3" Type="http://schemas.openxmlformats.org/officeDocument/2006/relationships/image" Target="../media/image380.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384.jpeg"/><Relationship Id="rId5" Type="http://schemas.openxmlformats.org/officeDocument/2006/relationships/image" Target="../media/image383.jpeg"/><Relationship Id="rId4" Type="http://schemas.openxmlformats.org/officeDocument/2006/relationships/image" Target="../media/image382.jpeg"/></Relationships>
</file>

<file path=ppt/slides/_rels/slide21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386.jpeg"/></Relationships>
</file>

<file path=ppt/slides/_rels/slide218.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388.jpeg"/></Relationships>
</file>

<file path=ppt/slides/_rels/slide219.xml.rels><?xml version="1.0" encoding="UTF-8" standalone="yes"?>
<Relationships xmlns="http://schemas.openxmlformats.org/package/2006/relationships"><Relationship Id="rId3" Type="http://schemas.openxmlformats.org/officeDocument/2006/relationships/image" Target="../media/image389.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0.xml.rels><?xml version="1.0" encoding="UTF-8" standalone="yes"?>
<Relationships xmlns="http://schemas.openxmlformats.org/package/2006/relationships"><Relationship Id="rId3" Type="http://schemas.openxmlformats.org/officeDocument/2006/relationships/image" Target="../media/image390.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39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image" Target="../media/image15.jpe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8.jpeg"/><Relationship Id="rId4" Type="http://schemas.openxmlformats.org/officeDocument/2006/relationships/image" Target="../media/image11.jpeg"/><Relationship Id="rId9" Type="http://schemas.openxmlformats.org/officeDocument/2006/relationships/image" Target="../media/image17.jpeg"/></Relationships>
</file>

<file path=ppt/slides/_rels/slide2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4.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2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8.jpeg"/><Relationship Id="rId4" Type="http://schemas.openxmlformats.org/officeDocument/2006/relationships/image" Target="../media/image11.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2.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4"/>
          <p:cNvSpPr>
            <a:spLocks noChangeArrowheads="1"/>
          </p:cNvSpPr>
          <p:nvPr/>
        </p:nvSpPr>
        <p:spPr bwMode="auto">
          <a:xfrm>
            <a:off x="-228600" y="187325"/>
            <a:ext cx="9677400" cy="955675"/>
          </a:xfrm>
          <a:prstGeom prst="rect">
            <a:avLst/>
          </a:prstGeom>
          <a:noFill/>
          <a:ln w="9525">
            <a:noFill/>
            <a:miter lim="800000"/>
            <a:headEnd/>
            <a:tailEnd/>
          </a:ln>
        </p:spPr>
        <p:txBody>
          <a:bodyPr anchor="ctr"/>
          <a:lstStyle/>
          <a:p>
            <a:pPr algn="ctr">
              <a:lnSpc>
                <a:spcPct val="80000"/>
              </a:lnSpc>
            </a:pPr>
            <a:r>
              <a:rPr lang="en-US" sz="3000">
                <a:solidFill>
                  <a:schemeClr val="bg1"/>
                </a:solidFill>
                <a:latin typeface="Rockwell Extra Bold" pitchFamily="18" charset="0"/>
              </a:rPr>
              <a:t>Montr</a:t>
            </a:r>
            <a:r>
              <a:rPr lang="en-US" sz="3000" b="1">
                <a:solidFill>
                  <a:schemeClr val="bg1"/>
                </a:solidFill>
                <a:latin typeface="Rockwell Extra Bold" pitchFamily="18" charset="0"/>
              </a:rPr>
              <a:t>é</a:t>
            </a:r>
            <a:r>
              <a:rPr lang="en-US" sz="3000">
                <a:solidFill>
                  <a:schemeClr val="bg1"/>
                </a:solidFill>
                <a:latin typeface="Rockwell Extra Bold" pitchFamily="18" charset="0"/>
              </a:rPr>
              <a:t>al International Game Summit</a:t>
            </a:r>
          </a:p>
          <a:p>
            <a:pPr algn="ctr">
              <a:lnSpc>
                <a:spcPct val="80000"/>
              </a:lnSpc>
            </a:pPr>
            <a:r>
              <a:rPr lang="en-US" sz="6600">
                <a:solidFill>
                  <a:schemeClr val="bg1"/>
                </a:solidFill>
                <a:latin typeface="Rockwell Extra Bold" pitchFamily="18" charset="0"/>
              </a:rPr>
              <a:t>BRAIN DUMP 2  12</a:t>
            </a:r>
          </a:p>
        </p:txBody>
      </p:sp>
      <p:sp>
        <p:nvSpPr>
          <p:cNvPr id="82947" name="Rectangle 5"/>
          <p:cNvSpPr>
            <a:spLocks noChangeArrowheads="1"/>
          </p:cNvSpPr>
          <p:nvPr/>
        </p:nvSpPr>
        <p:spPr bwMode="auto">
          <a:xfrm>
            <a:off x="6011863" y="1344613"/>
            <a:ext cx="2011362" cy="742950"/>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Cord </a:t>
            </a:r>
          </a:p>
          <a:p>
            <a:pPr algn="ctr">
              <a:lnSpc>
                <a:spcPct val="80000"/>
              </a:lnSpc>
              <a:spcBef>
                <a:spcPct val="20000"/>
              </a:spcBef>
            </a:pPr>
            <a:r>
              <a:rPr lang="en-US" sz="2000" b="1">
                <a:solidFill>
                  <a:schemeClr val="bg1"/>
                </a:solidFill>
              </a:rPr>
              <a:t>Smith</a:t>
            </a:r>
          </a:p>
        </p:txBody>
      </p:sp>
      <p:pic>
        <p:nvPicPr>
          <p:cNvPr id="82948" name="Picture 6" descr="Robotron_2084_brain"/>
          <p:cNvPicPr>
            <a:picLocks noChangeAspect="1" noChangeArrowheads="1"/>
          </p:cNvPicPr>
          <p:nvPr/>
        </p:nvPicPr>
        <p:blipFill>
          <a:blip r:embed="rId3"/>
          <a:srcRect/>
          <a:stretch>
            <a:fillRect/>
          </a:stretch>
        </p:blipFill>
        <p:spPr bwMode="auto">
          <a:xfrm>
            <a:off x="646113" y="1981200"/>
            <a:ext cx="439737" cy="533400"/>
          </a:xfrm>
          <a:prstGeom prst="rect">
            <a:avLst/>
          </a:prstGeom>
          <a:noFill/>
          <a:ln w="9525">
            <a:noFill/>
            <a:miter lim="800000"/>
            <a:headEnd/>
            <a:tailEnd/>
          </a:ln>
        </p:spPr>
      </p:pic>
      <p:pic>
        <p:nvPicPr>
          <p:cNvPr id="82949" name="Picture 7" descr="Robotron_2084_brain"/>
          <p:cNvPicPr>
            <a:picLocks noChangeAspect="1" noChangeArrowheads="1"/>
          </p:cNvPicPr>
          <p:nvPr/>
        </p:nvPicPr>
        <p:blipFill>
          <a:blip r:embed="rId4"/>
          <a:srcRect/>
          <a:stretch>
            <a:fillRect/>
          </a:stretch>
        </p:blipFill>
        <p:spPr bwMode="auto">
          <a:xfrm>
            <a:off x="1069975" y="3290888"/>
            <a:ext cx="503238" cy="609600"/>
          </a:xfrm>
          <a:prstGeom prst="rect">
            <a:avLst/>
          </a:prstGeom>
          <a:noFill/>
          <a:ln w="9525">
            <a:noFill/>
            <a:miter lim="800000"/>
            <a:headEnd/>
            <a:tailEnd/>
          </a:ln>
        </p:spPr>
      </p:pic>
      <p:pic>
        <p:nvPicPr>
          <p:cNvPr id="82950" name="Picture 10" descr="Robotron_2084_brain"/>
          <p:cNvPicPr>
            <a:picLocks noChangeAspect="1" noChangeArrowheads="1"/>
          </p:cNvPicPr>
          <p:nvPr/>
        </p:nvPicPr>
        <p:blipFill>
          <a:blip r:embed="rId5"/>
          <a:srcRect/>
          <a:stretch>
            <a:fillRect/>
          </a:stretch>
        </p:blipFill>
        <p:spPr bwMode="auto">
          <a:xfrm>
            <a:off x="5867400" y="2855913"/>
            <a:ext cx="536575" cy="649287"/>
          </a:xfrm>
          <a:prstGeom prst="rect">
            <a:avLst/>
          </a:prstGeom>
          <a:noFill/>
          <a:ln w="9525">
            <a:noFill/>
            <a:miter lim="800000"/>
            <a:headEnd/>
            <a:tailEnd/>
          </a:ln>
        </p:spPr>
      </p:pic>
      <p:pic>
        <p:nvPicPr>
          <p:cNvPr id="82951" name="Picture 11" descr="Robotron_2084_brain"/>
          <p:cNvPicPr>
            <a:picLocks noChangeAspect="1" noChangeArrowheads="1"/>
          </p:cNvPicPr>
          <p:nvPr/>
        </p:nvPicPr>
        <p:blipFill>
          <a:blip r:embed="rId6"/>
          <a:srcRect/>
          <a:stretch>
            <a:fillRect/>
          </a:stretch>
        </p:blipFill>
        <p:spPr bwMode="auto">
          <a:xfrm>
            <a:off x="6781800" y="1981200"/>
            <a:ext cx="457200" cy="533400"/>
          </a:xfrm>
          <a:prstGeom prst="rect">
            <a:avLst/>
          </a:prstGeom>
          <a:noFill/>
          <a:ln w="9525">
            <a:noFill/>
            <a:miter lim="800000"/>
            <a:headEnd/>
            <a:tailEnd/>
          </a:ln>
        </p:spPr>
      </p:pic>
      <p:pic>
        <p:nvPicPr>
          <p:cNvPr id="82952" name="Picture 12" descr="Robotron_2084_brain"/>
          <p:cNvPicPr>
            <a:picLocks noChangeAspect="1" noChangeArrowheads="1"/>
          </p:cNvPicPr>
          <p:nvPr/>
        </p:nvPicPr>
        <p:blipFill>
          <a:blip r:embed="rId7"/>
          <a:srcRect/>
          <a:stretch>
            <a:fillRect/>
          </a:stretch>
        </p:blipFill>
        <p:spPr bwMode="auto">
          <a:xfrm>
            <a:off x="3754438" y="2079625"/>
            <a:ext cx="457200" cy="533400"/>
          </a:xfrm>
          <a:prstGeom prst="rect">
            <a:avLst/>
          </a:prstGeom>
          <a:noFill/>
          <a:ln w="9525">
            <a:noFill/>
            <a:miter lim="800000"/>
            <a:headEnd/>
            <a:tailEnd/>
          </a:ln>
        </p:spPr>
      </p:pic>
      <p:pic>
        <p:nvPicPr>
          <p:cNvPr id="82953" name="Picture 13" descr="Robotron_2084_brain"/>
          <p:cNvPicPr>
            <a:picLocks noChangeAspect="1" noChangeArrowheads="1"/>
          </p:cNvPicPr>
          <p:nvPr/>
        </p:nvPicPr>
        <p:blipFill>
          <a:blip r:embed="rId3"/>
          <a:srcRect/>
          <a:stretch>
            <a:fillRect/>
          </a:stretch>
        </p:blipFill>
        <p:spPr bwMode="auto">
          <a:xfrm>
            <a:off x="4354513" y="3505200"/>
            <a:ext cx="439737" cy="533400"/>
          </a:xfrm>
          <a:prstGeom prst="rect">
            <a:avLst/>
          </a:prstGeom>
          <a:noFill/>
          <a:ln w="9525">
            <a:noFill/>
            <a:miter lim="800000"/>
            <a:headEnd/>
            <a:tailEnd/>
          </a:ln>
        </p:spPr>
      </p:pic>
      <p:pic>
        <p:nvPicPr>
          <p:cNvPr id="82954" name="Picture 14" descr="Robotron_2084_brain"/>
          <p:cNvPicPr>
            <a:picLocks noChangeAspect="1" noChangeArrowheads="1"/>
          </p:cNvPicPr>
          <p:nvPr/>
        </p:nvPicPr>
        <p:blipFill>
          <a:blip r:embed="rId8"/>
          <a:srcRect/>
          <a:stretch>
            <a:fillRect/>
          </a:stretch>
        </p:blipFill>
        <p:spPr bwMode="auto">
          <a:xfrm>
            <a:off x="2486025" y="3848100"/>
            <a:ext cx="409575" cy="495300"/>
          </a:xfrm>
          <a:prstGeom prst="rect">
            <a:avLst/>
          </a:prstGeom>
          <a:noFill/>
          <a:ln w="9525">
            <a:noFill/>
            <a:miter lim="800000"/>
            <a:headEnd/>
            <a:tailEnd/>
          </a:ln>
        </p:spPr>
      </p:pic>
      <p:pic>
        <p:nvPicPr>
          <p:cNvPr id="82955" name="Picture 15" descr="Robotron_2084_brain"/>
          <p:cNvPicPr>
            <a:picLocks noChangeAspect="1" noChangeArrowheads="1"/>
          </p:cNvPicPr>
          <p:nvPr/>
        </p:nvPicPr>
        <p:blipFill>
          <a:blip r:embed="rId9"/>
          <a:srcRect/>
          <a:stretch>
            <a:fillRect/>
          </a:stretch>
        </p:blipFill>
        <p:spPr bwMode="auto">
          <a:xfrm>
            <a:off x="8001000" y="2667000"/>
            <a:ext cx="515938" cy="533400"/>
          </a:xfrm>
          <a:prstGeom prst="rect">
            <a:avLst/>
          </a:prstGeom>
          <a:noFill/>
          <a:ln w="9525">
            <a:noFill/>
            <a:miter lim="800000"/>
            <a:headEnd/>
            <a:tailEnd/>
          </a:ln>
        </p:spPr>
      </p:pic>
      <p:pic>
        <p:nvPicPr>
          <p:cNvPr id="82956" name="Picture 16" descr="Robotron_2084_brain"/>
          <p:cNvPicPr>
            <a:picLocks noChangeAspect="1" noChangeArrowheads="1"/>
          </p:cNvPicPr>
          <p:nvPr/>
        </p:nvPicPr>
        <p:blipFill>
          <a:blip r:embed="rId10"/>
          <a:srcRect/>
          <a:stretch>
            <a:fillRect/>
          </a:stretch>
        </p:blipFill>
        <p:spPr bwMode="auto">
          <a:xfrm>
            <a:off x="7313613" y="457200"/>
            <a:ext cx="520700" cy="619125"/>
          </a:xfrm>
          <a:prstGeom prst="rect">
            <a:avLst/>
          </a:prstGeom>
          <a:noFill/>
          <a:ln w="9525">
            <a:noFill/>
            <a:miter lim="800000"/>
            <a:headEnd/>
            <a:tailEnd/>
          </a:ln>
        </p:spPr>
      </p:pic>
      <p:sp>
        <p:nvSpPr>
          <p:cNvPr id="82957" name="Rectangle 5"/>
          <p:cNvSpPr>
            <a:spLocks noChangeArrowheads="1"/>
          </p:cNvSpPr>
          <p:nvPr/>
        </p:nvSpPr>
        <p:spPr bwMode="auto">
          <a:xfrm>
            <a:off x="-603250" y="1277938"/>
            <a:ext cx="3048000" cy="438150"/>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Stéphanie </a:t>
            </a:r>
          </a:p>
          <a:p>
            <a:pPr algn="ctr">
              <a:lnSpc>
                <a:spcPct val="80000"/>
              </a:lnSpc>
              <a:spcBef>
                <a:spcPct val="20000"/>
              </a:spcBef>
            </a:pPr>
            <a:r>
              <a:rPr lang="en-US" sz="2000" b="1">
                <a:solidFill>
                  <a:schemeClr val="bg1"/>
                </a:solidFill>
              </a:rPr>
              <a:t>Bouchard</a:t>
            </a:r>
          </a:p>
        </p:txBody>
      </p:sp>
      <p:sp>
        <p:nvSpPr>
          <p:cNvPr id="82958" name="Rectangle 4"/>
          <p:cNvSpPr>
            <a:spLocks noChangeArrowheads="1"/>
          </p:cNvSpPr>
          <p:nvPr/>
        </p:nvSpPr>
        <p:spPr bwMode="auto">
          <a:xfrm>
            <a:off x="-304800" y="4903788"/>
            <a:ext cx="9677400" cy="1470025"/>
          </a:xfrm>
          <a:prstGeom prst="rect">
            <a:avLst/>
          </a:prstGeom>
          <a:noFill/>
          <a:ln w="9525">
            <a:noFill/>
            <a:miter lim="800000"/>
            <a:headEnd/>
            <a:tailEnd/>
          </a:ln>
        </p:spPr>
        <p:txBody>
          <a:bodyPr anchor="ctr"/>
          <a:lstStyle/>
          <a:p>
            <a:pPr algn="ctr">
              <a:lnSpc>
                <a:spcPct val="80000"/>
              </a:lnSpc>
            </a:pPr>
            <a:r>
              <a:rPr lang="en-US" sz="9800">
                <a:solidFill>
                  <a:schemeClr val="bg1"/>
                </a:solidFill>
                <a:latin typeface="Rockwell Extra Bold" pitchFamily="18" charset="0"/>
              </a:rPr>
              <a:t>INVENTING</a:t>
            </a:r>
          </a:p>
          <a:p>
            <a:pPr algn="ctr">
              <a:lnSpc>
                <a:spcPct val="80000"/>
              </a:lnSpc>
            </a:pPr>
            <a:r>
              <a:rPr lang="en-US" sz="9800">
                <a:solidFill>
                  <a:schemeClr val="bg1"/>
                </a:solidFill>
                <a:latin typeface="Rockwell Extra Bold" pitchFamily="18" charset="0"/>
              </a:rPr>
              <a:t>THE FUTURE</a:t>
            </a:r>
          </a:p>
        </p:txBody>
      </p:sp>
      <p:sp>
        <p:nvSpPr>
          <p:cNvPr id="82959" name="Rectangle 5"/>
          <p:cNvSpPr>
            <a:spLocks noChangeArrowheads="1"/>
          </p:cNvSpPr>
          <p:nvPr/>
        </p:nvSpPr>
        <p:spPr bwMode="auto">
          <a:xfrm>
            <a:off x="344488" y="2667000"/>
            <a:ext cx="2017712" cy="688975"/>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Bernard</a:t>
            </a:r>
          </a:p>
          <a:p>
            <a:pPr algn="ctr">
              <a:lnSpc>
                <a:spcPct val="80000"/>
              </a:lnSpc>
              <a:spcBef>
                <a:spcPct val="20000"/>
              </a:spcBef>
            </a:pPr>
            <a:r>
              <a:rPr lang="en-US" sz="2000" b="1">
                <a:solidFill>
                  <a:schemeClr val="bg1"/>
                </a:solidFill>
              </a:rPr>
              <a:t> Perron</a:t>
            </a:r>
          </a:p>
        </p:txBody>
      </p:sp>
      <p:sp>
        <p:nvSpPr>
          <p:cNvPr id="82960" name="Rectangle 5"/>
          <p:cNvSpPr>
            <a:spLocks noChangeArrowheads="1"/>
          </p:cNvSpPr>
          <p:nvPr/>
        </p:nvSpPr>
        <p:spPr bwMode="auto">
          <a:xfrm>
            <a:off x="7391400" y="1992313"/>
            <a:ext cx="1760538" cy="838200"/>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Tim </a:t>
            </a:r>
          </a:p>
          <a:p>
            <a:pPr algn="ctr">
              <a:lnSpc>
                <a:spcPct val="80000"/>
              </a:lnSpc>
              <a:spcBef>
                <a:spcPct val="20000"/>
              </a:spcBef>
            </a:pPr>
            <a:r>
              <a:rPr lang="en-US" sz="2000" b="1">
                <a:solidFill>
                  <a:schemeClr val="bg1"/>
                </a:solidFill>
              </a:rPr>
              <a:t>Sweeney</a:t>
            </a:r>
          </a:p>
        </p:txBody>
      </p:sp>
      <p:sp>
        <p:nvSpPr>
          <p:cNvPr id="82961" name="Rectangle 5"/>
          <p:cNvSpPr>
            <a:spLocks noChangeArrowheads="1"/>
          </p:cNvSpPr>
          <p:nvPr/>
        </p:nvSpPr>
        <p:spPr bwMode="auto">
          <a:xfrm>
            <a:off x="3886200" y="2914650"/>
            <a:ext cx="1487488" cy="725488"/>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Lee </a:t>
            </a:r>
          </a:p>
          <a:p>
            <a:pPr algn="ctr">
              <a:lnSpc>
                <a:spcPct val="80000"/>
              </a:lnSpc>
              <a:spcBef>
                <a:spcPct val="20000"/>
              </a:spcBef>
            </a:pPr>
            <a:r>
              <a:rPr lang="en-US" sz="2000" b="1">
                <a:solidFill>
                  <a:schemeClr val="bg1"/>
                </a:solidFill>
              </a:rPr>
              <a:t>Sheldon</a:t>
            </a:r>
          </a:p>
        </p:txBody>
      </p:sp>
      <p:sp>
        <p:nvSpPr>
          <p:cNvPr id="82962" name="Rectangle 5"/>
          <p:cNvSpPr>
            <a:spLocks noChangeArrowheads="1"/>
          </p:cNvSpPr>
          <p:nvPr/>
        </p:nvSpPr>
        <p:spPr bwMode="auto">
          <a:xfrm>
            <a:off x="3257550" y="1447800"/>
            <a:ext cx="1466850" cy="725488"/>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Jonathan </a:t>
            </a:r>
          </a:p>
          <a:p>
            <a:pPr algn="ctr">
              <a:lnSpc>
                <a:spcPct val="80000"/>
              </a:lnSpc>
              <a:spcBef>
                <a:spcPct val="20000"/>
              </a:spcBef>
            </a:pPr>
            <a:r>
              <a:rPr lang="en-US" sz="2000" b="1">
                <a:solidFill>
                  <a:schemeClr val="bg1"/>
                </a:solidFill>
              </a:rPr>
              <a:t>Morin</a:t>
            </a:r>
          </a:p>
          <a:p>
            <a:pPr algn="ctr">
              <a:lnSpc>
                <a:spcPct val="80000"/>
              </a:lnSpc>
              <a:spcBef>
                <a:spcPct val="20000"/>
              </a:spcBef>
            </a:pPr>
            <a:endParaRPr lang="en-US" sz="2000" b="1">
              <a:solidFill>
                <a:schemeClr val="bg1"/>
              </a:solidFill>
            </a:endParaRPr>
          </a:p>
        </p:txBody>
      </p:sp>
      <p:sp>
        <p:nvSpPr>
          <p:cNvPr id="82963" name="Rectangle 5"/>
          <p:cNvSpPr>
            <a:spLocks noChangeArrowheads="1"/>
          </p:cNvSpPr>
          <p:nvPr/>
        </p:nvSpPr>
        <p:spPr bwMode="auto">
          <a:xfrm>
            <a:off x="1765300" y="2857500"/>
            <a:ext cx="1820863" cy="990600"/>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Jonathan </a:t>
            </a:r>
          </a:p>
          <a:p>
            <a:pPr algn="ctr">
              <a:lnSpc>
                <a:spcPct val="80000"/>
              </a:lnSpc>
              <a:spcBef>
                <a:spcPct val="20000"/>
              </a:spcBef>
            </a:pPr>
            <a:r>
              <a:rPr lang="en-US" sz="2000" b="1">
                <a:solidFill>
                  <a:schemeClr val="bg1"/>
                </a:solidFill>
              </a:rPr>
              <a:t>Jacques-</a:t>
            </a:r>
          </a:p>
          <a:p>
            <a:pPr algn="ctr">
              <a:lnSpc>
                <a:spcPct val="80000"/>
              </a:lnSpc>
              <a:spcBef>
                <a:spcPct val="20000"/>
              </a:spcBef>
            </a:pPr>
            <a:r>
              <a:rPr lang="en-US" sz="2000" b="1">
                <a:solidFill>
                  <a:schemeClr val="bg1"/>
                </a:solidFill>
              </a:rPr>
              <a:t>Belletête</a:t>
            </a:r>
            <a:r>
              <a:rPr lang="en-US" sz="2000">
                <a:solidFill>
                  <a:schemeClr val="bg1"/>
                </a:solidFill>
              </a:rPr>
              <a:t> </a:t>
            </a:r>
            <a:endParaRPr lang="en-US" sz="2000" b="1">
              <a:solidFill>
                <a:schemeClr val="bg1"/>
              </a:solidFill>
            </a:endParaRPr>
          </a:p>
        </p:txBody>
      </p:sp>
      <p:sp>
        <p:nvSpPr>
          <p:cNvPr id="82964" name="Rectangle 5"/>
          <p:cNvSpPr>
            <a:spLocks noChangeArrowheads="1"/>
          </p:cNvSpPr>
          <p:nvPr/>
        </p:nvSpPr>
        <p:spPr bwMode="auto">
          <a:xfrm>
            <a:off x="5114925" y="2209800"/>
            <a:ext cx="1895475" cy="722313"/>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Alex </a:t>
            </a:r>
          </a:p>
          <a:p>
            <a:pPr algn="ctr">
              <a:lnSpc>
                <a:spcPct val="80000"/>
              </a:lnSpc>
              <a:spcBef>
                <a:spcPct val="20000"/>
              </a:spcBef>
            </a:pPr>
            <a:r>
              <a:rPr lang="en-US" sz="2000" b="1">
                <a:solidFill>
                  <a:schemeClr val="bg1"/>
                </a:solidFill>
              </a:rPr>
              <a:t>Hutchinson </a:t>
            </a:r>
          </a:p>
        </p:txBody>
      </p:sp>
      <p:sp>
        <p:nvSpPr>
          <p:cNvPr id="82965" name="Rectangle 5"/>
          <p:cNvSpPr>
            <a:spLocks noChangeArrowheads="1"/>
          </p:cNvSpPr>
          <p:nvPr/>
        </p:nvSpPr>
        <p:spPr bwMode="auto">
          <a:xfrm>
            <a:off x="5765800" y="3581400"/>
            <a:ext cx="3302000" cy="990600"/>
          </a:xfrm>
          <a:prstGeom prst="rect">
            <a:avLst/>
          </a:prstGeom>
          <a:noFill/>
          <a:ln w="9525">
            <a:noFill/>
            <a:miter lim="800000"/>
            <a:headEnd/>
            <a:tailEnd/>
          </a:ln>
        </p:spPr>
        <p:txBody>
          <a:bodyPr/>
          <a:lstStyle/>
          <a:p>
            <a:pPr algn="r">
              <a:lnSpc>
                <a:spcPct val="80000"/>
              </a:lnSpc>
              <a:spcBef>
                <a:spcPct val="20000"/>
              </a:spcBef>
            </a:pPr>
            <a:r>
              <a:rPr lang="en-US" b="1">
                <a:solidFill>
                  <a:schemeClr val="bg1"/>
                </a:solidFill>
              </a:rPr>
              <a:t>Your humble host:</a:t>
            </a:r>
          </a:p>
          <a:p>
            <a:pPr algn="r">
              <a:lnSpc>
                <a:spcPct val="80000"/>
              </a:lnSpc>
              <a:spcBef>
                <a:spcPct val="20000"/>
              </a:spcBef>
            </a:pPr>
            <a:r>
              <a:rPr lang="en-US" b="1">
                <a:solidFill>
                  <a:schemeClr val="bg1"/>
                </a:solidFill>
              </a:rPr>
              <a:t>Richard Rouse III</a:t>
            </a:r>
          </a:p>
          <a:p>
            <a:pPr algn="r">
              <a:lnSpc>
                <a:spcPct val="80000"/>
              </a:lnSpc>
              <a:spcBef>
                <a:spcPct val="20000"/>
              </a:spcBef>
            </a:pPr>
            <a:r>
              <a:rPr lang="en-US" b="1">
                <a:solidFill>
                  <a:schemeClr val="bg1"/>
                </a:solidFill>
              </a:rPr>
              <a:t>Microsoft Game Studios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5" descr="http://upload.wikimedia.org/wikipedia/commons/thumb/2/2c/Alan_Kay_and_the_prototype_of_Dynabook%2C_pt._5_%283010032738%29.jpg/800px-Alan_Kay_and_the_prototype_of_Dynabook%2C_pt._5_%283010032738%29.jpg"/>
          <p:cNvPicPr>
            <a:picLocks noChangeAspect="1" noChangeArrowheads="1"/>
          </p:cNvPicPr>
          <p:nvPr/>
        </p:nvPicPr>
        <p:blipFill>
          <a:blip r:embed="rId3"/>
          <a:srcRect/>
          <a:stretch>
            <a:fillRect/>
          </a:stretch>
        </p:blipFill>
        <p:spPr bwMode="auto">
          <a:xfrm>
            <a:off x="19050" y="320675"/>
            <a:ext cx="9144000" cy="6080125"/>
          </a:xfrm>
          <a:prstGeom prst="rect">
            <a:avLst/>
          </a:prstGeom>
          <a:noFill/>
          <a:ln w="9525">
            <a:noFill/>
            <a:miter lim="800000"/>
            <a:headEnd/>
            <a:tailEnd/>
          </a:ln>
        </p:spPr>
      </p:pic>
      <p:sp>
        <p:nvSpPr>
          <p:cNvPr id="101379" name="Rectangle 6"/>
          <p:cNvSpPr>
            <a:spLocks noChangeArrowheads="1"/>
          </p:cNvSpPr>
          <p:nvPr/>
        </p:nvSpPr>
        <p:spPr bwMode="auto">
          <a:xfrm>
            <a:off x="4724400" y="-152400"/>
            <a:ext cx="4508500" cy="3721100"/>
          </a:xfrm>
          <a:prstGeom prst="rect">
            <a:avLst/>
          </a:prstGeom>
          <a:noFill/>
          <a:ln w="9525">
            <a:noFill/>
            <a:miter lim="800000"/>
            <a:headEnd/>
            <a:tailEnd/>
          </a:ln>
        </p:spPr>
        <p:txBody>
          <a:bodyPr anchor="ctr"/>
          <a:lstStyle/>
          <a:p>
            <a:pPr algn="ctr"/>
            <a:r>
              <a:rPr lang="en-US" sz="2800">
                <a:solidFill>
                  <a:schemeClr val="bg1"/>
                </a:solidFill>
                <a:latin typeface="Rockwell Extra Bold" pitchFamily="18" charset="0"/>
              </a:rPr>
              <a:t>“Dynabook”</a:t>
            </a:r>
            <a:br>
              <a:rPr lang="en-US" sz="2800">
                <a:solidFill>
                  <a:schemeClr val="bg1"/>
                </a:solidFill>
                <a:latin typeface="Rockwell Extra Bold" pitchFamily="18" charset="0"/>
              </a:rPr>
            </a:br>
            <a:r>
              <a:rPr lang="en-US" sz="2800">
                <a:solidFill>
                  <a:schemeClr val="bg1"/>
                </a:solidFill>
                <a:latin typeface="Rockwell Extra Bold" pitchFamily="18" charset="0"/>
              </a:rPr>
              <a:t>Designed in 1968.</a:t>
            </a:r>
          </a:p>
        </p:txBody>
      </p:sp>
      <p:cxnSp>
        <p:nvCxnSpPr>
          <p:cNvPr id="4" name="Straight Arrow Connector 3"/>
          <p:cNvCxnSpPr/>
          <p:nvPr/>
        </p:nvCxnSpPr>
        <p:spPr>
          <a:xfrm flipH="1">
            <a:off x="4522788" y="2178050"/>
            <a:ext cx="990600" cy="11826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ALEX</a:t>
            </a:r>
          </a:p>
          <a:p>
            <a:pPr algn="ctr">
              <a:lnSpc>
                <a:spcPct val="80000"/>
              </a:lnSpc>
            </a:pPr>
            <a:r>
              <a:rPr lang="en-US" sz="8800">
                <a:latin typeface="Rockwell Extra Bold" pitchFamily="18" charset="0"/>
              </a:rPr>
              <a:t>HUTCHINSON</a:t>
            </a:r>
          </a:p>
        </p:txBody>
      </p:sp>
      <p:sp>
        <p:nvSpPr>
          <p:cNvPr id="223234"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Creative Director	  Ubisoft Montreal</a:t>
            </a:r>
          </a:p>
        </p:txBody>
      </p:sp>
      <p:pic>
        <p:nvPicPr>
          <p:cNvPr id="223235" name="Picture 2" descr="C:\PPStf\MIGS\2012\GameBox\Sporebox.jpg"/>
          <p:cNvPicPr>
            <a:picLocks noChangeAspect="1" noChangeArrowheads="1"/>
          </p:cNvPicPr>
          <p:nvPr/>
        </p:nvPicPr>
        <p:blipFill>
          <a:blip r:embed="rId3"/>
          <a:srcRect/>
          <a:stretch>
            <a:fillRect/>
          </a:stretch>
        </p:blipFill>
        <p:spPr bwMode="auto">
          <a:xfrm>
            <a:off x="457200" y="3711575"/>
            <a:ext cx="2173288" cy="3013075"/>
          </a:xfrm>
          <a:prstGeom prst="rect">
            <a:avLst/>
          </a:prstGeom>
          <a:noFill/>
          <a:ln w="9525">
            <a:noFill/>
            <a:miter lim="800000"/>
            <a:headEnd/>
            <a:tailEnd/>
          </a:ln>
        </p:spPr>
      </p:pic>
      <p:pic>
        <p:nvPicPr>
          <p:cNvPr id="223236" name="Picture 3" descr="C:\PPStf\MIGS\2012\GameBox\40th Day Box.jpg"/>
          <p:cNvPicPr>
            <a:picLocks noChangeAspect="1" noChangeArrowheads="1"/>
          </p:cNvPicPr>
          <p:nvPr/>
        </p:nvPicPr>
        <p:blipFill>
          <a:blip r:embed="rId4"/>
          <a:srcRect/>
          <a:stretch>
            <a:fillRect/>
          </a:stretch>
        </p:blipFill>
        <p:spPr bwMode="auto">
          <a:xfrm>
            <a:off x="3581400" y="3711575"/>
            <a:ext cx="2128838" cy="3005138"/>
          </a:xfrm>
          <a:prstGeom prst="rect">
            <a:avLst/>
          </a:prstGeom>
          <a:noFill/>
          <a:ln w="9525">
            <a:noFill/>
            <a:miter lim="800000"/>
            <a:headEnd/>
            <a:tailEnd/>
          </a:ln>
        </p:spPr>
      </p:pic>
      <p:pic>
        <p:nvPicPr>
          <p:cNvPr id="223237" name="Picture 4" descr="C:\PPStf\MIGS\2012\GameBox\assassins-creed-3-box-art-released.jpg"/>
          <p:cNvPicPr>
            <a:picLocks noChangeAspect="1" noChangeArrowheads="1"/>
          </p:cNvPicPr>
          <p:nvPr/>
        </p:nvPicPr>
        <p:blipFill>
          <a:blip r:embed="rId5"/>
          <a:srcRect/>
          <a:stretch>
            <a:fillRect/>
          </a:stretch>
        </p:blipFill>
        <p:spPr bwMode="auto">
          <a:xfrm>
            <a:off x="6629400" y="3744913"/>
            <a:ext cx="2132013" cy="3005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hello-1774.jpg"/>
          <p:cNvPicPr>
            <a:picLocks noChangeAspect="1"/>
          </p:cNvPicPr>
          <p:nvPr/>
        </p:nvPicPr>
        <p:blipFill>
          <a:blip r:embed="rId3"/>
          <a:srcRect/>
          <a:stretch>
            <a:fillRect/>
          </a:stretch>
        </p:blipFill>
        <p:spPr bwMode="auto">
          <a:xfrm>
            <a:off x="-533400" y="0"/>
            <a:ext cx="10210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rt-Game.jpg"/>
          <p:cNvPicPr>
            <a:picLocks noGrp="1" noChangeAspect="1"/>
          </p:cNvPicPr>
          <p:nvPr>
            <p:ph idx="1"/>
          </p:nvPr>
        </p:nvPicPr>
        <p:blipFill>
          <a:blip r:embed="rId3"/>
          <a:srcRect/>
          <a:stretch>
            <a:fillRect/>
          </a:stretch>
        </p:blipFill>
        <p:spPr>
          <a:xfrm>
            <a:off x="0" y="1371600"/>
            <a:ext cx="9144000" cy="3505200"/>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http://www.westernexhibitions.com/current/frank_hardesty09/frank/big_thumbs/23_NO_REALLY.jpg"/>
          <p:cNvPicPr>
            <a:picLocks noChangeAspect="1" noChangeArrowheads="1"/>
          </p:cNvPicPr>
          <p:nvPr/>
        </p:nvPicPr>
        <p:blipFill>
          <a:blip r:embed="rId3"/>
          <a:srcRect/>
          <a:stretch>
            <a:fillRect/>
          </a:stretch>
        </p:blipFill>
        <p:spPr bwMode="auto">
          <a:xfrm>
            <a:off x="-457200" y="-533400"/>
            <a:ext cx="9906000" cy="8148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4" descr="source.jpg"/>
          <p:cNvPicPr>
            <a:picLocks noChangeAspect="1"/>
          </p:cNvPicPr>
          <p:nvPr/>
        </p:nvPicPr>
        <p:blipFill>
          <a:blip r:embed="rId3"/>
          <a:srcRect/>
          <a:stretch>
            <a:fillRect/>
          </a:stretch>
        </p:blipFill>
        <p:spPr bwMode="auto">
          <a:xfrm>
            <a:off x="209550" y="3543300"/>
            <a:ext cx="5810250" cy="3238500"/>
          </a:xfrm>
          <a:prstGeom prst="rect">
            <a:avLst/>
          </a:prstGeom>
          <a:noFill/>
          <a:ln w="9525">
            <a:noFill/>
            <a:miter lim="800000"/>
            <a:headEnd/>
            <a:tailEnd/>
          </a:ln>
        </p:spPr>
      </p:pic>
      <p:pic>
        <p:nvPicPr>
          <p:cNvPr id="231426" name="Picture 6" descr="frostbite.png"/>
          <p:cNvPicPr>
            <a:picLocks noChangeAspect="1"/>
          </p:cNvPicPr>
          <p:nvPr/>
        </p:nvPicPr>
        <p:blipFill>
          <a:blip r:embed="rId4"/>
          <a:srcRect/>
          <a:stretch>
            <a:fillRect/>
          </a:stretch>
        </p:blipFill>
        <p:spPr bwMode="auto">
          <a:xfrm>
            <a:off x="533400" y="533400"/>
            <a:ext cx="2857500" cy="3181350"/>
          </a:xfrm>
          <a:prstGeom prst="rect">
            <a:avLst/>
          </a:prstGeom>
          <a:noFill/>
          <a:ln w="9525">
            <a:noFill/>
            <a:miter lim="800000"/>
            <a:headEnd/>
            <a:tailEnd/>
          </a:ln>
        </p:spPr>
      </p:pic>
      <p:pic>
        <p:nvPicPr>
          <p:cNvPr id="231427" name="Picture 3" descr="havok.jpg"/>
          <p:cNvPicPr>
            <a:picLocks noChangeAspect="1"/>
          </p:cNvPicPr>
          <p:nvPr/>
        </p:nvPicPr>
        <p:blipFill>
          <a:blip r:embed="rId5"/>
          <a:srcRect/>
          <a:stretch>
            <a:fillRect/>
          </a:stretch>
        </p:blipFill>
        <p:spPr bwMode="auto">
          <a:xfrm>
            <a:off x="4105275" y="2133600"/>
            <a:ext cx="5038725" cy="2438400"/>
          </a:xfrm>
          <a:prstGeom prst="rect">
            <a:avLst/>
          </a:prstGeom>
          <a:noFill/>
          <a:ln w="9525">
            <a:noFill/>
            <a:miter lim="800000"/>
            <a:headEnd/>
            <a:tailEnd/>
          </a:ln>
        </p:spPr>
      </p:pic>
      <p:pic>
        <p:nvPicPr>
          <p:cNvPr id="231428" name="Picture 5" descr="unreal-real-engine.jpg"/>
          <p:cNvPicPr>
            <a:picLocks noChangeAspect="1"/>
          </p:cNvPicPr>
          <p:nvPr/>
        </p:nvPicPr>
        <p:blipFill>
          <a:blip r:embed="rId6"/>
          <a:srcRect/>
          <a:stretch>
            <a:fillRect/>
          </a:stretch>
        </p:blipFill>
        <p:spPr bwMode="auto">
          <a:xfrm>
            <a:off x="3200400" y="304800"/>
            <a:ext cx="2857500"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eaLnBrk="1" hangingPunct="1"/>
            <a:endParaRPr lang="fr-FR" smtClean="0"/>
          </a:p>
        </p:txBody>
      </p:sp>
      <p:pic>
        <p:nvPicPr>
          <p:cNvPr id="233474" name="Picture 4" descr="silenthill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Content Placeholder 3" descr="Lists.jpg"/>
          <p:cNvPicPr>
            <a:picLocks noGrp="1" noChangeAspect="1"/>
          </p:cNvPicPr>
          <p:nvPr>
            <p:ph idx="1"/>
          </p:nvPr>
        </p:nvPicPr>
        <p:blipFill>
          <a:blip r:embed="rId3"/>
          <a:srcRect/>
          <a:stretch>
            <a:fillRect/>
          </a:stretch>
        </p:blipFill>
        <p:spPr>
          <a:xfrm>
            <a:off x="2530475" y="381000"/>
            <a:ext cx="4022725" cy="6034088"/>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lstStyle/>
          <a:p>
            <a:pPr eaLnBrk="1" hangingPunct="1"/>
            <a:endParaRPr lang="fr-FR" smtClean="0"/>
          </a:p>
        </p:txBody>
      </p:sp>
      <p:pic>
        <p:nvPicPr>
          <p:cNvPr id="237570" name="Content Placeholder 3" descr="reviews.jpg"/>
          <p:cNvPicPr>
            <a:picLocks noGrp="1" noChangeAspect="1"/>
          </p:cNvPicPr>
          <p:nvPr>
            <p:ph idx="1"/>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3" descr="barbieparty_2.jpg"/>
          <p:cNvPicPr>
            <a:picLocks noChangeAspect="1"/>
          </p:cNvPicPr>
          <p:nvPr/>
        </p:nvPicPr>
        <p:blipFill>
          <a:blip r:embed="rId3"/>
          <a:srcRect/>
          <a:stretch>
            <a:fillRect/>
          </a:stretch>
        </p:blipFill>
        <p:spPr bwMode="auto">
          <a:xfrm>
            <a:off x="-204788" y="0"/>
            <a:ext cx="9553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1"/>
          <p:cNvSpPr>
            <a:spLocks noGrp="1"/>
          </p:cNvSpPr>
          <p:nvPr>
            <p:ph type="title"/>
          </p:nvPr>
        </p:nvSpPr>
        <p:spPr/>
        <p:txBody>
          <a:bodyPr/>
          <a:lstStyle/>
          <a:p>
            <a:pPr eaLnBrk="1" hangingPunct="1"/>
            <a:endParaRPr lang="fr-FR" smtClean="0"/>
          </a:p>
        </p:txBody>
      </p:sp>
      <p:pic>
        <p:nvPicPr>
          <p:cNvPr id="241666" name="Content Placeholder 3" descr="business.jpg"/>
          <p:cNvPicPr>
            <a:picLocks noGrp="1" noChangeAspect="1"/>
          </p:cNvPicPr>
          <p:nvPr>
            <p:ph idx="1"/>
          </p:nvPr>
        </p:nvPicPr>
        <p:blipFill>
          <a:blip r:embed="rId3"/>
          <a:srcRect/>
          <a:stretch>
            <a:fillRect/>
          </a:stretch>
        </p:blipFill>
        <p:spPr>
          <a:xfrm>
            <a:off x="-1858963" y="0"/>
            <a:ext cx="11417301" cy="6858000"/>
          </a:xfrm>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6" name="Picture 2" descr="C:\PPStf\MIGS\2012\Images\Ef1941scr.png"/>
          <p:cNvPicPr>
            <a:picLocks noChangeAspect="1" noChangeArrowheads="1"/>
          </p:cNvPicPr>
          <p:nvPr/>
        </p:nvPicPr>
        <p:blipFill>
          <a:blip r:embed="rId3"/>
          <a:srcRect/>
          <a:stretch>
            <a:fillRect/>
          </a:stretch>
        </p:blipFill>
        <p:spPr bwMode="auto">
          <a:xfrm>
            <a:off x="4038600" y="685800"/>
            <a:ext cx="4800600" cy="3429000"/>
          </a:xfrm>
          <a:prstGeom prst="rect">
            <a:avLst/>
          </a:prstGeom>
          <a:noFill/>
          <a:ln w="9525">
            <a:noFill/>
            <a:miter lim="800000"/>
            <a:headEnd/>
            <a:tailEnd/>
          </a:ln>
        </p:spPr>
      </p:pic>
      <p:pic>
        <p:nvPicPr>
          <p:cNvPr id="103427" name="Picture 2" descr="C:\PPStf\MIGS\2012\Images\Eastern_Front_cover.jpg"/>
          <p:cNvPicPr>
            <a:picLocks noChangeAspect="1" noChangeArrowheads="1"/>
          </p:cNvPicPr>
          <p:nvPr/>
        </p:nvPicPr>
        <p:blipFill>
          <a:blip r:embed="rId4"/>
          <a:srcRect/>
          <a:stretch>
            <a:fillRect/>
          </a:stretch>
        </p:blipFill>
        <p:spPr bwMode="auto">
          <a:xfrm>
            <a:off x="1143000" y="3200400"/>
            <a:ext cx="2619375" cy="3552825"/>
          </a:xfrm>
          <a:prstGeom prst="rect">
            <a:avLst/>
          </a:prstGeom>
          <a:noFill/>
          <a:ln w="9525">
            <a:noFill/>
            <a:miter lim="800000"/>
            <a:headEnd/>
            <a:tailEnd/>
          </a:ln>
        </p:spPr>
      </p:pic>
      <p:pic>
        <p:nvPicPr>
          <p:cNvPr id="103428" name="Picture 5" descr="C:\PPStf\MIGS\2012\Images\1620599-age34.jpg"/>
          <p:cNvPicPr>
            <a:picLocks noChangeAspect="1" noChangeArrowheads="1"/>
          </p:cNvPicPr>
          <p:nvPr/>
        </p:nvPicPr>
        <p:blipFill>
          <a:blip r:embed="rId5"/>
          <a:srcRect/>
          <a:stretch>
            <a:fillRect/>
          </a:stretch>
        </p:blipFill>
        <p:spPr bwMode="auto">
          <a:xfrm>
            <a:off x="228600" y="152400"/>
            <a:ext cx="3533775" cy="2760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6" descr="fun.png"/>
          <p:cNvPicPr>
            <a:picLocks noChangeAspect="1"/>
          </p:cNvPicPr>
          <p:nvPr/>
        </p:nvPicPr>
        <p:blipFill>
          <a:blip r:embed="rId3"/>
          <a:srcRect/>
          <a:stretch>
            <a:fillRect/>
          </a:stretch>
        </p:blipFill>
        <p:spPr bwMode="auto">
          <a:xfrm>
            <a:off x="0" y="-735013"/>
            <a:ext cx="9144000" cy="805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descr="gates.jpg"/>
          <p:cNvPicPr>
            <a:picLocks noChangeAspect="1"/>
          </p:cNvPicPr>
          <p:nvPr/>
        </p:nvPicPr>
        <p:blipFill>
          <a:blip r:embed="rId3"/>
          <a:srcRect/>
          <a:stretch>
            <a:fillRect/>
          </a:stretch>
        </p:blipFill>
        <p:spPr bwMode="auto">
          <a:xfrm>
            <a:off x="-374650" y="-14288"/>
            <a:ext cx="9518650" cy="6948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american-gamer.jpg"/>
          <p:cNvPicPr>
            <a:picLocks noChangeAspect="1"/>
          </p:cNvPicPr>
          <p:nvPr/>
        </p:nvPicPr>
        <p:blipFill>
          <a:blip r:embed="rId3"/>
          <a:srcRect/>
          <a:stretch>
            <a:fillRect/>
          </a:stretch>
        </p:blipFill>
        <p:spPr bwMode="auto">
          <a:xfrm>
            <a:off x="228600" y="1143000"/>
            <a:ext cx="2759075" cy="4132263"/>
          </a:xfrm>
          <a:prstGeom prst="rect">
            <a:avLst/>
          </a:prstGeom>
          <a:noFill/>
          <a:ln w="9525">
            <a:noFill/>
            <a:miter lim="800000"/>
            <a:headEnd/>
            <a:tailEnd/>
          </a:ln>
        </p:spPr>
      </p:pic>
      <p:pic>
        <p:nvPicPr>
          <p:cNvPr id="5" name="Picture 4" descr="american-gamer.jpg"/>
          <p:cNvPicPr>
            <a:picLocks noChangeAspect="1"/>
          </p:cNvPicPr>
          <p:nvPr/>
        </p:nvPicPr>
        <p:blipFill>
          <a:blip r:embed="rId3"/>
          <a:srcRect/>
          <a:stretch>
            <a:fillRect/>
          </a:stretch>
        </p:blipFill>
        <p:spPr bwMode="auto">
          <a:xfrm>
            <a:off x="3184525" y="1143000"/>
            <a:ext cx="2759075" cy="4132263"/>
          </a:xfrm>
          <a:prstGeom prst="rect">
            <a:avLst/>
          </a:prstGeom>
          <a:noFill/>
          <a:ln w="9525">
            <a:noFill/>
            <a:miter lim="800000"/>
            <a:headEnd/>
            <a:tailEnd/>
          </a:ln>
        </p:spPr>
      </p:pic>
      <p:pic>
        <p:nvPicPr>
          <p:cNvPr id="6" name="Picture 5" descr="american-gamer.jpg"/>
          <p:cNvPicPr>
            <a:picLocks noChangeAspect="1"/>
          </p:cNvPicPr>
          <p:nvPr/>
        </p:nvPicPr>
        <p:blipFill>
          <a:blip r:embed="rId3"/>
          <a:srcRect/>
          <a:stretch>
            <a:fillRect/>
          </a:stretch>
        </p:blipFill>
        <p:spPr bwMode="auto">
          <a:xfrm>
            <a:off x="6080125" y="1143000"/>
            <a:ext cx="2759075" cy="4132263"/>
          </a:xfrm>
          <a:prstGeom prst="rect">
            <a:avLst/>
          </a:prstGeom>
          <a:noFill/>
          <a:ln w="9525">
            <a:noFill/>
            <a:miter lim="800000"/>
            <a:headEnd/>
            <a:tailEnd/>
          </a:ln>
        </p:spPr>
      </p:pic>
      <p:sp>
        <p:nvSpPr>
          <p:cNvPr id="247812" name="TextBox 7"/>
          <p:cNvSpPr txBox="1">
            <a:spLocks noChangeArrowheads="1"/>
          </p:cNvSpPr>
          <p:nvPr/>
        </p:nvSpPr>
        <p:spPr bwMode="auto">
          <a:xfrm>
            <a:off x="1752600" y="5629275"/>
            <a:ext cx="244475" cy="369888"/>
          </a:xfrm>
          <a:prstGeom prst="rect">
            <a:avLst/>
          </a:prstGeom>
          <a:noFill/>
          <a:ln w="9525">
            <a:noFill/>
            <a:miter lim="800000"/>
            <a:headEnd/>
            <a:tailEnd/>
          </a:ln>
        </p:spPr>
        <p:txBody>
          <a:bodyPr>
            <a:spAutoFit/>
          </a:bodyPr>
          <a:lstStyle/>
          <a:p>
            <a:endParaRPr lang="fr-FR">
              <a:solidFill>
                <a:srgbClr val="000000"/>
              </a:solidFill>
            </a:endParaRPr>
          </a:p>
        </p:txBody>
      </p:sp>
      <p:sp>
        <p:nvSpPr>
          <p:cNvPr id="247813" name="TextBox 7"/>
          <p:cNvSpPr txBox="1">
            <a:spLocks noChangeArrowheads="1"/>
          </p:cNvSpPr>
          <p:nvPr/>
        </p:nvSpPr>
        <p:spPr bwMode="auto">
          <a:xfrm>
            <a:off x="228600" y="5300663"/>
            <a:ext cx="2738438" cy="338137"/>
          </a:xfrm>
          <a:prstGeom prst="rect">
            <a:avLst/>
          </a:prstGeom>
          <a:noFill/>
          <a:ln w="9525">
            <a:noFill/>
            <a:miter lim="800000"/>
            <a:headEnd/>
            <a:tailEnd/>
          </a:ln>
        </p:spPr>
        <p:txBody>
          <a:bodyPr>
            <a:spAutoFit/>
          </a:bodyPr>
          <a:lstStyle/>
          <a:p>
            <a:pPr algn="ctr"/>
            <a:r>
              <a:rPr lang="en-CA" sz="1600">
                <a:solidFill>
                  <a:srgbClr val="161645"/>
                </a:solidFill>
              </a:rPr>
              <a:t>Average Developer</a:t>
            </a:r>
            <a:endParaRPr lang="en-US" sz="1600">
              <a:solidFill>
                <a:srgbClr val="161645"/>
              </a:solidFill>
            </a:endParaRPr>
          </a:p>
        </p:txBody>
      </p:sp>
      <p:sp>
        <p:nvSpPr>
          <p:cNvPr id="9" name="TextBox 8"/>
          <p:cNvSpPr txBox="1">
            <a:spLocks noChangeArrowheads="1"/>
          </p:cNvSpPr>
          <p:nvPr/>
        </p:nvSpPr>
        <p:spPr bwMode="auto">
          <a:xfrm>
            <a:off x="3205163" y="5300663"/>
            <a:ext cx="2738437" cy="338137"/>
          </a:xfrm>
          <a:prstGeom prst="rect">
            <a:avLst/>
          </a:prstGeom>
          <a:noFill/>
          <a:ln w="9525">
            <a:noFill/>
            <a:miter lim="800000"/>
            <a:headEnd/>
            <a:tailEnd/>
          </a:ln>
        </p:spPr>
        <p:txBody>
          <a:bodyPr>
            <a:spAutoFit/>
          </a:bodyPr>
          <a:lstStyle/>
          <a:p>
            <a:pPr algn="ctr"/>
            <a:r>
              <a:rPr lang="en-CA" sz="1600">
                <a:solidFill>
                  <a:srgbClr val="161645"/>
                </a:solidFill>
              </a:rPr>
              <a:t>Average Reviewer</a:t>
            </a:r>
            <a:endParaRPr lang="en-US" sz="1600">
              <a:solidFill>
                <a:srgbClr val="161645"/>
              </a:solidFill>
            </a:endParaRPr>
          </a:p>
        </p:txBody>
      </p:sp>
      <p:sp>
        <p:nvSpPr>
          <p:cNvPr id="10" name="TextBox 9"/>
          <p:cNvSpPr txBox="1">
            <a:spLocks noChangeArrowheads="1"/>
          </p:cNvSpPr>
          <p:nvPr/>
        </p:nvSpPr>
        <p:spPr bwMode="auto">
          <a:xfrm>
            <a:off x="6096000" y="5300663"/>
            <a:ext cx="2738438" cy="338137"/>
          </a:xfrm>
          <a:prstGeom prst="rect">
            <a:avLst/>
          </a:prstGeom>
          <a:noFill/>
          <a:ln w="9525">
            <a:noFill/>
            <a:miter lim="800000"/>
            <a:headEnd/>
            <a:tailEnd/>
          </a:ln>
        </p:spPr>
        <p:txBody>
          <a:bodyPr>
            <a:spAutoFit/>
          </a:bodyPr>
          <a:lstStyle/>
          <a:p>
            <a:pPr algn="ctr"/>
            <a:r>
              <a:rPr lang="en-CA" sz="1600">
                <a:solidFill>
                  <a:srgbClr val="161645"/>
                </a:solidFill>
              </a:rPr>
              <a:t>Average Player</a:t>
            </a:r>
            <a:endParaRPr lang="en-US" sz="1600">
              <a:solidFill>
                <a:srgbClr val="161645"/>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3" descr="Thank_you.jpg"/>
          <p:cNvPicPr>
            <a:picLocks noChangeAspect="1"/>
          </p:cNvPicPr>
          <p:nvPr/>
        </p:nvPicPr>
        <p:blipFill>
          <a:blip r:embed="rId2"/>
          <a:srcRect/>
          <a:stretch>
            <a:fillRect/>
          </a:stretch>
        </p:blipFill>
        <p:spPr bwMode="auto">
          <a:xfrm>
            <a:off x="1828800" y="809625"/>
            <a:ext cx="5218113" cy="498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TIM </a:t>
            </a:r>
          </a:p>
          <a:p>
            <a:pPr algn="ctr">
              <a:lnSpc>
                <a:spcPct val="80000"/>
              </a:lnSpc>
            </a:pPr>
            <a:r>
              <a:rPr lang="en-US" sz="8800">
                <a:latin typeface="Rockwell Extra Bold" pitchFamily="18" charset="0"/>
              </a:rPr>
              <a:t>SWEENEY</a:t>
            </a:r>
          </a:p>
        </p:txBody>
      </p:sp>
      <p:sp>
        <p:nvSpPr>
          <p:cNvPr id="250882"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Founder/CTO	  		    Epic Games</a:t>
            </a:r>
          </a:p>
        </p:txBody>
      </p:sp>
      <p:pic>
        <p:nvPicPr>
          <p:cNvPr id="250883" name="Picture 7" descr="gears-of-war_box"/>
          <p:cNvPicPr>
            <a:picLocks noChangeAspect="1" noChangeArrowheads="1"/>
          </p:cNvPicPr>
          <p:nvPr/>
        </p:nvPicPr>
        <p:blipFill>
          <a:blip r:embed="rId3"/>
          <a:srcRect/>
          <a:stretch>
            <a:fillRect/>
          </a:stretch>
        </p:blipFill>
        <p:spPr bwMode="auto">
          <a:xfrm>
            <a:off x="6296025" y="3352800"/>
            <a:ext cx="2314575" cy="3330575"/>
          </a:xfrm>
          <a:prstGeom prst="rect">
            <a:avLst/>
          </a:prstGeom>
          <a:noFill/>
          <a:ln w="9525">
            <a:noFill/>
            <a:miter lim="800000"/>
            <a:headEnd/>
            <a:tailEnd/>
          </a:ln>
        </p:spPr>
      </p:pic>
      <p:pic>
        <p:nvPicPr>
          <p:cNvPr id="250884" name="Picture 2" descr="C:\PPStf\MIGS\2012\GameBox\Jill_of_the_Jungle-cover_art.jpg"/>
          <p:cNvPicPr>
            <a:picLocks noChangeAspect="1" noChangeArrowheads="1"/>
          </p:cNvPicPr>
          <p:nvPr/>
        </p:nvPicPr>
        <p:blipFill>
          <a:blip r:embed="rId4"/>
          <a:srcRect/>
          <a:stretch>
            <a:fillRect/>
          </a:stretch>
        </p:blipFill>
        <p:spPr bwMode="auto">
          <a:xfrm>
            <a:off x="576263" y="3581400"/>
            <a:ext cx="2319337" cy="2971800"/>
          </a:xfrm>
          <a:prstGeom prst="rect">
            <a:avLst/>
          </a:prstGeom>
          <a:noFill/>
          <a:ln w="9525">
            <a:noFill/>
            <a:miter lim="800000"/>
            <a:headEnd/>
            <a:tailEnd/>
          </a:ln>
        </p:spPr>
      </p:pic>
      <p:pic>
        <p:nvPicPr>
          <p:cNvPr id="250885" name="Picture 3" descr="C:\PPStf\MIGS\2012\GameBox\Unreal_Coverart.png"/>
          <p:cNvPicPr>
            <a:picLocks noChangeAspect="1" noChangeArrowheads="1"/>
          </p:cNvPicPr>
          <p:nvPr/>
        </p:nvPicPr>
        <p:blipFill>
          <a:blip r:embed="rId5"/>
          <a:srcRect/>
          <a:stretch>
            <a:fillRect/>
          </a:stretch>
        </p:blipFill>
        <p:spPr bwMode="auto">
          <a:xfrm>
            <a:off x="3228975" y="3352800"/>
            <a:ext cx="2765425" cy="3305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BERNARD</a:t>
            </a:r>
          </a:p>
          <a:p>
            <a:pPr algn="ctr">
              <a:lnSpc>
                <a:spcPct val="80000"/>
              </a:lnSpc>
            </a:pPr>
            <a:r>
              <a:rPr lang="en-US" sz="8800">
                <a:latin typeface="Rockwell Extra Bold" pitchFamily="18" charset="0"/>
              </a:rPr>
              <a:t>PERRON</a:t>
            </a:r>
          </a:p>
        </p:txBody>
      </p:sp>
      <p:sp>
        <p:nvSpPr>
          <p:cNvPr id="252930"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Professor	       Université de Montréal</a:t>
            </a:r>
          </a:p>
        </p:txBody>
      </p:sp>
      <p:pic>
        <p:nvPicPr>
          <p:cNvPr id="252931" name="Picture 2" descr="C:\PPStf\MIGS\2012\GameBox\silentHillBook.jpg"/>
          <p:cNvPicPr>
            <a:picLocks noChangeAspect="1" noChangeArrowheads="1"/>
          </p:cNvPicPr>
          <p:nvPr/>
        </p:nvPicPr>
        <p:blipFill>
          <a:blip r:embed="rId3"/>
          <a:srcRect/>
          <a:stretch>
            <a:fillRect/>
          </a:stretch>
        </p:blipFill>
        <p:spPr bwMode="auto">
          <a:xfrm>
            <a:off x="6167438" y="3276600"/>
            <a:ext cx="2138362" cy="3200400"/>
          </a:xfrm>
          <a:prstGeom prst="rect">
            <a:avLst/>
          </a:prstGeom>
          <a:noFill/>
          <a:ln w="9525">
            <a:noFill/>
            <a:miter lim="800000"/>
            <a:headEnd/>
            <a:tailEnd/>
          </a:ln>
        </p:spPr>
      </p:pic>
      <p:pic>
        <p:nvPicPr>
          <p:cNvPr id="252932" name="Picture 3" descr="C:\PPStf\MIGS\2012\GameBox\horror-video-games-essays-on-fusion-fear-play-bernard-perron-paperback-cover-art.jpg"/>
          <p:cNvPicPr>
            <a:picLocks noChangeAspect="1" noChangeArrowheads="1"/>
          </p:cNvPicPr>
          <p:nvPr/>
        </p:nvPicPr>
        <p:blipFill>
          <a:blip r:embed="rId4"/>
          <a:srcRect/>
          <a:stretch>
            <a:fillRect/>
          </a:stretch>
        </p:blipFill>
        <p:spPr bwMode="auto">
          <a:xfrm>
            <a:off x="3581400" y="3276600"/>
            <a:ext cx="2057400" cy="3178175"/>
          </a:xfrm>
          <a:prstGeom prst="rect">
            <a:avLst/>
          </a:prstGeom>
          <a:noFill/>
          <a:ln w="9525">
            <a:noFill/>
            <a:miter lim="800000"/>
            <a:headEnd/>
            <a:tailEnd/>
          </a:ln>
        </p:spPr>
      </p:pic>
      <p:pic>
        <p:nvPicPr>
          <p:cNvPr id="252933" name="Picture 4" descr="C:\PPStf\MIGS\2012\GameBox\Video Game Theory Reader - 2003.jpg"/>
          <p:cNvPicPr>
            <a:picLocks noChangeAspect="1" noChangeArrowheads="1"/>
          </p:cNvPicPr>
          <p:nvPr/>
        </p:nvPicPr>
        <p:blipFill>
          <a:blip r:embed="rId5"/>
          <a:srcRect/>
          <a:stretch>
            <a:fillRect/>
          </a:stretch>
        </p:blipFill>
        <p:spPr bwMode="auto">
          <a:xfrm>
            <a:off x="838200" y="3276600"/>
            <a:ext cx="2141538" cy="318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Image 1" descr="03.jpg"/>
          <p:cNvPicPr>
            <a:picLocks noChangeAspect="1"/>
          </p:cNvPicPr>
          <p:nvPr/>
        </p:nvPicPr>
        <p:blipFill>
          <a:blip r:embed="rId2"/>
          <a:srcRect/>
          <a:stretch>
            <a:fillRect/>
          </a:stretch>
        </p:blipFill>
        <p:spPr bwMode="auto">
          <a:xfrm>
            <a:off x="2852738" y="0"/>
            <a:ext cx="3395662" cy="5105400"/>
          </a:xfrm>
          <a:prstGeom prst="rect">
            <a:avLst/>
          </a:prstGeom>
          <a:noFill/>
          <a:ln w="9525">
            <a:noFill/>
            <a:miter lim="800000"/>
            <a:headEnd/>
            <a:tailEnd/>
          </a:ln>
        </p:spPr>
      </p:pic>
      <p:grpSp>
        <p:nvGrpSpPr>
          <p:cNvPr id="2" name="Groupe 12"/>
          <p:cNvGrpSpPr>
            <a:grpSpLocks/>
          </p:cNvGrpSpPr>
          <p:nvPr/>
        </p:nvGrpSpPr>
        <p:grpSpPr bwMode="auto">
          <a:xfrm>
            <a:off x="0" y="5181600"/>
            <a:ext cx="9144000" cy="1676400"/>
            <a:chOff x="0" y="5181600"/>
            <a:chExt cx="9144000" cy="1676400"/>
          </a:xfrm>
        </p:grpSpPr>
        <p:pic>
          <p:nvPicPr>
            <p:cNvPr id="254989" name="Picture 5" descr="Zombies-bordure-bas"/>
            <p:cNvPicPr>
              <a:picLocks noChangeAspect="1" noChangeArrowheads="1"/>
            </p:cNvPicPr>
            <p:nvPr/>
          </p:nvPicPr>
          <p:blipFill>
            <a:blip r:embed="rId3"/>
            <a:srcRect/>
            <a:stretch>
              <a:fillRect/>
            </a:stretch>
          </p:blipFill>
          <p:spPr bwMode="auto">
            <a:xfrm>
              <a:off x="0" y="5181600"/>
              <a:ext cx="9144000" cy="1676400"/>
            </a:xfrm>
            <a:prstGeom prst="rect">
              <a:avLst/>
            </a:prstGeom>
            <a:noFill/>
            <a:ln w="9525">
              <a:noFill/>
              <a:miter lim="800000"/>
              <a:headEnd/>
              <a:tailEnd/>
            </a:ln>
          </p:spPr>
        </p:pic>
        <p:cxnSp>
          <p:nvCxnSpPr>
            <p:cNvPr id="15" name="Connecteur droit avec flèche 14"/>
            <p:cNvCxnSpPr>
              <a:endCxn id="4104" idx="1"/>
            </p:cNvCxnSpPr>
            <p:nvPr/>
          </p:nvCxnSpPr>
          <p:spPr>
            <a:xfrm flipV="1">
              <a:off x="1905000" y="5245100"/>
              <a:ext cx="5257800" cy="12700"/>
            </a:xfrm>
            <a:prstGeom prst="straightConnector1">
              <a:avLst/>
            </a:prstGeom>
            <a:ln>
              <a:solidFill>
                <a:srgbClr val="FF0000"/>
              </a:solidFill>
              <a:prstDash val="sysDash"/>
              <a:tailEnd type="arrow"/>
            </a:ln>
          </p:spPr>
          <p:style>
            <a:lnRef idx="3">
              <a:schemeClr val="accent6"/>
            </a:lnRef>
            <a:fillRef idx="0">
              <a:schemeClr val="accent6"/>
            </a:fillRef>
            <a:effectRef idx="2">
              <a:schemeClr val="accent6"/>
            </a:effectRef>
            <a:fontRef idx="minor">
              <a:schemeClr val="tx1"/>
            </a:fontRef>
          </p:style>
        </p:cxnSp>
      </p:grpSp>
      <p:grpSp>
        <p:nvGrpSpPr>
          <p:cNvPr id="3" name="Groupe 9"/>
          <p:cNvGrpSpPr>
            <a:grpSpLocks/>
          </p:cNvGrpSpPr>
          <p:nvPr/>
        </p:nvGrpSpPr>
        <p:grpSpPr bwMode="auto">
          <a:xfrm>
            <a:off x="6278563" y="76200"/>
            <a:ext cx="2819400" cy="4881563"/>
            <a:chOff x="6278400" y="71735"/>
            <a:chExt cx="2818800" cy="4881265"/>
          </a:xfrm>
        </p:grpSpPr>
        <p:pic>
          <p:nvPicPr>
            <p:cNvPr id="254987" name="Image 2" descr="The Walking Dead-Zone-000.jpg"/>
            <p:cNvPicPr>
              <a:picLocks/>
            </p:cNvPicPr>
            <p:nvPr/>
          </p:nvPicPr>
          <p:blipFill>
            <a:blip r:embed="rId4"/>
            <a:srcRect/>
            <a:stretch>
              <a:fillRect/>
            </a:stretch>
          </p:blipFill>
          <p:spPr bwMode="auto">
            <a:xfrm>
              <a:off x="6278400" y="553800"/>
              <a:ext cx="2818800" cy="4399200"/>
            </a:xfrm>
            <a:prstGeom prst="rect">
              <a:avLst/>
            </a:prstGeom>
            <a:noFill/>
            <a:ln w="9525">
              <a:noFill/>
              <a:miter lim="800000"/>
              <a:headEnd/>
              <a:tailEnd/>
            </a:ln>
          </p:spPr>
        </p:pic>
        <p:sp>
          <p:nvSpPr>
            <p:cNvPr id="254988" name="ZoneTexte 6"/>
            <p:cNvSpPr txBox="1">
              <a:spLocks noChangeArrowheads="1"/>
            </p:cNvSpPr>
            <p:nvPr/>
          </p:nvSpPr>
          <p:spPr bwMode="auto">
            <a:xfrm>
              <a:off x="6477000" y="71735"/>
              <a:ext cx="2362200" cy="461665"/>
            </a:xfrm>
            <a:prstGeom prst="rect">
              <a:avLst/>
            </a:prstGeom>
            <a:noFill/>
            <a:ln w="9525">
              <a:noFill/>
              <a:miter lim="800000"/>
              <a:headEnd/>
              <a:tailEnd/>
            </a:ln>
          </p:spPr>
          <p:txBody>
            <a:bodyPr>
              <a:spAutoFit/>
            </a:bodyPr>
            <a:lstStyle/>
            <a:p>
              <a:pPr algn="ctr"/>
              <a:r>
                <a:rPr lang="fr-CA" sz="2400" b="1">
                  <a:solidFill>
                    <a:schemeClr val="bg1"/>
                  </a:solidFill>
                </a:rPr>
                <a:t>October 2012</a:t>
              </a:r>
            </a:p>
          </p:txBody>
        </p:sp>
      </p:grpSp>
      <p:grpSp>
        <p:nvGrpSpPr>
          <p:cNvPr id="4" name="Groupe 13"/>
          <p:cNvGrpSpPr>
            <a:grpSpLocks/>
          </p:cNvGrpSpPr>
          <p:nvPr/>
        </p:nvGrpSpPr>
        <p:grpSpPr bwMode="auto">
          <a:xfrm>
            <a:off x="0" y="71438"/>
            <a:ext cx="2819400" cy="5465762"/>
            <a:chOff x="0" y="71438"/>
            <a:chExt cx="2819400" cy="5465762"/>
          </a:xfrm>
        </p:grpSpPr>
        <p:grpSp>
          <p:nvGrpSpPr>
            <p:cNvPr id="254983" name="Groupe 11"/>
            <p:cNvGrpSpPr>
              <a:grpSpLocks/>
            </p:cNvGrpSpPr>
            <p:nvPr/>
          </p:nvGrpSpPr>
          <p:grpSpPr bwMode="auto">
            <a:xfrm>
              <a:off x="0" y="71438"/>
              <a:ext cx="2819400" cy="4881562"/>
              <a:chOff x="0" y="71438"/>
              <a:chExt cx="2819400" cy="4881562"/>
            </a:xfrm>
          </p:grpSpPr>
          <p:pic>
            <p:nvPicPr>
              <p:cNvPr id="254985" name="Image 3" descr="00.jpg"/>
              <p:cNvPicPr>
                <a:picLocks noChangeAspect="1"/>
              </p:cNvPicPr>
              <p:nvPr/>
            </p:nvPicPr>
            <p:blipFill>
              <a:blip r:embed="rId5"/>
              <a:srcRect/>
              <a:stretch>
                <a:fillRect/>
              </a:stretch>
            </p:blipFill>
            <p:spPr bwMode="auto">
              <a:xfrm>
                <a:off x="0" y="554038"/>
                <a:ext cx="2819400" cy="4398962"/>
              </a:xfrm>
              <a:prstGeom prst="rect">
                <a:avLst/>
              </a:prstGeom>
              <a:noFill/>
              <a:ln w="9525">
                <a:noFill/>
                <a:miter lim="800000"/>
                <a:headEnd/>
                <a:tailEnd/>
              </a:ln>
            </p:spPr>
          </p:pic>
          <p:sp>
            <p:nvSpPr>
              <p:cNvPr id="254986" name="ZoneTexte 5"/>
              <p:cNvSpPr txBox="1">
                <a:spLocks noChangeArrowheads="1"/>
              </p:cNvSpPr>
              <p:nvPr/>
            </p:nvSpPr>
            <p:spPr bwMode="auto">
              <a:xfrm>
                <a:off x="228600" y="71438"/>
                <a:ext cx="2362200" cy="461962"/>
              </a:xfrm>
              <a:prstGeom prst="rect">
                <a:avLst/>
              </a:prstGeom>
              <a:noFill/>
              <a:ln w="9525">
                <a:noFill/>
                <a:miter lim="800000"/>
                <a:headEnd/>
                <a:tailEnd/>
              </a:ln>
            </p:spPr>
            <p:txBody>
              <a:bodyPr>
                <a:spAutoFit/>
              </a:bodyPr>
              <a:lstStyle/>
              <a:p>
                <a:pPr algn="ctr"/>
                <a:r>
                  <a:rPr lang="fr-CA" sz="2400" b="1">
                    <a:solidFill>
                      <a:schemeClr val="bg1"/>
                    </a:solidFill>
                  </a:rPr>
                  <a:t>October 2003</a:t>
                </a:r>
              </a:p>
            </p:txBody>
          </p:sp>
        </p:grpSp>
        <p:sp>
          <p:nvSpPr>
            <p:cNvPr id="254984" name="ZoneTexte 10"/>
            <p:cNvSpPr txBox="1">
              <a:spLocks noChangeArrowheads="1"/>
            </p:cNvSpPr>
            <p:nvPr/>
          </p:nvSpPr>
          <p:spPr bwMode="auto">
            <a:xfrm>
              <a:off x="990600" y="4953000"/>
              <a:ext cx="1066800" cy="584200"/>
            </a:xfrm>
            <a:prstGeom prst="rect">
              <a:avLst/>
            </a:prstGeom>
            <a:noFill/>
            <a:ln w="9525">
              <a:noFill/>
              <a:miter lim="800000"/>
              <a:headEnd/>
              <a:tailEnd/>
            </a:ln>
          </p:spPr>
          <p:txBody>
            <a:bodyPr>
              <a:spAutoFit/>
            </a:bodyPr>
            <a:lstStyle/>
            <a:p>
              <a:pPr algn="ctr"/>
              <a:r>
                <a:rPr lang="fr-CA" sz="3200" b="1">
                  <a:solidFill>
                    <a:srgbClr val="FF0000"/>
                  </a:solidFill>
                </a:rPr>
                <a:t>#1</a:t>
              </a:r>
            </a:p>
          </p:txBody>
        </p:sp>
      </p:grpSp>
      <p:sp>
        <p:nvSpPr>
          <p:cNvPr id="4104" name="ZoneTexte 11"/>
          <p:cNvSpPr txBox="1">
            <a:spLocks noChangeArrowheads="1"/>
          </p:cNvSpPr>
          <p:nvPr/>
        </p:nvSpPr>
        <p:spPr bwMode="auto">
          <a:xfrm>
            <a:off x="7162800" y="4953000"/>
            <a:ext cx="1219200" cy="584200"/>
          </a:xfrm>
          <a:prstGeom prst="rect">
            <a:avLst/>
          </a:prstGeom>
          <a:noFill/>
          <a:ln w="9525">
            <a:noFill/>
            <a:miter lim="800000"/>
            <a:headEnd/>
            <a:tailEnd/>
          </a:ln>
        </p:spPr>
        <p:txBody>
          <a:bodyPr>
            <a:spAutoFit/>
          </a:bodyPr>
          <a:lstStyle/>
          <a:p>
            <a:pPr algn="ctr"/>
            <a:r>
              <a:rPr lang="fr-CA" sz="3200" b="1">
                <a:solidFill>
                  <a:srgbClr val="FF0000"/>
                </a:solidFill>
              </a:rPr>
              <a:t>#103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wipe(left)">
                                      <p:cBhvr>
                                        <p:cTn id="17" dur="1000"/>
                                        <p:tgtEl>
                                          <p:spTgt spid="4104"/>
                                        </p:tgtEl>
                                      </p:cBhvr>
                                    </p:animEffect>
                                  </p:childTnLst>
                                </p:cTn>
                              </p:par>
                            </p:childTnLst>
                          </p:cTn>
                        </p:par>
                        <p:par>
                          <p:cTn id="18" fill="hold" nodeType="afterGroup">
                            <p:stCondLst>
                              <p:cond delay="100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2" name="Picture 5" descr="Zombies-bordure-bas"/>
          <p:cNvPicPr>
            <a:picLocks noChangeAspect="1" noChangeArrowheads="1"/>
          </p:cNvPicPr>
          <p:nvPr/>
        </p:nvPicPr>
        <p:blipFill>
          <a:blip r:embed="rId2"/>
          <a:srcRect/>
          <a:stretch>
            <a:fillRect/>
          </a:stretch>
        </p:blipFill>
        <p:spPr bwMode="auto">
          <a:xfrm>
            <a:off x="0" y="5181600"/>
            <a:ext cx="9144000" cy="1676400"/>
          </a:xfrm>
          <a:prstGeom prst="rect">
            <a:avLst/>
          </a:prstGeom>
          <a:noFill/>
          <a:ln w="9525">
            <a:noFill/>
            <a:miter lim="800000"/>
            <a:headEnd/>
            <a:tailEnd/>
          </a:ln>
        </p:spPr>
      </p:pic>
      <p:grpSp>
        <p:nvGrpSpPr>
          <p:cNvPr id="256003" name="Groupe 11"/>
          <p:cNvGrpSpPr>
            <a:grpSpLocks/>
          </p:cNvGrpSpPr>
          <p:nvPr/>
        </p:nvGrpSpPr>
        <p:grpSpPr bwMode="auto">
          <a:xfrm>
            <a:off x="134938" y="152400"/>
            <a:ext cx="2914650" cy="4800600"/>
            <a:chOff x="134938" y="152400"/>
            <a:chExt cx="2914650" cy="4800600"/>
          </a:xfrm>
        </p:grpSpPr>
        <p:pic>
          <p:nvPicPr>
            <p:cNvPr id="256014" name="Picture 2" descr="http://www.horreur.net/img/walkingdead-affiche.jpg"/>
            <p:cNvPicPr>
              <a:picLocks noChangeAspect="1" noChangeArrowheads="1"/>
            </p:cNvPicPr>
            <p:nvPr/>
          </p:nvPicPr>
          <p:blipFill>
            <a:blip r:embed="rId3"/>
            <a:srcRect/>
            <a:stretch>
              <a:fillRect/>
            </a:stretch>
          </p:blipFill>
          <p:spPr bwMode="auto">
            <a:xfrm>
              <a:off x="134938" y="633413"/>
              <a:ext cx="2914650" cy="4319587"/>
            </a:xfrm>
            <a:prstGeom prst="rect">
              <a:avLst/>
            </a:prstGeom>
            <a:noFill/>
            <a:ln w="9525">
              <a:noFill/>
              <a:miter lim="800000"/>
              <a:headEnd/>
              <a:tailEnd/>
            </a:ln>
          </p:spPr>
        </p:pic>
        <p:sp>
          <p:nvSpPr>
            <p:cNvPr id="256015" name="ZoneTexte 7"/>
            <p:cNvSpPr txBox="1">
              <a:spLocks noChangeArrowheads="1"/>
            </p:cNvSpPr>
            <p:nvPr/>
          </p:nvSpPr>
          <p:spPr bwMode="auto">
            <a:xfrm>
              <a:off x="533400" y="152400"/>
              <a:ext cx="2057400" cy="461963"/>
            </a:xfrm>
            <a:prstGeom prst="rect">
              <a:avLst/>
            </a:prstGeom>
            <a:noFill/>
            <a:ln w="9525">
              <a:noFill/>
              <a:miter lim="800000"/>
              <a:headEnd/>
              <a:tailEnd/>
            </a:ln>
          </p:spPr>
          <p:txBody>
            <a:bodyPr>
              <a:spAutoFit/>
            </a:bodyPr>
            <a:lstStyle/>
            <a:p>
              <a:pPr algn="ctr"/>
              <a:r>
                <a:rPr lang="en-US" sz="2400" b="1">
                  <a:solidFill>
                    <a:schemeClr val="bg1"/>
                  </a:solidFill>
                </a:rPr>
                <a:t>Season 1</a:t>
              </a:r>
              <a:endParaRPr lang="fr-CA" sz="2400" b="1">
                <a:solidFill>
                  <a:schemeClr val="bg1"/>
                </a:solidFill>
              </a:endParaRPr>
            </a:p>
          </p:txBody>
        </p:sp>
      </p:grpSp>
      <p:grpSp>
        <p:nvGrpSpPr>
          <p:cNvPr id="3" name="Groupe 13"/>
          <p:cNvGrpSpPr>
            <a:grpSpLocks/>
          </p:cNvGrpSpPr>
          <p:nvPr/>
        </p:nvGrpSpPr>
        <p:grpSpPr bwMode="auto">
          <a:xfrm>
            <a:off x="3106738" y="152400"/>
            <a:ext cx="2913062" cy="4800600"/>
            <a:chOff x="3106738" y="152400"/>
            <a:chExt cx="2913062" cy="4800600"/>
          </a:xfrm>
        </p:grpSpPr>
        <p:pic>
          <p:nvPicPr>
            <p:cNvPr id="256012" name="Picture 6" descr="http://blogs.amctv.com/the-walking-dead/TWD-S2-Key-Art-796x1176.jpg"/>
            <p:cNvPicPr>
              <a:picLocks noChangeArrowheads="1"/>
            </p:cNvPicPr>
            <p:nvPr/>
          </p:nvPicPr>
          <p:blipFill>
            <a:blip r:embed="rId4"/>
            <a:srcRect/>
            <a:stretch>
              <a:fillRect/>
            </a:stretch>
          </p:blipFill>
          <p:spPr bwMode="auto">
            <a:xfrm>
              <a:off x="3106738" y="633413"/>
              <a:ext cx="2913062" cy="4319587"/>
            </a:xfrm>
            <a:prstGeom prst="rect">
              <a:avLst/>
            </a:prstGeom>
            <a:noFill/>
            <a:ln w="9525">
              <a:noFill/>
              <a:miter lim="800000"/>
              <a:headEnd/>
              <a:tailEnd/>
            </a:ln>
          </p:spPr>
        </p:pic>
        <p:sp>
          <p:nvSpPr>
            <p:cNvPr id="256013" name="ZoneTexte 8"/>
            <p:cNvSpPr txBox="1">
              <a:spLocks noChangeArrowheads="1"/>
            </p:cNvSpPr>
            <p:nvPr/>
          </p:nvSpPr>
          <p:spPr bwMode="auto">
            <a:xfrm>
              <a:off x="3505200" y="152400"/>
              <a:ext cx="2057400" cy="461963"/>
            </a:xfrm>
            <a:prstGeom prst="rect">
              <a:avLst/>
            </a:prstGeom>
            <a:noFill/>
            <a:ln w="9525">
              <a:noFill/>
              <a:miter lim="800000"/>
              <a:headEnd/>
              <a:tailEnd/>
            </a:ln>
          </p:spPr>
          <p:txBody>
            <a:bodyPr>
              <a:spAutoFit/>
            </a:bodyPr>
            <a:lstStyle/>
            <a:p>
              <a:pPr algn="ctr"/>
              <a:r>
                <a:rPr lang="en-US" sz="2400" b="1">
                  <a:solidFill>
                    <a:schemeClr val="bg1"/>
                  </a:solidFill>
                </a:rPr>
                <a:t>Season 2</a:t>
              </a:r>
              <a:endParaRPr lang="fr-CA" sz="2400" b="1">
                <a:solidFill>
                  <a:schemeClr val="bg1"/>
                </a:solidFill>
              </a:endParaRPr>
            </a:p>
          </p:txBody>
        </p:sp>
      </p:grpSp>
      <p:sp>
        <p:nvSpPr>
          <p:cNvPr id="256005" name="ZoneTexte 10"/>
          <p:cNvSpPr txBox="1">
            <a:spLocks noChangeArrowheads="1"/>
          </p:cNvSpPr>
          <p:nvPr/>
        </p:nvSpPr>
        <p:spPr bwMode="auto">
          <a:xfrm>
            <a:off x="228600" y="4902200"/>
            <a:ext cx="2667000" cy="584200"/>
          </a:xfrm>
          <a:prstGeom prst="rect">
            <a:avLst/>
          </a:prstGeom>
          <a:noFill/>
          <a:ln w="9525">
            <a:noFill/>
            <a:miter lim="800000"/>
            <a:headEnd/>
            <a:tailEnd/>
          </a:ln>
        </p:spPr>
        <p:txBody>
          <a:bodyPr>
            <a:spAutoFit/>
          </a:bodyPr>
          <a:lstStyle/>
          <a:p>
            <a:pPr algn="ctr"/>
            <a:r>
              <a:rPr lang="fr-CA" sz="3200" b="1">
                <a:solidFill>
                  <a:srgbClr val="FF0000"/>
                </a:solidFill>
              </a:rPr>
              <a:t>2010</a:t>
            </a:r>
          </a:p>
        </p:txBody>
      </p:sp>
      <p:grpSp>
        <p:nvGrpSpPr>
          <p:cNvPr id="4" name="Groupe 14"/>
          <p:cNvGrpSpPr>
            <a:grpSpLocks/>
          </p:cNvGrpSpPr>
          <p:nvPr/>
        </p:nvGrpSpPr>
        <p:grpSpPr bwMode="auto">
          <a:xfrm>
            <a:off x="6078538" y="152400"/>
            <a:ext cx="2913062" cy="4800600"/>
            <a:chOff x="6078538" y="152400"/>
            <a:chExt cx="2913062" cy="4800600"/>
          </a:xfrm>
        </p:grpSpPr>
        <p:pic>
          <p:nvPicPr>
            <p:cNvPr id="256010" name="Picture 8" descr="http://blogs.amctv.com/the-walking-dead/twd-s3-key-art-796-1176.jpg"/>
            <p:cNvPicPr>
              <a:picLocks noChangeArrowheads="1"/>
            </p:cNvPicPr>
            <p:nvPr/>
          </p:nvPicPr>
          <p:blipFill>
            <a:blip r:embed="rId5"/>
            <a:srcRect/>
            <a:stretch>
              <a:fillRect/>
            </a:stretch>
          </p:blipFill>
          <p:spPr bwMode="auto">
            <a:xfrm>
              <a:off x="6078538" y="633413"/>
              <a:ext cx="2913062" cy="4319587"/>
            </a:xfrm>
            <a:prstGeom prst="rect">
              <a:avLst/>
            </a:prstGeom>
            <a:noFill/>
            <a:ln w="9525">
              <a:noFill/>
              <a:miter lim="800000"/>
              <a:headEnd/>
              <a:tailEnd/>
            </a:ln>
          </p:spPr>
        </p:pic>
        <p:sp>
          <p:nvSpPr>
            <p:cNvPr id="256011" name="ZoneTexte 9"/>
            <p:cNvSpPr txBox="1">
              <a:spLocks noChangeArrowheads="1"/>
            </p:cNvSpPr>
            <p:nvPr/>
          </p:nvSpPr>
          <p:spPr bwMode="auto">
            <a:xfrm>
              <a:off x="6477000" y="152400"/>
              <a:ext cx="2057400" cy="461963"/>
            </a:xfrm>
            <a:prstGeom prst="rect">
              <a:avLst/>
            </a:prstGeom>
            <a:noFill/>
            <a:ln w="9525">
              <a:noFill/>
              <a:miter lim="800000"/>
              <a:headEnd/>
              <a:tailEnd/>
            </a:ln>
          </p:spPr>
          <p:txBody>
            <a:bodyPr>
              <a:spAutoFit/>
            </a:bodyPr>
            <a:lstStyle/>
            <a:p>
              <a:pPr algn="ctr"/>
              <a:r>
                <a:rPr lang="en-US" sz="2400" b="1">
                  <a:solidFill>
                    <a:schemeClr val="bg1"/>
                  </a:solidFill>
                </a:rPr>
                <a:t>Season 3</a:t>
              </a:r>
            </a:p>
          </p:txBody>
        </p:sp>
      </p:grpSp>
      <p:grpSp>
        <p:nvGrpSpPr>
          <p:cNvPr id="5" name="Groupe 16"/>
          <p:cNvGrpSpPr>
            <a:grpSpLocks/>
          </p:cNvGrpSpPr>
          <p:nvPr/>
        </p:nvGrpSpPr>
        <p:grpSpPr bwMode="auto">
          <a:xfrm>
            <a:off x="2133600" y="4884738"/>
            <a:ext cx="6934200" cy="584200"/>
            <a:chOff x="2133600" y="4884738"/>
            <a:chExt cx="6934200" cy="584200"/>
          </a:xfrm>
        </p:grpSpPr>
        <p:sp>
          <p:nvSpPr>
            <p:cNvPr id="256008" name="ZoneTexte 11"/>
            <p:cNvSpPr txBox="1">
              <a:spLocks noChangeArrowheads="1"/>
            </p:cNvSpPr>
            <p:nvPr/>
          </p:nvSpPr>
          <p:spPr bwMode="auto">
            <a:xfrm>
              <a:off x="6400800" y="4884738"/>
              <a:ext cx="2667000" cy="584200"/>
            </a:xfrm>
            <a:prstGeom prst="rect">
              <a:avLst/>
            </a:prstGeom>
            <a:noFill/>
            <a:ln w="9525">
              <a:noFill/>
              <a:miter lim="800000"/>
              <a:headEnd/>
              <a:tailEnd/>
            </a:ln>
          </p:spPr>
          <p:txBody>
            <a:bodyPr>
              <a:spAutoFit/>
            </a:bodyPr>
            <a:lstStyle/>
            <a:p>
              <a:pPr algn="ctr"/>
              <a:r>
                <a:rPr lang="fr-CA" sz="3200" b="1">
                  <a:solidFill>
                    <a:srgbClr val="FF0000"/>
                  </a:solidFill>
                </a:rPr>
                <a:t> </a:t>
              </a:r>
              <a:r>
                <a:rPr lang="fr-CA" sz="3200" b="1" i="1">
                  <a:solidFill>
                    <a:srgbClr val="FF0000"/>
                  </a:solidFill>
                </a:rPr>
                <a:t>2013</a:t>
              </a:r>
            </a:p>
          </p:txBody>
        </p:sp>
        <p:cxnSp>
          <p:nvCxnSpPr>
            <p:cNvPr id="13" name="Connecteur droit avec flèche 12"/>
            <p:cNvCxnSpPr/>
            <p:nvPr/>
          </p:nvCxnSpPr>
          <p:spPr>
            <a:xfrm flipV="1">
              <a:off x="2133600" y="5181600"/>
              <a:ext cx="5105400" cy="12700"/>
            </a:xfrm>
            <a:prstGeom prst="straightConnector1">
              <a:avLst/>
            </a:prstGeom>
            <a:ln>
              <a:solidFill>
                <a:srgbClr val="FF0000"/>
              </a:solidFill>
              <a:prstDash val="sysDash"/>
              <a:tailEnd type="arrow"/>
            </a:ln>
          </p:spPr>
          <p:style>
            <a:lnRef idx="3">
              <a:schemeClr val="accent6"/>
            </a:lnRef>
            <a:fillRef idx="0">
              <a:schemeClr val="accent6"/>
            </a:fillRef>
            <a:effectRef idx="2">
              <a:schemeClr val="accent6"/>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nodeType="afterGroup">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000"/>
                                        <p:tgtEl>
                                          <p:spTgt spid="3"/>
                                        </p:tgtEl>
                                      </p:cBhvr>
                                    </p:animEffect>
                                  </p:childTnLst>
                                </p:cTn>
                              </p:par>
                            </p:childTnLst>
                          </p:cTn>
                        </p:par>
                        <p:par>
                          <p:cTn id="12" fill="hold" nodeType="afterGroup">
                            <p:stCondLst>
                              <p:cond delay="2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5" descr="Zombies-bordure-bas"/>
          <p:cNvPicPr>
            <a:picLocks noChangeAspect="1" noChangeArrowheads="1"/>
          </p:cNvPicPr>
          <p:nvPr/>
        </p:nvPicPr>
        <p:blipFill>
          <a:blip r:embed="rId2"/>
          <a:srcRect/>
          <a:stretch>
            <a:fillRect/>
          </a:stretch>
        </p:blipFill>
        <p:spPr bwMode="auto">
          <a:xfrm>
            <a:off x="0" y="5181600"/>
            <a:ext cx="9144000" cy="1676400"/>
          </a:xfrm>
          <a:prstGeom prst="rect">
            <a:avLst/>
          </a:prstGeom>
          <a:noFill/>
          <a:ln w="9525">
            <a:noFill/>
            <a:miter lim="800000"/>
            <a:headEnd/>
            <a:tailEnd/>
          </a:ln>
        </p:spPr>
      </p:pic>
      <p:pic>
        <p:nvPicPr>
          <p:cNvPr id="257027" name="Picture 10" descr="http://3.bp.blogspot.com/-jD_3V36ixRo/T4P0e_1GqWI/AAAAAAAACgw/0q95gW5oxf4/s1600/425936_391821560832016_222549117759262_1673890_193393560_n.jpg"/>
          <p:cNvPicPr>
            <a:picLocks noChangeAspect="1" noChangeArrowheads="1"/>
          </p:cNvPicPr>
          <p:nvPr/>
        </p:nvPicPr>
        <p:blipFill>
          <a:blip r:embed="rId3"/>
          <a:srcRect/>
          <a:stretch>
            <a:fillRect/>
          </a:stretch>
        </p:blipFill>
        <p:spPr bwMode="auto">
          <a:xfrm>
            <a:off x="0" y="4953000"/>
            <a:ext cx="2057400" cy="1905000"/>
          </a:xfrm>
          <a:prstGeom prst="rect">
            <a:avLst/>
          </a:prstGeom>
          <a:noFill/>
          <a:ln w="9525">
            <a:noFill/>
            <a:miter lim="800000"/>
            <a:headEnd/>
            <a:tailEnd/>
          </a:ln>
        </p:spPr>
      </p:pic>
      <p:pic>
        <p:nvPicPr>
          <p:cNvPr id="257028" name="Picture 14" descr="http://www.fmvmagazine.com/wp-content/uploads/2012/04/WalkingDead1.jpg"/>
          <p:cNvPicPr>
            <a:picLocks noChangeAspect="1" noChangeArrowheads="1"/>
          </p:cNvPicPr>
          <p:nvPr/>
        </p:nvPicPr>
        <p:blipFill>
          <a:blip r:embed="rId4"/>
          <a:srcRect/>
          <a:stretch>
            <a:fillRect/>
          </a:stretch>
        </p:blipFill>
        <p:spPr bwMode="auto">
          <a:xfrm>
            <a:off x="0" y="0"/>
            <a:ext cx="9144000" cy="4953000"/>
          </a:xfrm>
          <a:prstGeom prst="rect">
            <a:avLst/>
          </a:prstGeom>
          <a:noFill/>
          <a:ln w="9525">
            <a:noFill/>
            <a:miter lim="800000"/>
            <a:headEnd/>
            <a:tailEnd/>
          </a:ln>
        </p:spPr>
      </p:pic>
      <p:sp>
        <p:nvSpPr>
          <p:cNvPr id="4" name="ZoneTexte 3"/>
          <p:cNvSpPr txBox="1">
            <a:spLocks noChangeArrowheads="1"/>
          </p:cNvSpPr>
          <p:nvPr/>
        </p:nvSpPr>
        <p:spPr bwMode="auto">
          <a:xfrm>
            <a:off x="2743200" y="4826000"/>
            <a:ext cx="5486400" cy="584200"/>
          </a:xfrm>
          <a:prstGeom prst="rect">
            <a:avLst/>
          </a:prstGeom>
          <a:noFill/>
          <a:ln w="9525">
            <a:noFill/>
            <a:miter lim="800000"/>
            <a:headEnd/>
            <a:tailEnd/>
          </a:ln>
        </p:spPr>
        <p:txBody>
          <a:bodyPr>
            <a:spAutoFit/>
          </a:bodyPr>
          <a:lstStyle/>
          <a:p>
            <a:pPr algn="ctr"/>
            <a:r>
              <a:rPr lang="fr-CA" sz="3200" b="1">
                <a:solidFill>
                  <a:srgbClr val="FF0000"/>
                </a:solidFill>
              </a:rPr>
              <a:t>... of Interactive Movies.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8050" name="Picture 5" descr="Zombies-bordure-bas"/>
          <p:cNvPicPr>
            <a:picLocks noChangeAspect="1" noChangeArrowheads="1"/>
          </p:cNvPicPr>
          <p:nvPr/>
        </p:nvPicPr>
        <p:blipFill>
          <a:blip r:embed="rId2"/>
          <a:srcRect/>
          <a:stretch>
            <a:fillRect/>
          </a:stretch>
        </p:blipFill>
        <p:spPr bwMode="auto">
          <a:xfrm>
            <a:off x="0" y="5181600"/>
            <a:ext cx="9144000" cy="1676400"/>
          </a:xfrm>
          <a:prstGeom prst="rect">
            <a:avLst/>
          </a:prstGeom>
          <a:noFill/>
          <a:ln w="9525">
            <a:noFill/>
            <a:miter lim="800000"/>
            <a:headEnd/>
            <a:tailEnd/>
          </a:ln>
        </p:spPr>
      </p:pic>
      <p:pic>
        <p:nvPicPr>
          <p:cNvPr id="258051" name="Picture 10" descr="http://3.bp.blogspot.com/-jD_3V36ixRo/T4P0e_1GqWI/AAAAAAAACgw/0q95gW5oxf4/s1600/425936_391821560832016_222549117759262_1673890_193393560_n.jpg"/>
          <p:cNvPicPr>
            <a:picLocks noChangeAspect="1" noChangeArrowheads="1"/>
          </p:cNvPicPr>
          <p:nvPr/>
        </p:nvPicPr>
        <p:blipFill>
          <a:blip r:embed="rId3"/>
          <a:srcRect/>
          <a:stretch>
            <a:fillRect/>
          </a:stretch>
        </p:blipFill>
        <p:spPr bwMode="auto">
          <a:xfrm>
            <a:off x="0" y="4953000"/>
            <a:ext cx="2057400" cy="1905000"/>
          </a:xfrm>
          <a:prstGeom prst="rect">
            <a:avLst/>
          </a:prstGeom>
          <a:noFill/>
          <a:ln w="9525">
            <a:noFill/>
            <a:miter lim="800000"/>
            <a:headEnd/>
            <a:tailEnd/>
          </a:ln>
        </p:spPr>
      </p:pic>
      <p:grpSp>
        <p:nvGrpSpPr>
          <p:cNvPr id="2" name="Groupe 11"/>
          <p:cNvGrpSpPr>
            <a:grpSpLocks/>
          </p:cNvGrpSpPr>
          <p:nvPr/>
        </p:nvGrpSpPr>
        <p:grpSpPr bwMode="auto">
          <a:xfrm>
            <a:off x="2057400" y="4953000"/>
            <a:ext cx="7086600" cy="1905000"/>
            <a:chOff x="2057400" y="4953000"/>
            <a:chExt cx="7086600" cy="1905000"/>
          </a:xfrm>
        </p:grpSpPr>
        <p:pic>
          <p:nvPicPr>
            <p:cNvPr id="258054" name="Picture 10"/>
            <p:cNvPicPr>
              <a:picLocks noChangeAspect="1" noChangeArrowheads="1"/>
            </p:cNvPicPr>
            <p:nvPr/>
          </p:nvPicPr>
          <p:blipFill>
            <a:blip r:embed="rId4"/>
            <a:srcRect/>
            <a:stretch>
              <a:fillRect/>
            </a:stretch>
          </p:blipFill>
          <p:spPr bwMode="auto">
            <a:xfrm>
              <a:off x="2057400" y="4953000"/>
              <a:ext cx="7086600" cy="1905000"/>
            </a:xfrm>
            <a:prstGeom prst="rect">
              <a:avLst/>
            </a:prstGeom>
            <a:noFill/>
            <a:ln w="9525">
              <a:noFill/>
              <a:miter lim="800000"/>
              <a:headEnd/>
              <a:tailEnd/>
            </a:ln>
          </p:spPr>
        </p:pic>
        <p:sp>
          <p:nvSpPr>
            <p:cNvPr id="10" name="Rectangle 9"/>
            <p:cNvSpPr/>
            <p:nvPr/>
          </p:nvSpPr>
          <p:spPr>
            <a:xfrm>
              <a:off x="2209800" y="5029200"/>
              <a:ext cx="2362200" cy="1447800"/>
            </a:xfrm>
            <a:prstGeom prst="rect">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pic>
        <p:nvPicPr>
          <p:cNvPr id="258053" name="Picture 14" descr="http://www.fmvmagazine.com/wp-content/uploads/2012/04/WalkingDead1.jpg"/>
          <p:cNvPicPr>
            <a:picLocks noChangeAspect="1" noChangeArrowheads="1"/>
          </p:cNvPicPr>
          <p:nvPr/>
        </p:nvPicPr>
        <p:blipFill>
          <a:blip r:embed="rId5"/>
          <a:srcRect/>
          <a:stretch>
            <a:fillRect/>
          </a:stretch>
        </p:blipFill>
        <p:spPr bwMode="auto">
          <a:xfrm>
            <a:off x="0" y="0"/>
            <a:ext cx="91440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3" descr="C:\PPStf\MIGS\2012\Images\Singapore-Educational-Consultants-Alan-Kay.jpg"/>
          <p:cNvPicPr>
            <a:picLocks noChangeAspect="1" noChangeArrowheads="1"/>
          </p:cNvPicPr>
          <p:nvPr/>
        </p:nvPicPr>
        <p:blipFill>
          <a:blip r:embed="rId3"/>
          <a:srcRect/>
          <a:stretch>
            <a:fillRect/>
          </a:stretch>
        </p:blipFill>
        <p:spPr bwMode="auto">
          <a:xfrm>
            <a:off x="4521200" y="2971800"/>
            <a:ext cx="4470400" cy="3352800"/>
          </a:xfrm>
          <a:prstGeom prst="rect">
            <a:avLst/>
          </a:prstGeom>
          <a:noFill/>
          <a:ln w="9525">
            <a:noFill/>
            <a:miter lim="800000"/>
            <a:headEnd/>
            <a:tailEnd/>
          </a:ln>
        </p:spPr>
      </p:pic>
      <p:sp>
        <p:nvSpPr>
          <p:cNvPr id="105475" name="Rectangle 3"/>
          <p:cNvSpPr>
            <a:spLocks noGrp="1" noChangeArrowheads="1"/>
          </p:cNvSpPr>
          <p:nvPr>
            <p:ph type="title"/>
          </p:nvPr>
        </p:nvSpPr>
        <p:spPr>
          <a:xfrm>
            <a:off x="76200" y="76200"/>
            <a:ext cx="8915400" cy="2667000"/>
          </a:xfrm>
        </p:spPr>
        <p:txBody>
          <a:bodyPr/>
          <a:lstStyle/>
          <a:p>
            <a:pPr eaLnBrk="1" hangingPunct="1"/>
            <a:r>
              <a:rPr lang="en-US" sz="4000" smtClean="0">
                <a:solidFill>
                  <a:schemeClr val="bg1"/>
                </a:solidFill>
              </a:rPr>
              <a:t>“</a:t>
            </a:r>
            <a:r>
              <a:rPr lang="en-US" smtClean="0">
                <a:solidFill>
                  <a:schemeClr val="bg1"/>
                </a:solidFill>
              </a:rPr>
              <a:t>If you don't fail at least 90 percent of the time, you're not aiming high enough.”</a:t>
            </a:r>
            <a:r>
              <a:rPr lang="en-US" sz="4000" smtClean="0">
                <a:solidFill>
                  <a:schemeClr val="bg1"/>
                </a:solidFill>
              </a:rPr>
              <a:t> – Alan Kay </a:t>
            </a:r>
          </a:p>
        </p:txBody>
      </p:sp>
      <p:pic>
        <p:nvPicPr>
          <p:cNvPr id="105476" name="Picture 4" descr="C:\PPStf\MIGS\2012\Images\mqdefault.jpg"/>
          <p:cNvPicPr>
            <a:picLocks noChangeAspect="1" noChangeArrowheads="1"/>
          </p:cNvPicPr>
          <p:nvPr/>
        </p:nvPicPr>
        <p:blipFill>
          <a:blip r:embed="rId4"/>
          <a:srcRect l="18239" r="10068"/>
          <a:stretch>
            <a:fillRect/>
          </a:stretch>
        </p:blipFill>
        <p:spPr bwMode="auto">
          <a:xfrm>
            <a:off x="609600" y="3505200"/>
            <a:ext cx="3581400"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Image 2" descr="vlcsnap-2012-11-04-01h20m36s246.png"/>
          <p:cNvPicPr>
            <a:picLocks noChangeAspect="1"/>
          </p:cNvPicPr>
          <p:nvPr/>
        </p:nvPicPr>
        <p:blipFill>
          <a:blip r:embed="rId2"/>
          <a:srcRect/>
          <a:stretch>
            <a:fillRect/>
          </a:stretch>
        </p:blipFill>
        <p:spPr bwMode="auto">
          <a:xfrm>
            <a:off x="25400" y="1123950"/>
            <a:ext cx="6527800" cy="4895850"/>
          </a:xfrm>
          <a:prstGeom prst="rect">
            <a:avLst/>
          </a:prstGeom>
          <a:noFill/>
          <a:ln w="9525">
            <a:noFill/>
            <a:miter lim="800000"/>
            <a:headEnd/>
            <a:tailEnd/>
          </a:ln>
        </p:spPr>
      </p:pic>
      <p:sp>
        <p:nvSpPr>
          <p:cNvPr id="259075" name="ZoneTexte 4"/>
          <p:cNvSpPr txBox="1">
            <a:spLocks noChangeArrowheads="1"/>
          </p:cNvSpPr>
          <p:nvPr/>
        </p:nvSpPr>
        <p:spPr bwMode="auto">
          <a:xfrm>
            <a:off x="6324600" y="5334000"/>
            <a:ext cx="2743200" cy="461963"/>
          </a:xfrm>
          <a:prstGeom prst="rect">
            <a:avLst/>
          </a:prstGeom>
          <a:noFill/>
          <a:ln w="9525">
            <a:noFill/>
            <a:miter lim="800000"/>
            <a:headEnd/>
            <a:tailEnd/>
          </a:ln>
        </p:spPr>
        <p:txBody>
          <a:bodyPr>
            <a:spAutoFit/>
          </a:bodyPr>
          <a:lstStyle/>
          <a:p>
            <a:pPr algn="ctr"/>
            <a:r>
              <a:rPr lang="fr-CA" sz="2400" b="1">
                <a:solidFill>
                  <a:srgbClr val="FF0000"/>
                </a:solidFill>
              </a:rPr>
              <a:t>(June 20, 2008)</a:t>
            </a:r>
          </a:p>
        </p:txBody>
      </p:sp>
      <p:pic>
        <p:nvPicPr>
          <p:cNvPr id="259076" name="Picture 6" descr="http://4.bp.blogspot.com/-tBhgv4bSBvM/Tsi0IgHESSI/AAAAAAAAASo/xcdK6V06CVg/s1600/Alone+In+The+Dark+Near+Death+Investigation+%2528USA%25291.jpg"/>
          <p:cNvPicPr>
            <a:picLocks noChangeAspect="1" noChangeArrowheads="1"/>
          </p:cNvPicPr>
          <p:nvPr/>
        </p:nvPicPr>
        <p:blipFill>
          <a:blip r:embed="rId3"/>
          <a:srcRect/>
          <a:stretch>
            <a:fillRect/>
          </a:stretch>
        </p:blipFill>
        <p:spPr bwMode="auto">
          <a:xfrm>
            <a:off x="6248400" y="1371600"/>
            <a:ext cx="2819400" cy="3981450"/>
          </a:xfrm>
          <a:prstGeom prst="rect">
            <a:avLst/>
          </a:prstGeom>
          <a:noFill/>
          <a:ln w="9525">
            <a:noFill/>
            <a:miter lim="800000"/>
            <a:headEnd/>
            <a:tailEnd/>
          </a:ln>
        </p:spPr>
      </p:pic>
      <p:sp>
        <p:nvSpPr>
          <p:cNvPr id="5" name="Rectangle 4"/>
          <p:cNvSpPr/>
          <p:nvPr/>
        </p:nvSpPr>
        <p:spPr>
          <a:xfrm>
            <a:off x="1371600" y="2057400"/>
            <a:ext cx="3429000" cy="457200"/>
          </a:xfrm>
          <a:prstGeom prst="rect">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4" descr="http://www.relite.fr/images/uploads/20100220_alan_wake_360_cover.jpg"/>
          <p:cNvPicPr>
            <a:picLocks noChangeAspect="1" noChangeArrowheads="1"/>
          </p:cNvPicPr>
          <p:nvPr/>
        </p:nvPicPr>
        <p:blipFill>
          <a:blip r:embed="rId2"/>
          <a:srcRect/>
          <a:stretch>
            <a:fillRect/>
          </a:stretch>
        </p:blipFill>
        <p:spPr bwMode="auto">
          <a:xfrm>
            <a:off x="6248400" y="1371600"/>
            <a:ext cx="2819400" cy="4000500"/>
          </a:xfrm>
          <a:prstGeom prst="rect">
            <a:avLst/>
          </a:prstGeom>
          <a:noFill/>
          <a:ln w="9525">
            <a:noFill/>
            <a:miter lim="800000"/>
            <a:headEnd/>
            <a:tailEnd/>
          </a:ln>
        </p:spPr>
      </p:pic>
      <p:sp>
        <p:nvSpPr>
          <p:cNvPr id="260099" name="ZoneTexte 5"/>
          <p:cNvSpPr txBox="1">
            <a:spLocks noChangeArrowheads="1"/>
          </p:cNvSpPr>
          <p:nvPr/>
        </p:nvSpPr>
        <p:spPr bwMode="auto">
          <a:xfrm>
            <a:off x="6477000" y="5334000"/>
            <a:ext cx="2514600" cy="461963"/>
          </a:xfrm>
          <a:prstGeom prst="rect">
            <a:avLst/>
          </a:prstGeom>
          <a:noFill/>
          <a:ln w="9525">
            <a:noFill/>
            <a:miter lim="800000"/>
            <a:headEnd/>
            <a:tailEnd/>
          </a:ln>
        </p:spPr>
        <p:txBody>
          <a:bodyPr>
            <a:spAutoFit/>
          </a:bodyPr>
          <a:lstStyle/>
          <a:p>
            <a:pPr algn="ctr"/>
            <a:r>
              <a:rPr lang="fr-CA" sz="2400" b="1">
                <a:solidFill>
                  <a:srgbClr val="FF0000"/>
                </a:solidFill>
              </a:rPr>
              <a:t>(May 18, 2010)</a:t>
            </a:r>
          </a:p>
        </p:txBody>
      </p:sp>
      <p:pic>
        <p:nvPicPr>
          <p:cNvPr id="260100" name="Picture 6" descr="http://www.videogamesblogger.com/wp-content/uploads/2010/07/alan-wake-the-signal-dlc-walkthrough-screenshot.jpg"/>
          <p:cNvPicPr>
            <a:picLocks noChangeAspect="1" noChangeArrowheads="1"/>
          </p:cNvPicPr>
          <p:nvPr/>
        </p:nvPicPr>
        <p:blipFill>
          <a:blip r:embed="rId3"/>
          <a:srcRect/>
          <a:stretch>
            <a:fillRect/>
          </a:stretch>
        </p:blipFill>
        <p:spPr bwMode="auto">
          <a:xfrm>
            <a:off x="114300" y="219075"/>
            <a:ext cx="5905500" cy="3362325"/>
          </a:xfrm>
          <a:prstGeom prst="rect">
            <a:avLst/>
          </a:prstGeom>
          <a:noFill/>
          <a:ln w="9525">
            <a:noFill/>
            <a:miter lim="800000"/>
            <a:headEnd/>
            <a:tailEnd/>
          </a:ln>
        </p:spPr>
      </p:pic>
      <p:grpSp>
        <p:nvGrpSpPr>
          <p:cNvPr id="260101" name="Groupe 6"/>
          <p:cNvGrpSpPr>
            <a:grpSpLocks/>
          </p:cNvGrpSpPr>
          <p:nvPr/>
        </p:nvGrpSpPr>
        <p:grpSpPr bwMode="auto">
          <a:xfrm>
            <a:off x="76200" y="3689350"/>
            <a:ext cx="5943600" cy="3016250"/>
            <a:chOff x="76199" y="3536542"/>
            <a:chExt cx="5943601" cy="3016658"/>
          </a:xfrm>
        </p:grpSpPr>
        <p:pic>
          <p:nvPicPr>
            <p:cNvPr id="260102" name="Picture 2" descr="Alan Wake The Writer"/>
            <p:cNvPicPr>
              <a:picLocks noChangeAspect="1" noChangeArrowheads="1"/>
            </p:cNvPicPr>
            <p:nvPr/>
          </p:nvPicPr>
          <p:blipFill>
            <a:blip r:embed="rId4"/>
            <a:srcRect/>
            <a:stretch>
              <a:fillRect/>
            </a:stretch>
          </p:blipFill>
          <p:spPr bwMode="auto">
            <a:xfrm>
              <a:off x="76199" y="3536542"/>
              <a:ext cx="5943601" cy="3016658"/>
            </a:xfrm>
            <a:prstGeom prst="rect">
              <a:avLst/>
            </a:prstGeom>
            <a:noFill/>
            <a:ln w="9525">
              <a:noFill/>
              <a:miter lim="800000"/>
              <a:headEnd/>
              <a:tailEnd/>
            </a:ln>
          </p:spPr>
        </p:pic>
        <p:sp>
          <p:nvSpPr>
            <p:cNvPr id="260103" name="ZoneTexte 5"/>
            <p:cNvSpPr txBox="1">
              <a:spLocks noChangeArrowheads="1"/>
            </p:cNvSpPr>
            <p:nvPr/>
          </p:nvSpPr>
          <p:spPr bwMode="auto">
            <a:xfrm>
              <a:off x="2438400" y="3810000"/>
              <a:ext cx="1447800" cy="523220"/>
            </a:xfrm>
            <a:prstGeom prst="rect">
              <a:avLst/>
            </a:prstGeom>
            <a:noFill/>
            <a:ln w="9525">
              <a:noFill/>
              <a:miter lim="800000"/>
              <a:headEnd/>
              <a:tailEnd/>
            </a:ln>
          </p:spPr>
          <p:txBody>
            <a:bodyPr>
              <a:spAutoFit/>
            </a:bodyPr>
            <a:lstStyle/>
            <a:p>
              <a:pPr algn="ctr"/>
              <a:r>
                <a:rPr lang="fr-CA" sz="2800" b="1">
                  <a:solidFill>
                    <a:srgbClr val="FF0000"/>
                  </a:solidFill>
                </a:rPr>
                <a:t>(DLC)</a:t>
              </a:r>
            </a:p>
          </p:txBody>
        </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2" descr="http://operationrainfall.com/wp-content/uploads/2012/10/Resident-Evil-6-box-art.jpg"/>
          <p:cNvPicPr>
            <a:picLocks noChangeAspect="1" noChangeArrowheads="1"/>
          </p:cNvPicPr>
          <p:nvPr/>
        </p:nvPicPr>
        <p:blipFill>
          <a:blip r:embed="rId2"/>
          <a:srcRect/>
          <a:stretch>
            <a:fillRect/>
          </a:stretch>
        </p:blipFill>
        <p:spPr bwMode="auto">
          <a:xfrm>
            <a:off x="6248400" y="1981200"/>
            <a:ext cx="2819400" cy="3321050"/>
          </a:xfrm>
          <a:prstGeom prst="rect">
            <a:avLst/>
          </a:prstGeom>
          <a:noFill/>
          <a:ln w="9525">
            <a:noFill/>
            <a:miter lim="800000"/>
            <a:headEnd/>
            <a:tailEnd/>
          </a:ln>
        </p:spPr>
      </p:pic>
      <p:sp>
        <p:nvSpPr>
          <p:cNvPr id="261123" name="ZoneTexte 9"/>
          <p:cNvSpPr txBox="1">
            <a:spLocks noChangeArrowheads="1"/>
          </p:cNvSpPr>
          <p:nvPr/>
        </p:nvSpPr>
        <p:spPr bwMode="auto">
          <a:xfrm>
            <a:off x="6324600" y="5334000"/>
            <a:ext cx="2743200" cy="461963"/>
          </a:xfrm>
          <a:prstGeom prst="rect">
            <a:avLst/>
          </a:prstGeom>
          <a:noFill/>
          <a:ln w="9525">
            <a:noFill/>
            <a:miter lim="800000"/>
            <a:headEnd/>
            <a:tailEnd/>
          </a:ln>
        </p:spPr>
        <p:txBody>
          <a:bodyPr>
            <a:spAutoFit/>
          </a:bodyPr>
          <a:lstStyle/>
          <a:p>
            <a:pPr algn="ctr"/>
            <a:r>
              <a:rPr lang="fr-CA" sz="2400" b="1">
                <a:solidFill>
                  <a:srgbClr val="FF0000"/>
                </a:solidFill>
              </a:rPr>
              <a:t>(October 2, 2012)</a:t>
            </a:r>
          </a:p>
        </p:txBody>
      </p:sp>
      <p:pic>
        <p:nvPicPr>
          <p:cNvPr id="9220" name="Image 5" descr="Re-c2.jpg"/>
          <p:cNvPicPr>
            <a:picLocks noChangeAspect="1"/>
          </p:cNvPicPr>
          <p:nvPr/>
        </p:nvPicPr>
        <p:blipFill>
          <a:blip r:embed="rId3"/>
          <a:srcRect/>
          <a:stretch>
            <a:fillRect/>
          </a:stretch>
        </p:blipFill>
        <p:spPr bwMode="auto">
          <a:xfrm>
            <a:off x="228600" y="3657600"/>
            <a:ext cx="5281613" cy="2971800"/>
          </a:xfrm>
          <a:prstGeom prst="rect">
            <a:avLst/>
          </a:prstGeom>
          <a:noFill/>
          <a:ln w="9525">
            <a:noFill/>
            <a:miter lim="800000"/>
            <a:headEnd/>
            <a:tailEnd/>
          </a:ln>
        </p:spPr>
      </p:pic>
      <p:pic>
        <p:nvPicPr>
          <p:cNvPr id="261125" name="Image 6" descr="re6-c.jpg"/>
          <p:cNvPicPr>
            <a:picLocks noChangeAspect="1"/>
          </p:cNvPicPr>
          <p:nvPr/>
        </p:nvPicPr>
        <p:blipFill>
          <a:blip r:embed="rId4"/>
          <a:srcRect/>
          <a:stretch>
            <a:fillRect/>
          </a:stretch>
        </p:blipFill>
        <p:spPr bwMode="auto">
          <a:xfrm>
            <a:off x="152400" y="304800"/>
            <a:ext cx="5360988" cy="301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down)">
                                      <p:cBhvr>
                                        <p:cTn id="7" dur="1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a:srcRect/>
          <a:stretch>
            <a:fillRect/>
          </a:stretch>
        </p:blipFill>
        <p:spPr bwMode="auto">
          <a:xfrm>
            <a:off x="844550" y="838200"/>
            <a:ext cx="3270250" cy="4876800"/>
          </a:xfrm>
          <a:prstGeom prst="rect">
            <a:avLst/>
          </a:prstGeom>
          <a:noFill/>
          <a:ln w="9525">
            <a:noFill/>
            <a:miter lim="800000"/>
            <a:headEnd/>
            <a:tailEnd/>
          </a:ln>
        </p:spPr>
      </p:pic>
      <p:sp>
        <p:nvSpPr>
          <p:cNvPr id="262147" name="ZoneTexte 4"/>
          <p:cNvSpPr txBox="1">
            <a:spLocks noChangeArrowheads="1"/>
          </p:cNvSpPr>
          <p:nvPr/>
        </p:nvSpPr>
        <p:spPr bwMode="auto">
          <a:xfrm>
            <a:off x="1066800" y="5710238"/>
            <a:ext cx="2743200" cy="461962"/>
          </a:xfrm>
          <a:prstGeom prst="rect">
            <a:avLst/>
          </a:prstGeom>
          <a:noFill/>
          <a:ln w="9525">
            <a:noFill/>
            <a:miter lim="800000"/>
            <a:headEnd/>
            <a:tailEnd/>
          </a:ln>
        </p:spPr>
        <p:txBody>
          <a:bodyPr>
            <a:spAutoFit/>
          </a:bodyPr>
          <a:lstStyle/>
          <a:p>
            <a:pPr algn="ctr"/>
            <a:r>
              <a:rPr lang="fr-CA" sz="2400" b="1">
                <a:solidFill>
                  <a:srgbClr val="FF0000"/>
                </a:solidFill>
              </a:rPr>
              <a:t>(1913-1914)</a:t>
            </a:r>
          </a:p>
        </p:txBody>
      </p:sp>
      <p:pic>
        <p:nvPicPr>
          <p:cNvPr id="262148" name="Picture 5" descr="File:Alien.gif"/>
          <p:cNvPicPr>
            <a:picLocks noChangeAspect="1" noChangeArrowheads="1" noCrop="1"/>
          </p:cNvPicPr>
          <p:nvPr/>
        </p:nvPicPr>
        <p:blipFill>
          <a:blip r:embed="rId4"/>
          <a:srcRect/>
          <a:stretch>
            <a:fillRect/>
          </a:stretch>
        </p:blipFill>
        <p:spPr bwMode="auto">
          <a:xfrm>
            <a:off x="4267200" y="2819400"/>
            <a:ext cx="4457700" cy="1066800"/>
          </a:xfrm>
          <a:prstGeom prst="rect">
            <a:avLst/>
          </a:prstGeom>
          <a:noFill/>
          <a:ln w="9525">
            <a:noFill/>
            <a:miter lim="800000"/>
            <a:headEnd/>
            <a:tailEnd/>
          </a:ln>
        </p:spPr>
      </p:pic>
      <p:sp>
        <p:nvSpPr>
          <p:cNvPr id="262149" name="ZoneTexte 4"/>
          <p:cNvSpPr txBox="1">
            <a:spLocks noChangeArrowheads="1"/>
          </p:cNvSpPr>
          <p:nvPr/>
        </p:nvSpPr>
        <p:spPr bwMode="auto">
          <a:xfrm>
            <a:off x="5105400" y="4171950"/>
            <a:ext cx="2819400" cy="461963"/>
          </a:xfrm>
          <a:prstGeom prst="rect">
            <a:avLst/>
          </a:prstGeom>
          <a:noFill/>
          <a:ln w="9525">
            <a:noFill/>
            <a:miter lim="800000"/>
            <a:headEnd/>
            <a:tailEnd/>
          </a:ln>
        </p:spPr>
        <p:txBody>
          <a:bodyPr>
            <a:spAutoFit/>
          </a:bodyPr>
          <a:lstStyle/>
          <a:p>
            <a:pPr algn="ctr"/>
            <a:r>
              <a:rPr lang="fr-CA" sz="2400" b="1">
                <a:solidFill>
                  <a:srgbClr val="FF0000"/>
                </a:solidFill>
              </a:rPr>
              <a:t>(August 27, 1998)</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4"/>
          <p:cNvPicPr>
            <a:picLocks noChangeArrowheads="1"/>
          </p:cNvPicPr>
          <p:nvPr/>
        </p:nvPicPr>
        <p:blipFill>
          <a:blip r:embed="rId2"/>
          <a:srcRect/>
          <a:stretch>
            <a:fillRect/>
          </a:stretch>
        </p:blipFill>
        <p:spPr bwMode="auto">
          <a:xfrm>
            <a:off x="3182938" y="2219325"/>
            <a:ext cx="2760662" cy="3490913"/>
          </a:xfrm>
          <a:prstGeom prst="rect">
            <a:avLst/>
          </a:prstGeom>
          <a:noFill/>
          <a:ln w="9525">
            <a:noFill/>
            <a:miter lim="800000"/>
            <a:headEnd/>
            <a:tailEnd/>
          </a:ln>
        </p:spPr>
      </p:pic>
      <p:sp>
        <p:nvSpPr>
          <p:cNvPr id="264195" name="ZoneTexte 8"/>
          <p:cNvSpPr txBox="1">
            <a:spLocks noChangeArrowheads="1"/>
          </p:cNvSpPr>
          <p:nvPr/>
        </p:nvSpPr>
        <p:spPr bwMode="auto">
          <a:xfrm>
            <a:off x="3657600" y="5710238"/>
            <a:ext cx="1828800" cy="461962"/>
          </a:xfrm>
          <a:prstGeom prst="rect">
            <a:avLst/>
          </a:prstGeom>
          <a:noFill/>
          <a:ln w="9525">
            <a:noFill/>
            <a:miter lim="800000"/>
            <a:headEnd/>
            <a:tailEnd/>
          </a:ln>
        </p:spPr>
        <p:txBody>
          <a:bodyPr>
            <a:spAutoFit/>
          </a:bodyPr>
          <a:lstStyle/>
          <a:p>
            <a:pPr algn="ctr"/>
            <a:r>
              <a:rPr lang="fr-CA" sz="2400">
                <a:solidFill>
                  <a:srgbClr val="FF0000"/>
                </a:solidFill>
              </a:rPr>
              <a:t>(2010-2011)</a:t>
            </a:r>
          </a:p>
        </p:txBody>
      </p:sp>
      <p:grpSp>
        <p:nvGrpSpPr>
          <p:cNvPr id="264196" name="Groupe 9"/>
          <p:cNvGrpSpPr>
            <a:grpSpLocks/>
          </p:cNvGrpSpPr>
          <p:nvPr/>
        </p:nvGrpSpPr>
        <p:grpSpPr bwMode="auto">
          <a:xfrm>
            <a:off x="304800" y="2184400"/>
            <a:ext cx="2760663" cy="3987800"/>
            <a:chOff x="6078000" y="2179638"/>
            <a:chExt cx="2761200" cy="3988097"/>
          </a:xfrm>
        </p:grpSpPr>
        <p:pic>
          <p:nvPicPr>
            <p:cNvPr id="264201" name="Image 7" descr="sam &amp; max -black.jpg"/>
            <p:cNvPicPr>
              <a:picLocks/>
            </p:cNvPicPr>
            <p:nvPr/>
          </p:nvPicPr>
          <p:blipFill>
            <a:blip r:embed="rId3"/>
            <a:srcRect/>
            <a:stretch>
              <a:fillRect/>
            </a:stretch>
          </p:blipFill>
          <p:spPr bwMode="auto">
            <a:xfrm>
              <a:off x="6078000" y="2179638"/>
              <a:ext cx="2761200" cy="3491940"/>
            </a:xfrm>
            <a:prstGeom prst="rect">
              <a:avLst/>
            </a:prstGeom>
            <a:noFill/>
            <a:ln w="9525">
              <a:noFill/>
              <a:miter lim="800000"/>
              <a:headEnd/>
              <a:tailEnd/>
            </a:ln>
          </p:spPr>
        </p:pic>
        <p:sp>
          <p:nvSpPr>
            <p:cNvPr id="264202" name="ZoneTexte 9"/>
            <p:cNvSpPr txBox="1">
              <a:spLocks noChangeArrowheads="1"/>
            </p:cNvSpPr>
            <p:nvPr/>
          </p:nvSpPr>
          <p:spPr bwMode="auto">
            <a:xfrm>
              <a:off x="6477000" y="5706078"/>
              <a:ext cx="1981200" cy="461657"/>
            </a:xfrm>
            <a:prstGeom prst="rect">
              <a:avLst/>
            </a:prstGeom>
            <a:noFill/>
            <a:ln w="9525">
              <a:noFill/>
              <a:miter lim="800000"/>
              <a:headEnd/>
              <a:tailEnd/>
            </a:ln>
          </p:spPr>
          <p:txBody>
            <a:bodyPr>
              <a:spAutoFit/>
            </a:bodyPr>
            <a:lstStyle/>
            <a:p>
              <a:pPr algn="ctr"/>
              <a:r>
                <a:rPr lang="fr-CA" sz="2400">
                  <a:solidFill>
                    <a:srgbClr val="FF0000"/>
                  </a:solidFill>
                </a:rPr>
                <a:t>(2006-2007)</a:t>
              </a:r>
            </a:p>
          </p:txBody>
        </p:sp>
      </p:grpSp>
      <p:grpSp>
        <p:nvGrpSpPr>
          <p:cNvPr id="264197" name="Groupe 10"/>
          <p:cNvGrpSpPr>
            <a:grpSpLocks/>
          </p:cNvGrpSpPr>
          <p:nvPr/>
        </p:nvGrpSpPr>
        <p:grpSpPr bwMode="auto">
          <a:xfrm>
            <a:off x="6157913" y="2227263"/>
            <a:ext cx="2757487" cy="3944937"/>
            <a:chOff x="304800" y="2223060"/>
            <a:chExt cx="2758236" cy="3944675"/>
          </a:xfrm>
        </p:grpSpPr>
        <p:pic>
          <p:nvPicPr>
            <p:cNvPr id="264199" name="Picture 3"/>
            <p:cNvPicPr>
              <a:picLocks noChangeAspect="1" noChangeArrowheads="1"/>
            </p:cNvPicPr>
            <p:nvPr/>
          </p:nvPicPr>
          <p:blipFill>
            <a:blip r:embed="rId4"/>
            <a:srcRect/>
            <a:stretch>
              <a:fillRect/>
            </a:stretch>
          </p:blipFill>
          <p:spPr bwMode="auto">
            <a:xfrm>
              <a:off x="304800" y="2223060"/>
              <a:ext cx="2758236" cy="3491940"/>
            </a:xfrm>
            <a:prstGeom prst="rect">
              <a:avLst/>
            </a:prstGeom>
            <a:noFill/>
            <a:ln w="9525">
              <a:noFill/>
              <a:miter lim="800000"/>
              <a:headEnd/>
              <a:tailEnd/>
            </a:ln>
          </p:spPr>
        </p:pic>
        <p:sp>
          <p:nvSpPr>
            <p:cNvPr id="264200" name="ZoneTexte 10"/>
            <p:cNvSpPr txBox="1">
              <a:spLocks noChangeArrowheads="1"/>
            </p:cNvSpPr>
            <p:nvPr/>
          </p:nvSpPr>
          <p:spPr bwMode="auto">
            <a:xfrm>
              <a:off x="685800" y="5706078"/>
              <a:ext cx="1828800" cy="461657"/>
            </a:xfrm>
            <a:prstGeom prst="rect">
              <a:avLst/>
            </a:prstGeom>
            <a:noFill/>
            <a:ln w="9525">
              <a:noFill/>
              <a:miter lim="800000"/>
              <a:headEnd/>
              <a:tailEnd/>
            </a:ln>
          </p:spPr>
          <p:txBody>
            <a:bodyPr>
              <a:spAutoFit/>
            </a:bodyPr>
            <a:lstStyle/>
            <a:p>
              <a:pPr algn="ctr"/>
              <a:r>
                <a:rPr lang="fr-CA" sz="2400">
                  <a:solidFill>
                    <a:srgbClr val="FF0000"/>
                  </a:solidFill>
                </a:rPr>
                <a:t>(2011-2012)</a:t>
              </a:r>
            </a:p>
          </p:txBody>
        </p:sp>
      </p:grpSp>
      <p:pic>
        <p:nvPicPr>
          <p:cNvPr id="264198" name="Image 13" descr="telltale_games.jpg"/>
          <p:cNvPicPr>
            <a:picLocks noChangeAspect="1"/>
          </p:cNvPicPr>
          <p:nvPr/>
        </p:nvPicPr>
        <p:blipFill>
          <a:blip r:embed="rId5"/>
          <a:srcRect/>
          <a:stretch>
            <a:fillRect/>
          </a:stretch>
        </p:blipFill>
        <p:spPr bwMode="auto">
          <a:xfrm>
            <a:off x="3505200" y="457200"/>
            <a:ext cx="2209800" cy="154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5218" name="Image 7" descr="Wk2.jpg"/>
          <p:cNvPicPr>
            <a:picLocks noChangeAspect="1"/>
          </p:cNvPicPr>
          <p:nvPr/>
        </p:nvPicPr>
        <p:blipFill>
          <a:blip r:embed="rId2"/>
          <a:srcRect/>
          <a:stretch>
            <a:fillRect/>
          </a:stretch>
        </p:blipFill>
        <p:spPr bwMode="auto">
          <a:xfrm>
            <a:off x="381000" y="1066800"/>
            <a:ext cx="8362950" cy="4706938"/>
          </a:xfrm>
          <a:prstGeom prst="rect">
            <a:avLst/>
          </a:prstGeom>
          <a:noFill/>
          <a:ln w="9525">
            <a:noFill/>
            <a:miter lim="800000"/>
            <a:headEnd/>
            <a:tailEnd/>
          </a:ln>
        </p:spPr>
      </p:pic>
      <p:sp>
        <p:nvSpPr>
          <p:cNvPr id="265219" name="ZoneTexte 2"/>
          <p:cNvSpPr txBox="1">
            <a:spLocks noChangeArrowheads="1"/>
          </p:cNvSpPr>
          <p:nvPr/>
        </p:nvSpPr>
        <p:spPr bwMode="auto">
          <a:xfrm>
            <a:off x="5905500" y="2114550"/>
            <a:ext cx="2209800" cy="400050"/>
          </a:xfrm>
          <a:prstGeom prst="rect">
            <a:avLst/>
          </a:prstGeom>
          <a:noFill/>
          <a:ln w="9525">
            <a:noFill/>
            <a:miter lim="800000"/>
            <a:headEnd/>
            <a:tailEnd/>
          </a:ln>
        </p:spPr>
        <p:txBody>
          <a:bodyPr>
            <a:spAutoFit/>
          </a:bodyPr>
          <a:lstStyle/>
          <a:p>
            <a:pPr algn="ctr"/>
            <a:r>
              <a:rPr lang="fr-CA" sz="2000" b="1">
                <a:solidFill>
                  <a:srgbClr val="FF0000"/>
                </a:solidFill>
              </a:rPr>
              <a:t>April 27, 2012</a:t>
            </a:r>
          </a:p>
        </p:txBody>
      </p:sp>
      <p:sp>
        <p:nvSpPr>
          <p:cNvPr id="265220" name="ZoneTexte 3"/>
          <p:cNvSpPr txBox="1">
            <a:spLocks noChangeArrowheads="1"/>
          </p:cNvSpPr>
          <p:nvPr/>
        </p:nvSpPr>
        <p:spPr bwMode="auto">
          <a:xfrm>
            <a:off x="5905500" y="2743200"/>
            <a:ext cx="2209800" cy="400050"/>
          </a:xfrm>
          <a:prstGeom prst="rect">
            <a:avLst/>
          </a:prstGeom>
          <a:noFill/>
          <a:ln w="9525">
            <a:noFill/>
            <a:miter lim="800000"/>
            <a:headEnd/>
            <a:tailEnd/>
          </a:ln>
        </p:spPr>
        <p:txBody>
          <a:bodyPr>
            <a:spAutoFit/>
          </a:bodyPr>
          <a:lstStyle/>
          <a:p>
            <a:pPr algn="ctr"/>
            <a:r>
              <a:rPr lang="fr-CA" sz="2000" b="1">
                <a:solidFill>
                  <a:srgbClr val="FF0000"/>
                </a:solidFill>
              </a:rPr>
              <a:t>June 27, 2012</a:t>
            </a:r>
          </a:p>
        </p:txBody>
      </p:sp>
      <p:sp>
        <p:nvSpPr>
          <p:cNvPr id="265221" name="ZoneTexte 4"/>
          <p:cNvSpPr txBox="1">
            <a:spLocks noChangeArrowheads="1"/>
          </p:cNvSpPr>
          <p:nvPr/>
        </p:nvSpPr>
        <p:spPr bwMode="auto">
          <a:xfrm>
            <a:off x="5905500" y="3352800"/>
            <a:ext cx="2209800" cy="400050"/>
          </a:xfrm>
          <a:prstGeom prst="rect">
            <a:avLst/>
          </a:prstGeom>
          <a:noFill/>
          <a:ln w="9525">
            <a:noFill/>
            <a:miter lim="800000"/>
            <a:headEnd/>
            <a:tailEnd/>
          </a:ln>
        </p:spPr>
        <p:txBody>
          <a:bodyPr>
            <a:spAutoFit/>
          </a:bodyPr>
          <a:lstStyle/>
          <a:p>
            <a:pPr algn="ctr"/>
            <a:r>
              <a:rPr lang="fr-CA" sz="2000" b="1">
                <a:solidFill>
                  <a:srgbClr val="FF0000"/>
                </a:solidFill>
              </a:rPr>
              <a:t>Aug. 28, 2012</a:t>
            </a:r>
          </a:p>
        </p:txBody>
      </p:sp>
      <p:sp>
        <p:nvSpPr>
          <p:cNvPr id="265222" name="ZoneTexte 5"/>
          <p:cNvSpPr txBox="1">
            <a:spLocks noChangeArrowheads="1"/>
          </p:cNvSpPr>
          <p:nvPr/>
        </p:nvSpPr>
        <p:spPr bwMode="auto">
          <a:xfrm>
            <a:off x="6096000" y="3962400"/>
            <a:ext cx="2209800" cy="400050"/>
          </a:xfrm>
          <a:prstGeom prst="rect">
            <a:avLst/>
          </a:prstGeom>
          <a:noFill/>
          <a:ln w="9525">
            <a:noFill/>
            <a:miter lim="800000"/>
            <a:headEnd/>
            <a:tailEnd/>
          </a:ln>
        </p:spPr>
        <p:txBody>
          <a:bodyPr>
            <a:spAutoFit/>
          </a:bodyPr>
          <a:lstStyle/>
          <a:p>
            <a:pPr algn="ctr"/>
            <a:r>
              <a:rPr lang="fr-CA" sz="2000" b="1">
                <a:solidFill>
                  <a:srgbClr val="FF0000"/>
                </a:solidFill>
              </a:rPr>
              <a:t>Oct.  9, 2012</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42" name="Image 8" descr="Re6-1.png"/>
          <p:cNvPicPr>
            <a:picLocks noChangeAspect="1"/>
          </p:cNvPicPr>
          <p:nvPr/>
        </p:nvPicPr>
        <p:blipFill>
          <a:blip r:embed="rId2">
            <a:lum bright="10000"/>
          </a:blip>
          <a:srcRect/>
          <a:stretch>
            <a:fillRect/>
          </a:stretch>
        </p:blipFill>
        <p:spPr bwMode="auto">
          <a:xfrm>
            <a:off x="20638" y="53975"/>
            <a:ext cx="5999162" cy="3375025"/>
          </a:xfrm>
          <a:prstGeom prst="rect">
            <a:avLst/>
          </a:prstGeom>
          <a:noFill/>
          <a:ln w="9525">
            <a:noFill/>
            <a:miter lim="800000"/>
            <a:headEnd/>
            <a:tailEnd/>
          </a:ln>
        </p:spPr>
      </p:pic>
      <p:pic>
        <p:nvPicPr>
          <p:cNvPr id="266243" name="Picture 2" descr="http://operationrainfall.com/wp-content/uploads/2012/10/Resident-Evil-6-box-art.jpg"/>
          <p:cNvPicPr>
            <a:picLocks noChangeAspect="1" noChangeArrowheads="1"/>
          </p:cNvPicPr>
          <p:nvPr/>
        </p:nvPicPr>
        <p:blipFill>
          <a:blip r:embed="rId3"/>
          <a:srcRect/>
          <a:stretch>
            <a:fillRect/>
          </a:stretch>
        </p:blipFill>
        <p:spPr bwMode="auto">
          <a:xfrm>
            <a:off x="6248400" y="1981200"/>
            <a:ext cx="2819400" cy="3321050"/>
          </a:xfrm>
          <a:prstGeom prst="rect">
            <a:avLst/>
          </a:prstGeom>
          <a:noFill/>
          <a:ln w="9525">
            <a:noFill/>
            <a:miter lim="800000"/>
            <a:headEnd/>
            <a:tailEnd/>
          </a:ln>
        </p:spPr>
      </p:pic>
      <p:sp>
        <p:nvSpPr>
          <p:cNvPr id="266244" name="ZoneTexte 9"/>
          <p:cNvSpPr txBox="1">
            <a:spLocks noChangeArrowheads="1"/>
          </p:cNvSpPr>
          <p:nvPr/>
        </p:nvSpPr>
        <p:spPr bwMode="auto">
          <a:xfrm>
            <a:off x="6324600" y="5334000"/>
            <a:ext cx="2743200" cy="461963"/>
          </a:xfrm>
          <a:prstGeom prst="rect">
            <a:avLst/>
          </a:prstGeom>
          <a:noFill/>
          <a:ln w="9525">
            <a:noFill/>
            <a:miter lim="800000"/>
            <a:headEnd/>
            <a:tailEnd/>
          </a:ln>
        </p:spPr>
        <p:txBody>
          <a:bodyPr>
            <a:spAutoFit/>
          </a:bodyPr>
          <a:lstStyle/>
          <a:p>
            <a:pPr algn="ctr"/>
            <a:r>
              <a:rPr lang="fr-CA" sz="2400" b="1">
                <a:solidFill>
                  <a:srgbClr val="FF0000"/>
                </a:solidFill>
              </a:rPr>
              <a:t>(October 2, 2012)</a:t>
            </a:r>
          </a:p>
        </p:txBody>
      </p:sp>
      <p:pic>
        <p:nvPicPr>
          <p:cNvPr id="266245" name="Image 7" descr="vlcsnap-2012-11-04-02h06m03s141.png"/>
          <p:cNvPicPr>
            <a:picLocks/>
          </p:cNvPicPr>
          <p:nvPr/>
        </p:nvPicPr>
        <p:blipFill>
          <a:blip r:embed="rId4">
            <a:lum bright="6000"/>
          </a:blip>
          <a:srcRect/>
          <a:stretch>
            <a:fillRect/>
          </a:stretch>
        </p:blipFill>
        <p:spPr bwMode="auto">
          <a:xfrm>
            <a:off x="22225" y="3429000"/>
            <a:ext cx="5997575" cy="3376613"/>
          </a:xfrm>
          <a:prstGeom prst="rect">
            <a:avLst/>
          </a:prstGeom>
          <a:noFill/>
          <a:ln w="9525">
            <a:noFill/>
            <a:miter lim="800000"/>
            <a:headEnd/>
            <a:tailEnd/>
          </a:ln>
        </p:spPr>
      </p:pic>
      <p:sp>
        <p:nvSpPr>
          <p:cNvPr id="9" name="Ellipse 8"/>
          <p:cNvSpPr/>
          <p:nvPr/>
        </p:nvSpPr>
        <p:spPr>
          <a:xfrm>
            <a:off x="2362200" y="3733800"/>
            <a:ext cx="1143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7266" name="Image 7" descr="re6-2.png"/>
          <p:cNvPicPr>
            <a:picLocks/>
          </p:cNvPicPr>
          <p:nvPr/>
        </p:nvPicPr>
        <p:blipFill>
          <a:blip r:embed="rId2"/>
          <a:srcRect/>
          <a:stretch>
            <a:fillRect/>
          </a:stretch>
        </p:blipFill>
        <p:spPr bwMode="auto">
          <a:xfrm>
            <a:off x="76200" y="3429000"/>
            <a:ext cx="5997575" cy="3376613"/>
          </a:xfrm>
          <a:prstGeom prst="rect">
            <a:avLst/>
          </a:prstGeom>
          <a:noFill/>
          <a:ln w="9525">
            <a:noFill/>
            <a:miter lim="800000"/>
            <a:headEnd/>
            <a:tailEnd/>
          </a:ln>
        </p:spPr>
      </p:pic>
      <p:pic>
        <p:nvPicPr>
          <p:cNvPr id="267267" name="Picture 2" descr="http://operationrainfall.com/wp-content/uploads/2012/10/Resident-Evil-6-box-art.jpg"/>
          <p:cNvPicPr>
            <a:picLocks noChangeAspect="1" noChangeArrowheads="1"/>
          </p:cNvPicPr>
          <p:nvPr/>
        </p:nvPicPr>
        <p:blipFill>
          <a:blip r:embed="rId3"/>
          <a:srcRect/>
          <a:stretch>
            <a:fillRect/>
          </a:stretch>
        </p:blipFill>
        <p:spPr bwMode="auto">
          <a:xfrm>
            <a:off x="6248400" y="1981200"/>
            <a:ext cx="2819400" cy="3321050"/>
          </a:xfrm>
          <a:prstGeom prst="rect">
            <a:avLst/>
          </a:prstGeom>
          <a:noFill/>
          <a:ln w="9525">
            <a:noFill/>
            <a:miter lim="800000"/>
            <a:headEnd/>
            <a:tailEnd/>
          </a:ln>
        </p:spPr>
      </p:pic>
      <p:sp>
        <p:nvSpPr>
          <p:cNvPr id="267268" name="ZoneTexte 9"/>
          <p:cNvSpPr txBox="1">
            <a:spLocks noChangeArrowheads="1"/>
          </p:cNvSpPr>
          <p:nvPr/>
        </p:nvSpPr>
        <p:spPr bwMode="auto">
          <a:xfrm>
            <a:off x="6324600" y="5334000"/>
            <a:ext cx="2743200" cy="461963"/>
          </a:xfrm>
          <a:prstGeom prst="rect">
            <a:avLst/>
          </a:prstGeom>
          <a:noFill/>
          <a:ln w="9525">
            <a:noFill/>
            <a:miter lim="800000"/>
            <a:headEnd/>
            <a:tailEnd/>
          </a:ln>
        </p:spPr>
        <p:txBody>
          <a:bodyPr>
            <a:spAutoFit/>
          </a:bodyPr>
          <a:lstStyle/>
          <a:p>
            <a:pPr algn="ctr"/>
            <a:r>
              <a:rPr lang="fr-CA" sz="2400" b="1">
                <a:solidFill>
                  <a:srgbClr val="FF0000"/>
                </a:solidFill>
              </a:rPr>
              <a:t>(October 2, 2012)</a:t>
            </a:r>
          </a:p>
        </p:txBody>
      </p:sp>
      <p:pic>
        <p:nvPicPr>
          <p:cNvPr id="267269" name="Image 4" descr="vlcsnap-2012-11-04-22h56m19s228.png"/>
          <p:cNvPicPr>
            <a:picLocks noChangeAspect="1"/>
          </p:cNvPicPr>
          <p:nvPr/>
        </p:nvPicPr>
        <p:blipFill>
          <a:blip r:embed="rId4"/>
          <a:srcRect/>
          <a:stretch>
            <a:fillRect/>
          </a:stretch>
        </p:blipFill>
        <p:spPr bwMode="auto">
          <a:xfrm>
            <a:off x="95250" y="200025"/>
            <a:ext cx="6000750" cy="3376613"/>
          </a:xfrm>
          <a:prstGeom prst="rect">
            <a:avLst/>
          </a:prstGeom>
          <a:noFill/>
          <a:ln w="9525">
            <a:noFill/>
            <a:miter lim="800000"/>
            <a:headEnd/>
            <a:tailEnd/>
          </a:ln>
        </p:spPr>
      </p:pic>
      <p:sp>
        <p:nvSpPr>
          <p:cNvPr id="6" name="Rectangle 5"/>
          <p:cNvSpPr/>
          <p:nvPr/>
        </p:nvSpPr>
        <p:spPr>
          <a:xfrm>
            <a:off x="2133600" y="2667000"/>
            <a:ext cx="1905000" cy="457200"/>
          </a:xfrm>
          <a:prstGeom prst="rect">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68290" name="Groupe 11"/>
          <p:cNvGrpSpPr>
            <a:grpSpLocks/>
          </p:cNvGrpSpPr>
          <p:nvPr/>
        </p:nvGrpSpPr>
        <p:grpSpPr bwMode="auto">
          <a:xfrm>
            <a:off x="0" y="0"/>
            <a:ext cx="4702175" cy="2339975"/>
            <a:chOff x="0" y="0"/>
            <a:chExt cx="4702200" cy="2340000"/>
          </a:xfrm>
        </p:grpSpPr>
        <p:pic>
          <p:nvPicPr>
            <p:cNvPr id="268300" name="Picture 6" descr="http://images2.wikia.nocookie.net/__cb20120413160141/residentevil/images/e/e6/Cg_jake.jpg"/>
            <p:cNvPicPr>
              <a:picLocks noChangeAspect="1" noChangeArrowheads="1"/>
            </p:cNvPicPr>
            <p:nvPr/>
          </p:nvPicPr>
          <p:blipFill>
            <a:blip r:embed="rId2"/>
            <a:srcRect/>
            <a:stretch>
              <a:fillRect/>
            </a:stretch>
          </p:blipFill>
          <p:spPr bwMode="auto">
            <a:xfrm>
              <a:off x="2362200" y="0"/>
              <a:ext cx="2340000" cy="2340000"/>
            </a:xfrm>
            <a:prstGeom prst="rect">
              <a:avLst/>
            </a:prstGeom>
            <a:noFill/>
            <a:ln w="9525">
              <a:noFill/>
              <a:miter lim="800000"/>
              <a:headEnd/>
              <a:tailEnd/>
            </a:ln>
          </p:spPr>
        </p:pic>
        <p:pic>
          <p:nvPicPr>
            <p:cNvPr id="268301" name="Picture 8" descr="http://images.wikia.com/residentevil/images/e/ee/Artwork-resident-evil-6-jpn-sherry.jpg"/>
            <p:cNvPicPr>
              <a:picLocks noChangeArrowheads="1"/>
            </p:cNvPicPr>
            <p:nvPr/>
          </p:nvPicPr>
          <p:blipFill>
            <a:blip r:embed="rId3"/>
            <a:srcRect/>
            <a:stretch>
              <a:fillRect/>
            </a:stretch>
          </p:blipFill>
          <p:spPr bwMode="auto">
            <a:xfrm>
              <a:off x="0" y="0"/>
              <a:ext cx="2340000" cy="2340000"/>
            </a:xfrm>
            <a:prstGeom prst="rect">
              <a:avLst/>
            </a:prstGeom>
            <a:noFill/>
            <a:ln w="9525">
              <a:noFill/>
              <a:miter lim="800000"/>
              <a:headEnd/>
              <a:tailEnd/>
            </a:ln>
          </p:spPr>
        </p:pic>
      </p:grpSp>
      <p:pic>
        <p:nvPicPr>
          <p:cNvPr id="268291" name="Picture 12" descr="http://www.a-gamer.com/wp-content/uploads/2012/08/ADA-WONG-RE6-resident-evil-31112566-800-800.jpg"/>
          <p:cNvPicPr>
            <a:picLocks noChangeArrowheads="1"/>
          </p:cNvPicPr>
          <p:nvPr/>
        </p:nvPicPr>
        <p:blipFill>
          <a:blip r:embed="rId4"/>
          <a:srcRect/>
          <a:stretch>
            <a:fillRect/>
          </a:stretch>
        </p:blipFill>
        <p:spPr bwMode="auto">
          <a:xfrm>
            <a:off x="6575425" y="228600"/>
            <a:ext cx="2339975" cy="2339975"/>
          </a:xfrm>
          <a:prstGeom prst="rect">
            <a:avLst/>
          </a:prstGeom>
          <a:noFill/>
          <a:ln w="9525">
            <a:noFill/>
            <a:miter lim="800000"/>
            <a:headEnd/>
            <a:tailEnd/>
          </a:ln>
        </p:spPr>
      </p:pic>
      <p:grpSp>
        <p:nvGrpSpPr>
          <p:cNvPr id="268292" name="Groupe 10"/>
          <p:cNvGrpSpPr>
            <a:grpSpLocks/>
          </p:cNvGrpSpPr>
          <p:nvPr/>
        </p:nvGrpSpPr>
        <p:grpSpPr bwMode="auto">
          <a:xfrm>
            <a:off x="2232025" y="2308225"/>
            <a:ext cx="4702175" cy="2339975"/>
            <a:chOff x="0" y="2308200"/>
            <a:chExt cx="4702200" cy="2340000"/>
          </a:xfrm>
        </p:grpSpPr>
        <p:pic>
          <p:nvPicPr>
            <p:cNvPr id="268298" name="Picture 10" descr="http://www.hybridgames.co.uk/news/archive/april2012/resident-evil-6-official-character-list-and-bios-details/artwork-resident-evil-6-jpn-helena.jpg"/>
            <p:cNvPicPr>
              <a:picLocks noChangeArrowheads="1"/>
            </p:cNvPicPr>
            <p:nvPr/>
          </p:nvPicPr>
          <p:blipFill>
            <a:blip r:embed="rId5"/>
            <a:srcRect/>
            <a:stretch>
              <a:fillRect/>
            </a:stretch>
          </p:blipFill>
          <p:spPr bwMode="auto">
            <a:xfrm>
              <a:off x="0" y="2308200"/>
              <a:ext cx="2340000" cy="2340000"/>
            </a:xfrm>
            <a:prstGeom prst="rect">
              <a:avLst/>
            </a:prstGeom>
            <a:noFill/>
            <a:ln w="9525">
              <a:noFill/>
              <a:miter lim="800000"/>
              <a:headEnd/>
              <a:tailEnd/>
            </a:ln>
          </p:spPr>
        </p:pic>
        <p:pic>
          <p:nvPicPr>
            <p:cNvPr id="268299" name="Picture 16" descr="http://images5.fanpop.com/image/photos/30900000/Leon-resident-evil-6-30948312-800-800.jpg"/>
            <p:cNvPicPr>
              <a:picLocks noChangeArrowheads="1"/>
            </p:cNvPicPr>
            <p:nvPr/>
          </p:nvPicPr>
          <p:blipFill>
            <a:blip r:embed="rId6"/>
            <a:srcRect/>
            <a:stretch>
              <a:fillRect/>
            </a:stretch>
          </p:blipFill>
          <p:spPr bwMode="auto">
            <a:xfrm>
              <a:off x="2362200" y="2308200"/>
              <a:ext cx="2340000" cy="2340000"/>
            </a:xfrm>
            <a:prstGeom prst="rect">
              <a:avLst/>
            </a:prstGeom>
            <a:noFill/>
            <a:ln w="9525">
              <a:noFill/>
              <a:miter lim="800000"/>
              <a:headEnd/>
              <a:tailEnd/>
            </a:ln>
          </p:spPr>
        </p:pic>
      </p:grpSp>
      <p:grpSp>
        <p:nvGrpSpPr>
          <p:cNvPr id="268293" name="Groupe 12"/>
          <p:cNvGrpSpPr>
            <a:grpSpLocks/>
          </p:cNvGrpSpPr>
          <p:nvPr/>
        </p:nvGrpSpPr>
        <p:grpSpPr bwMode="auto">
          <a:xfrm>
            <a:off x="3657600" y="4419600"/>
            <a:ext cx="4702175" cy="2339975"/>
            <a:chOff x="1143000" y="4518000"/>
            <a:chExt cx="4702200" cy="2340000"/>
          </a:xfrm>
        </p:grpSpPr>
        <p:pic>
          <p:nvPicPr>
            <p:cNvPr id="268296" name="Picture 14" descr="http://images5.fanpop.com/image/photos/30900000/Chris-resident-evil-6-30948316-800-800.jpg"/>
            <p:cNvPicPr>
              <a:picLocks noChangeArrowheads="1"/>
            </p:cNvPicPr>
            <p:nvPr/>
          </p:nvPicPr>
          <p:blipFill>
            <a:blip r:embed="rId7"/>
            <a:srcRect/>
            <a:stretch>
              <a:fillRect/>
            </a:stretch>
          </p:blipFill>
          <p:spPr bwMode="auto">
            <a:xfrm>
              <a:off x="1143000" y="4518000"/>
              <a:ext cx="2340000" cy="2340000"/>
            </a:xfrm>
            <a:prstGeom prst="rect">
              <a:avLst/>
            </a:prstGeom>
            <a:noFill/>
            <a:ln w="9525">
              <a:noFill/>
              <a:miter lim="800000"/>
              <a:headEnd/>
              <a:tailEnd/>
            </a:ln>
          </p:spPr>
        </p:pic>
        <p:pic>
          <p:nvPicPr>
            <p:cNvPr id="268297" name="Picture 18" descr="http://images5.fanpop.com/image/photos/30900000/Piers-resident-evil-6-30948289-800-800.jpg"/>
            <p:cNvPicPr>
              <a:picLocks noChangeArrowheads="1"/>
            </p:cNvPicPr>
            <p:nvPr/>
          </p:nvPicPr>
          <p:blipFill>
            <a:blip r:embed="rId8"/>
            <a:srcRect/>
            <a:stretch>
              <a:fillRect/>
            </a:stretch>
          </p:blipFill>
          <p:spPr bwMode="auto">
            <a:xfrm>
              <a:off x="3505200" y="4518000"/>
              <a:ext cx="2340000" cy="2340000"/>
            </a:xfrm>
            <a:prstGeom prst="rect">
              <a:avLst/>
            </a:prstGeom>
            <a:noFill/>
            <a:ln w="9525">
              <a:noFill/>
              <a:miter lim="800000"/>
              <a:headEnd/>
              <a:tailEnd/>
            </a:ln>
          </p:spPr>
        </p:pic>
      </p:grpSp>
      <p:pic>
        <p:nvPicPr>
          <p:cNvPr id="268294" name="Picture 20" descr="http://images.wikia.com/residentevil/images/4/4b/Derek_C._Simmons.jpg"/>
          <p:cNvPicPr>
            <a:picLocks noChangeAspect="1" noChangeArrowheads="1"/>
          </p:cNvPicPr>
          <p:nvPr/>
        </p:nvPicPr>
        <p:blipFill>
          <a:blip r:embed="rId9"/>
          <a:srcRect/>
          <a:stretch>
            <a:fillRect/>
          </a:stretch>
        </p:blipFill>
        <p:spPr bwMode="auto">
          <a:xfrm>
            <a:off x="174625" y="4419600"/>
            <a:ext cx="2339975" cy="2339975"/>
          </a:xfrm>
          <a:prstGeom prst="rect">
            <a:avLst/>
          </a:prstGeom>
          <a:noFill/>
          <a:ln w="9525">
            <a:noFill/>
            <a:miter lim="800000"/>
            <a:headEnd/>
            <a:tailEnd/>
          </a:ln>
        </p:spPr>
      </p:pic>
      <p:sp>
        <p:nvSpPr>
          <p:cNvPr id="13" name="Rectangle 12"/>
          <p:cNvSpPr/>
          <p:nvPr/>
        </p:nvSpPr>
        <p:spPr>
          <a:xfrm>
            <a:off x="2438400" y="0"/>
            <a:ext cx="2133600" cy="2209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2"/>
          <a:srcRect/>
          <a:stretch>
            <a:fillRect/>
          </a:stretch>
        </p:blipFill>
        <p:spPr bwMode="auto">
          <a:xfrm>
            <a:off x="1565275" y="457200"/>
            <a:ext cx="6011863"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3" descr="C:\PPStf\MIGS\2012\Images\Gossip1.gif"/>
          <p:cNvPicPr>
            <a:picLocks noChangeAspect="1" noChangeArrowheads="1"/>
          </p:cNvPicPr>
          <p:nvPr/>
        </p:nvPicPr>
        <p:blipFill>
          <a:blip r:embed="rId3"/>
          <a:srcRect/>
          <a:stretch>
            <a:fillRect/>
          </a:stretch>
        </p:blipFill>
        <p:spPr bwMode="auto">
          <a:xfrm>
            <a:off x="1066800" y="533400"/>
            <a:ext cx="6934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1"/>
          <p:cNvPicPr>
            <a:picLocks noChangeAspect="1" noChangeArrowheads="1"/>
          </p:cNvPicPr>
          <p:nvPr/>
        </p:nvPicPr>
        <p:blipFill>
          <a:blip r:embed="rId2"/>
          <a:srcRect/>
          <a:stretch>
            <a:fillRect/>
          </a:stretch>
        </p:blipFill>
        <p:spPr bwMode="auto">
          <a:xfrm>
            <a:off x="4572000" y="457200"/>
            <a:ext cx="3352800" cy="5951538"/>
          </a:xfrm>
          <a:prstGeom prst="rect">
            <a:avLst/>
          </a:prstGeom>
          <a:noFill/>
          <a:ln w="9525">
            <a:noFill/>
            <a:miter lim="800000"/>
            <a:headEnd/>
            <a:tailEnd/>
          </a:ln>
        </p:spPr>
      </p:pic>
      <p:pic>
        <p:nvPicPr>
          <p:cNvPr id="270339" name="Image 2" descr="lee2.jpg"/>
          <p:cNvPicPr>
            <a:picLocks noChangeAspect="1"/>
          </p:cNvPicPr>
          <p:nvPr/>
        </p:nvPicPr>
        <p:blipFill>
          <a:blip r:embed="rId3"/>
          <a:srcRect/>
          <a:stretch>
            <a:fillRect/>
          </a:stretch>
        </p:blipFill>
        <p:spPr bwMode="auto">
          <a:xfrm>
            <a:off x="822325" y="304800"/>
            <a:ext cx="382587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e 7"/>
          <p:cNvGrpSpPr>
            <a:grpSpLocks/>
          </p:cNvGrpSpPr>
          <p:nvPr/>
        </p:nvGrpSpPr>
        <p:grpSpPr bwMode="auto">
          <a:xfrm>
            <a:off x="1295400" y="3124200"/>
            <a:ext cx="6718300" cy="3592513"/>
            <a:chOff x="1207293" y="2514600"/>
            <a:chExt cx="6729413" cy="3821906"/>
          </a:xfrm>
        </p:grpSpPr>
        <p:pic>
          <p:nvPicPr>
            <p:cNvPr id="271366" name="Image 6" descr="vlcsnap-2012-11-06-15h51m05s120.png"/>
            <p:cNvPicPr>
              <a:picLocks noChangeAspect="1"/>
            </p:cNvPicPr>
            <p:nvPr/>
          </p:nvPicPr>
          <p:blipFill>
            <a:blip r:embed="rId2"/>
            <a:srcRect/>
            <a:stretch>
              <a:fillRect/>
            </a:stretch>
          </p:blipFill>
          <p:spPr bwMode="auto">
            <a:xfrm>
              <a:off x="1207293" y="2514600"/>
              <a:ext cx="6729413" cy="3786774"/>
            </a:xfrm>
            <a:prstGeom prst="rect">
              <a:avLst/>
            </a:prstGeom>
            <a:noFill/>
            <a:ln w="9525">
              <a:noFill/>
              <a:miter lim="800000"/>
              <a:headEnd/>
              <a:tailEnd/>
            </a:ln>
          </p:spPr>
        </p:pic>
        <p:sp>
          <p:nvSpPr>
            <p:cNvPr id="271367" name="ZoneTexte 5"/>
            <p:cNvSpPr txBox="1">
              <a:spLocks noChangeArrowheads="1"/>
            </p:cNvSpPr>
            <p:nvPr/>
          </p:nvSpPr>
          <p:spPr bwMode="auto">
            <a:xfrm>
              <a:off x="1371600" y="5943600"/>
              <a:ext cx="6400800" cy="392906"/>
            </a:xfrm>
            <a:prstGeom prst="rect">
              <a:avLst/>
            </a:prstGeom>
            <a:noFill/>
            <a:ln w="9525">
              <a:noFill/>
              <a:miter lim="800000"/>
              <a:headEnd/>
              <a:tailEnd/>
            </a:ln>
          </p:spPr>
          <p:txBody>
            <a:bodyPr>
              <a:spAutoFit/>
            </a:bodyPr>
            <a:lstStyle/>
            <a:p>
              <a:r>
                <a:rPr lang="fr-CA">
                  <a:solidFill>
                    <a:srgbClr val="00FF00"/>
                  </a:solidFill>
                </a:rPr>
                <a:t>Yeah.. You’re right. You know guys, I think it’s going to be ok.</a:t>
              </a:r>
            </a:p>
          </p:txBody>
        </p:sp>
      </p:grpSp>
      <p:pic>
        <p:nvPicPr>
          <p:cNvPr id="271363" name="Image 8" descr="vlcsnap-2012-11-06-16h18m51s223.png"/>
          <p:cNvPicPr>
            <a:picLocks noChangeAspect="1"/>
          </p:cNvPicPr>
          <p:nvPr/>
        </p:nvPicPr>
        <p:blipFill>
          <a:blip r:embed="rId3"/>
          <a:srcRect/>
          <a:stretch>
            <a:fillRect/>
          </a:stretch>
        </p:blipFill>
        <p:spPr bwMode="auto">
          <a:xfrm>
            <a:off x="4572000" y="528638"/>
            <a:ext cx="4478338" cy="2519362"/>
          </a:xfrm>
          <a:prstGeom prst="rect">
            <a:avLst/>
          </a:prstGeom>
          <a:noFill/>
          <a:ln w="9525">
            <a:noFill/>
            <a:miter lim="800000"/>
            <a:headEnd/>
            <a:tailEnd/>
          </a:ln>
        </p:spPr>
      </p:pic>
      <p:pic>
        <p:nvPicPr>
          <p:cNvPr id="271364" name="Image 9" descr="vlcsnap-2012-11-06-16h29m58s231.png"/>
          <p:cNvPicPr>
            <a:picLocks noChangeAspect="1"/>
          </p:cNvPicPr>
          <p:nvPr/>
        </p:nvPicPr>
        <p:blipFill>
          <a:blip r:embed="rId4"/>
          <a:srcRect/>
          <a:stretch>
            <a:fillRect/>
          </a:stretch>
        </p:blipFill>
        <p:spPr bwMode="auto">
          <a:xfrm>
            <a:off x="0" y="528638"/>
            <a:ext cx="4478338" cy="2519362"/>
          </a:xfrm>
          <a:prstGeom prst="rect">
            <a:avLst/>
          </a:prstGeom>
          <a:noFill/>
          <a:ln w="9525">
            <a:noFill/>
            <a:miter lim="800000"/>
            <a:headEnd/>
            <a:tailEnd/>
          </a:ln>
        </p:spPr>
      </p:pic>
      <p:sp>
        <p:nvSpPr>
          <p:cNvPr id="271365" name="ZoneTexte 10"/>
          <p:cNvSpPr txBox="1">
            <a:spLocks noChangeArrowheads="1"/>
          </p:cNvSpPr>
          <p:nvPr/>
        </p:nvSpPr>
        <p:spPr bwMode="auto">
          <a:xfrm>
            <a:off x="3505200" y="71438"/>
            <a:ext cx="2057400" cy="461962"/>
          </a:xfrm>
          <a:prstGeom prst="rect">
            <a:avLst/>
          </a:prstGeom>
          <a:noFill/>
          <a:ln w="9525">
            <a:noFill/>
            <a:miter lim="800000"/>
            <a:headEnd/>
            <a:tailEnd/>
          </a:ln>
        </p:spPr>
        <p:txBody>
          <a:bodyPr>
            <a:spAutoFit/>
          </a:bodyPr>
          <a:lstStyle/>
          <a:p>
            <a:pPr algn="ctr"/>
            <a:r>
              <a:rPr lang="fr-CA" sz="2400" b="1">
                <a:solidFill>
                  <a:srgbClr val="FF0000"/>
                </a:solidFill>
              </a:rPr>
              <a:t>Episode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2386" name="ZoneTexte 1"/>
          <p:cNvSpPr txBox="1">
            <a:spLocks noChangeArrowheads="1"/>
          </p:cNvSpPr>
          <p:nvPr/>
        </p:nvSpPr>
        <p:spPr bwMode="auto">
          <a:xfrm>
            <a:off x="3505200" y="71438"/>
            <a:ext cx="2057400" cy="461962"/>
          </a:xfrm>
          <a:prstGeom prst="rect">
            <a:avLst/>
          </a:prstGeom>
          <a:noFill/>
          <a:ln w="9525">
            <a:noFill/>
            <a:miter lim="800000"/>
            <a:headEnd/>
            <a:tailEnd/>
          </a:ln>
        </p:spPr>
        <p:txBody>
          <a:bodyPr>
            <a:spAutoFit/>
          </a:bodyPr>
          <a:lstStyle/>
          <a:p>
            <a:pPr algn="ctr"/>
            <a:r>
              <a:rPr lang="fr-CA" sz="2400" b="1">
                <a:solidFill>
                  <a:srgbClr val="FF0000"/>
                </a:solidFill>
              </a:rPr>
              <a:t>Episode 2</a:t>
            </a:r>
          </a:p>
        </p:txBody>
      </p:sp>
      <p:pic>
        <p:nvPicPr>
          <p:cNvPr id="4" name="Image 3" descr="vlcsnap-2012-11-06-16h43m32s215.png"/>
          <p:cNvPicPr>
            <a:picLocks/>
          </p:cNvPicPr>
          <p:nvPr/>
        </p:nvPicPr>
        <p:blipFill>
          <a:blip r:embed="rId2"/>
          <a:srcRect/>
          <a:stretch>
            <a:fillRect/>
          </a:stretch>
        </p:blipFill>
        <p:spPr bwMode="auto">
          <a:xfrm>
            <a:off x="1371600" y="3429000"/>
            <a:ext cx="6477000" cy="3276600"/>
          </a:xfrm>
          <a:prstGeom prst="rect">
            <a:avLst/>
          </a:prstGeom>
          <a:noFill/>
          <a:ln w="9525">
            <a:noFill/>
            <a:miter lim="800000"/>
            <a:headEnd/>
            <a:tailEnd/>
          </a:ln>
        </p:spPr>
      </p:pic>
      <p:pic>
        <p:nvPicPr>
          <p:cNvPr id="272388" name="Image 4" descr="vlcsnap-2012-11-06-16h40m49s94.png"/>
          <p:cNvPicPr>
            <a:picLocks noChangeAspect="1"/>
          </p:cNvPicPr>
          <p:nvPr/>
        </p:nvPicPr>
        <p:blipFill>
          <a:blip r:embed="rId3"/>
          <a:srcRect/>
          <a:stretch>
            <a:fillRect/>
          </a:stretch>
        </p:blipFill>
        <p:spPr bwMode="auto">
          <a:xfrm>
            <a:off x="4572000" y="685800"/>
            <a:ext cx="4443413" cy="2500313"/>
          </a:xfrm>
          <a:prstGeom prst="rect">
            <a:avLst/>
          </a:prstGeom>
          <a:noFill/>
          <a:ln w="9525">
            <a:noFill/>
            <a:miter lim="800000"/>
            <a:headEnd/>
            <a:tailEnd/>
          </a:ln>
        </p:spPr>
      </p:pic>
      <p:pic>
        <p:nvPicPr>
          <p:cNvPr id="272389" name="Image 6" descr="wd1.jpg"/>
          <p:cNvPicPr>
            <a:picLocks noChangeAspect="1"/>
          </p:cNvPicPr>
          <p:nvPr/>
        </p:nvPicPr>
        <p:blipFill>
          <a:blip r:embed="rId4"/>
          <a:srcRect/>
          <a:stretch>
            <a:fillRect/>
          </a:stretch>
        </p:blipFill>
        <p:spPr bwMode="auto">
          <a:xfrm>
            <a:off x="76200" y="685800"/>
            <a:ext cx="4532313" cy="2551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3410" name="Image 1" descr="vlcsnap-2012-11-06-15h44m45s76.png"/>
          <p:cNvPicPr>
            <a:picLocks noChangeAspect="1"/>
          </p:cNvPicPr>
          <p:nvPr/>
        </p:nvPicPr>
        <p:blipFill>
          <a:blip r:embed="rId2"/>
          <a:srcRect/>
          <a:stretch>
            <a:fillRect/>
          </a:stretch>
        </p:blipFill>
        <p:spPr bwMode="auto">
          <a:xfrm>
            <a:off x="0" y="0"/>
            <a:ext cx="6094413" cy="3429000"/>
          </a:xfrm>
          <a:prstGeom prst="rect">
            <a:avLst/>
          </a:prstGeom>
          <a:noFill/>
          <a:ln w="9525">
            <a:noFill/>
            <a:miter lim="800000"/>
            <a:headEnd/>
            <a:tailEnd/>
          </a:ln>
        </p:spPr>
      </p:pic>
      <p:sp>
        <p:nvSpPr>
          <p:cNvPr id="273411" name="ZoneTexte 2"/>
          <p:cNvSpPr txBox="1">
            <a:spLocks noChangeArrowheads="1"/>
          </p:cNvSpPr>
          <p:nvPr/>
        </p:nvSpPr>
        <p:spPr bwMode="auto">
          <a:xfrm>
            <a:off x="6553200" y="1447800"/>
            <a:ext cx="2057400" cy="461963"/>
          </a:xfrm>
          <a:prstGeom prst="rect">
            <a:avLst/>
          </a:prstGeom>
          <a:noFill/>
          <a:ln w="9525">
            <a:noFill/>
            <a:miter lim="800000"/>
            <a:headEnd/>
            <a:tailEnd/>
          </a:ln>
        </p:spPr>
        <p:txBody>
          <a:bodyPr>
            <a:spAutoFit/>
          </a:bodyPr>
          <a:lstStyle/>
          <a:p>
            <a:pPr algn="ctr"/>
            <a:r>
              <a:rPr lang="en-CA" sz="2400" b="1">
                <a:solidFill>
                  <a:srgbClr val="FF0000"/>
                </a:solidFill>
              </a:rPr>
              <a:t>Episode</a:t>
            </a:r>
            <a:r>
              <a:rPr lang="fr-CA" sz="2400" b="1">
                <a:solidFill>
                  <a:srgbClr val="FF0000"/>
                </a:solidFill>
              </a:rPr>
              <a:t> 1</a:t>
            </a:r>
          </a:p>
        </p:txBody>
      </p:sp>
      <p:pic>
        <p:nvPicPr>
          <p:cNvPr id="273412" name="Image 3" descr="vlcsnap-2012-11-06-16h37m16s33.png"/>
          <p:cNvPicPr>
            <a:picLocks noChangeAspect="1"/>
          </p:cNvPicPr>
          <p:nvPr/>
        </p:nvPicPr>
        <p:blipFill>
          <a:blip r:embed="rId3"/>
          <a:srcRect/>
          <a:stretch>
            <a:fillRect/>
          </a:stretch>
        </p:blipFill>
        <p:spPr bwMode="auto">
          <a:xfrm>
            <a:off x="0" y="3429000"/>
            <a:ext cx="6094413" cy="3429000"/>
          </a:xfrm>
          <a:prstGeom prst="rect">
            <a:avLst/>
          </a:prstGeom>
          <a:noFill/>
          <a:ln w="9525">
            <a:noFill/>
            <a:miter lim="800000"/>
            <a:headEnd/>
            <a:tailEnd/>
          </a:ln>
        </p:spPr>
      </p:pic>
      <p:sp>
        <p:nvSpPr>
          <p:cNvPr id="273413" name="ZoneTexte 4"/>
          <p:cNvSpPr txBox="1">
            <a:spLocks noChangeArrowheads="1"/>
          </p:cNvSpPr>
          <p:nvPr/>
        </p:nvSpPr>
        <p:spPr bwMode="auto">
          <a:xfrm>
            <a:off x="6553200" y="4795838"/>
            <a:ext cx="2057400" cy="461962"/>
          </a:xfrm>
          <a:prstGeom prst="rect">
            <a:avLst/>
          </a:prstGeom>
          <a:noFill/>
          <a:ln w="9525">
            <a:noFill/>
            <a:miter lim="800000"/>
            <a:headEnd/>
            <a:tailEnd/>
          </a:ln>
        </p:spPr>
        <p:txBody>
          <a:bodyPr>
            <a:spAutoFit/>
          </a:bodyPr>
          <a:lstStyle/>
          <a:p>
            <a:pPr algn="ctr"/>
            <a:r>
              <a:rPr lang="en-CA" sz="2400" b="1">
                <a:solidFill>
                  <a:srgbClr val="FF0000"/>
                </a:solidFill>
              </a:rPr>
              <a:t>Episode</a:t>
            </a:r>
            <a:r>
              <a:rPr lang="fr-CA" sz="2400" b="1">
                <a:solidFill>
                  <a:srgbClr val="FF0000"/>
                </a:solidFill>
              </a:rPr>
              <a:t> 2</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6" descr="http://www.vatsav.net/uploads/2012/10/Walking-Dea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pSp>
        <p:nvGrpSpPr>
          <p:cNvPr id="2" name="Groupe 8"/>
          <p:cNvGrpSpPr>
            <a:grpSpLocks/>
          </p:cNvGrpSpPr>
          <p:nvPr/>
        </p:nvGrpSpPr>
        <p:grpSpPr bwMode="auto">
          <a:xfrm>
            <a:off x="228600" y="5981700"/>
            <a:ext cx="8686800" cy="647700"/>
            <a:chOff x="228600" y="5422900"/>
            <a:chExt cx="8686800" cy="647700"/>
          </a:xfrm>
        </p:grpSpPr>
        <p:sp>
          <p:nvSpPr>
            <p:cNvPr id="10" name="ZoneTexte 9"/>
            <p:cNvSpPr txBox="1"/>
            <p:nvPr/>
          </p:nvSpPr>
          <p:spPr bwMode="auto">
            <a:xfrm>
              <a:off x="228600" y="5486400"/>
              <a:ext cx="8686800" cy="584200"/>
            </a:xfrm>
            <a:prstGeom prst="rect">
              <a:avLst/>
            </a:prstGeom>
            <a:noFill/>
          </p:spPr>
          <p:txBody>
            <a:bodyPr>
              <a:spAutoFit/>
            </a:bodyPr>
            <a:lstStyle/>
            <a:p>
              <a:pPr algn="ctr">
                <a:defRPr/>
              </a:pPr>
              <a:r>
                <a:rPr lang="fr-CA" sz="3200" b="1" dirty="0">
                  <a:effectLst>
                    <a:outerShdw blurRad="38100" dist="38100" dir="2700000" algn="tl">
                      <a:srgbClr val="000000">
                        <a:alpha val="43137"/>
                      </a:srgbClr>
                    </a:outerShdw>
                  </a:effectLst>
                </a:rPr>
                <a:t>VG </a:t>
              </a:r>
              <a:r>
                <a:rPr lang="fr-CA" sz="3200" b="1" dirty="0" err="1">
                  <a:effectLst>
                    <a:outerShdw blurRad="38100" dist="38100" dir="2700000" algn="tl">
                      <a:srgbClr val="000000">
                        <a:alpha val="43137"/>
                      </a:srgbClr>
                    </a:outerShdw>
                  </a:effectLst>
                </a:rPr>
                <a:t>Series</a:t>
              </a:r>
              <a:r>
                <a:rPr lang="fr-CA" sz="3200" b="1" dirty="0">
                  <a:effectLst>
                    <a:outerShdw blurRad="38100" dist="38100" dir="2700000" algn="tl">
                      <a:srgbClr val="000000">
                        <a:alpha val="43137"/>
                      </a:srgbClr>
                    </a:outerShdw>
                  </a:effectLst>
                </a:rPr>
                <a:t> / Shows </a:t>
              </a:r>
              <a:r>
                <a:rPr lang="fr-CA" sz="3200" b="1" dirty="0" err="1">
                  <a:effectLst>
                    <a:outerShdw blurRad="38100" dist="38100" dir="2700000" algn="tl">
                      <a:srgbClr val="000000">
                        <a:alpha val="43137"/>
                      </a:srgbClr>
                    </a:outerShdw>
                  </a:effectLst>
                </a:rPr>
                <a:t>Remain</a:t>
              </a:r>
              <a:r>
                <a:rPr lang="fr-CA" sz="3200" b="1" dirty="0">
                  <a:effectLst>
                    <a:outerShdw blurRad="38100" dist="38100" dir="2700000" algn="tl">
                      <a:srgbClr val="000000">
                        <a:alpha val="43137"/>
                      </a:srgbClr>
                    </a:outerShdw>
                  </a:effectLst>
                </a:rPr>
                <a:t> a Bright Horizon</a:t>
              </a:r>
            </a:p>
          </p:txBody>
        </p:sp>
        <p:sp>
          <p:nvSpPr>
            <p:cNvPr id="11" name="ZoneTexte 10"/>
            <p:cNvSpPr txBox="1"/>
            <p:nvPr/>
          </p:nvSpPr>
          <p:spPr bwMode="auto">
            <a:xfrm>
              <a:off x="228600" y="5422900"/>
              <a:ext cx="8686800" cy="584200"/>
            </a:xfrm>
            <a:prstGeom prst="rect">
              <a:avLst/>
            </a:prstGeom>
            <a:noFill/>
          </p:spPr>
          <p:txBody>
            <a:bodyPr>
              <a:spAutoFit/>
            </a:bodyPr>
            <a:lstStyle/>
            <a:p>
              <a:pPr algn="ctr">
                <a:defRPr/>
              </a:pPr>
              <a:r>
                <a:rPr lang="en-CA" sz="3200" b="1" dirty="0">
                  <a:solidFill>
                    <a:srgbClr val="FF9933"/>
                  </a:solidFill>
                  <a:effectLst>
                    <a:outerShdw blurRad="38100" dist="38100" dir="2700000" algn="tl">
                      <a:srgbClr val="000000">
                        <a:alpha val="43137"/>
                      </a:srgbClr>
                    </a:outerShdw>
                  </a:effectLst>
                </a:rPr>
                <a:t>VG Series / Shows Remain a Bright Horizon</a:t>
              </a:r>
            </a:p>
          </p:txBody>
        </p:sp>
      </p:grpSp>
      <p:grpSp>
        <p:nvGrpSpPr>
          <p:cNvPr id="3" name="Groupe 14"/>
          <p:cNvGrpSpPr>
            <a:grpSpLocks/>
          </p:cNvGrpSpPr>
          <p:nvPr/>
        </p:nvGrpSpPr>
        <p:grpSpPr bwMode="auto">
          <a:xfrm>
            <a:off x="404813" y="4495800"/>
            <a:ext cx="8281987" cy="1514475"/>
            <a:chOff x="263525" y="4576762"/>
            <a:chExt cx="8281498" cy="1514476"/>
          </a:xfrm>
        </p:grpSpPr>
        <p:grpSp>
          <p:nvGrpSpPr>
            <p:cNvPr id="274437" name="Groupe 18"/>
            <p:cNvGrpSpPr>
              <a:grpSpLocks/>
            </p:cNvGrpSpPr>
            <p:nvPr/>
          </p:nvGrpSpPr>
          <p:grpSpPr bwMode="auto">
            <a:xfrm>
              <a:off x="263525" y="5105400"/>
              <a:ext cx="7356475" cy="584200"/>
              <a:chOff x="228600" y="4495800"/>
              <a:chExt cx="8728200" cy="584200"/>
            </a:xfrm>
          </p:grpSpPr>
          <p:sp>
            <p:nvSpPr>
              <p:cNvPr id="20" name="ZoneTexte 19"/>
              <p:cNvSpPr txBox="1"/>
              <p:nvPr/>
            </p:nvSpPr>
            <p:spPr>
              <a:xfrm>
                <a:off x="228600" y="4495800"/>
                <a:ext cx="8686250" cy="584200"/>
              </a:xfrm>
              <a:prstGeom prst="rect">
                <a:avLst/>
              </a:prstGeom>
              <a:noFill/>
            </p:spPr>
            <p:txBody>
              <a:bodyPr>
                <a:spAutoFit/>
              </a:bodyPr>
              <a:lstStyle/>
              <a:p>
                <a:pPr algn="ctr">
                  <a:defRPr/>
                </a:pPr>
                <a:r>
                  <a:rPr lang="en-CA" sz="3200" b="1" dirty="0">
                    <a:effectLst>
                      <a:outerShdw blurRad="38100" dist="38100" dir="2700000" algn="tl">
                        <a:srgbClr val="000000">
                          <a:alpha val="43137"/>
                        </a:srgbClr>
                      </a:outerShdw>
                    </a:effectLst>
                  </a:rPr>
                  <a:t>Small, Simple &amp; Smart is Beautiful</a:t>
                </a:r>
              </a:p>
            </p:txBody>
          </p:sp>
          <p:sp>
            <p:nvSpPr>
              <p:cNvPr id="21" name="ZoneTexte 20"/>
              <p:cNvSpPr txBox="1"/>
              <p:nvPr/>
            </p:nvSpPr>
            <p:spPr>
              <a:xfrm>
                <a:off x="270035" y="4495800"/>
                <a:ext cx="8686250" cy="584200"/>
              </a:xfrm>
              <a:prstGeom prst="rect">
                <a:avLst/>
              </a:prstGeom>
              <a:noFill/>
            </p:spPr>
            <p:txBody>
              <a:bodyPr>
                <a:spAutoFit/>
              </a:bodyPr>
              <a:lstStyle/>
              <a:p>
                <a:pPr algn="ctr">
                  <a:defRPr/>
                </a:pPr>
                <a:r>
                  <a:rPr lang="en-CA" sz="3200" b="1" dirty="0">
                    <a:solidFill>
                      <a:srgbClr val="FF9933"/>
                    </a:solidFill>
                    <a:effectLst>
                      <a:outerShdw blurRad="38100" dist="38100" dir="2700000" algn="tl">
                        <a:srgbClr val="000000">
                          <a:alpha val="43137"/>
                        </a:srgbClr>
                      </a:outerShdw>
                    </a:effectLst>
                  </a:rPr>
                  <a:t>Small, Simple &amp; Smart is Beautiful</a:t>
                </a:r>
              </a:p>
            </p:txBody>
          </p:sp>
        </p:grpSp>
        <p:pic>
          <p:nvPicPr>
            <p:cNvPr id="274438" name="Picture 10" descr="http://upload.wikimedia.org/wikipedia/en/thumb/9/91/SmallIsBeautiful1973.jpg/396px-SmallIsBeautiful1973.jpg"/>
            <p:cNvPicPr>
              <a:picLocks noChangeAspect="1" noChangeArrowheads="1"/>
            </p:cNvPicPr>
            <p:nvPr/>
          </p:nvPicPr>
          <p:blipFill>
            <a:blip r:embed="rId4"/>
            <a:srcRect/>
            <a:stretch>
              <a:fillRect/>
            </a:stretch>
          </p:blipFill>
          <p:spPr bwMode="auto">
            <a:xfrm>
              <a:off x="7543800" y="4576762"/>
              <a:ext cx="1001223" cy="151447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STEPHANIE</a:t>
            </a:r>
          </a:p>
          <a:p>
            <a:pPr algn="ctr">
              <a:lnSpc>
                <a:spcPct val="80000"/>
              </a:lnSpc>
            </a:pPr>
            <a:r>
              <a:rPr lang="en-US" sz="8800">
                <a:latin typeface="Rockwell Extra Bold" pitchFamily="18" charset="0"/>
              </a:rPr>
              <a:t>BOUCHARD</a:t>
            </a:r>
          </a:p>
        </p:txBody>
      </p:sp>
      <p:sp>
        <p:nvSpPr>
          <p:cNvPr id="276482"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Game Designer	  	         THQ Montreal</a:t>
            </a:r>
          </a:p>
        </p:txBody>
      </p:sp>
      <p:pic>
        <p:nvPicPr>
          <p:cNvPr id="276483" name="Picture 2" descr="C:\PPStf\MIGS\2012\GameBox\thq_logo_rgb.jpg"/>
          <p:cNvPicPr>
            <a:picLocks noChangeAspect="1" noChangeArrowheads="1"/>
          </p:cNvPicPr>
          <p:nvPr/>
        </p:nvPicPr>
        <p:blipFill>
          <a:blip r:embed="rId3"/>
          <a:srcRect/>
          <a:stretch>
            <a:fillRect/>
          </a:stretch>
        </p:blipFill>
        <p:spPr bwMode="auto">
          <a:xfrm>
            <a:off x="4876800" y="3962400"/>
            <a:ext cx="3570288" cy="2143125"/>
          </a:xfrm>
          <a:prstGeom prst="rect">
            <a:avLst/>
          </a:prstGeom>
          <a:noFill/>
          <a:ln w="9525">
            <a:noFill/>
            <a:miter lim="800000"/>
            <a:headEnd/>
            <a:tailEnd/>
          </a:ln>
        </p:spPr>
      </p:pic>
      <p:pic>
        <p:nvPicPr>
          <p:cNvPr id="276484" name="Picture 3" descr="C:\PPStf\MIGS\2012\GameBox\NEW-Taglogo.jpg"/>
          <p:cNvPicPr>
            <a:picLocks noChangeAspect="1" noChangeArrowheads="1"/>
          </p:cNvPicPr>
          <p:nvPr/>
        </p:nvPicPr>
        <p:blipFill>
          <a:blip r:embed="rId4"/>
          <a:srcRect/>
          <a:stretch>
            <a:fillRect/>
          </a:stretch>
        </p:blipFill>
        <p:spPr bwMode="auto">
          <a:xfrm>
            <a:off x="1447800" y="4235450"/>
            <a:ext cx="2252663" cy="159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hape 23"/>
          <p:cNvSpPr txBox="1">
            <a:spLocks noGrp="1"/>
          </p:cNvSpPr>
          <p:nvPr>
            <p:ph type="ctrTitle"/>
          </p:nvPr>
        </p:nvSpPr>
        <p:spPr>
          <a:xfrm>
            <a:off x="533400" y="1849438"/>
            <a:ext cx="8153400" cy="923925"/>
          </a:xfrm>
        </p:spPr>
        <p:txBody>
          <a:bodyPr>
            <a:spAutoFit/>
          </a:bodyPr>
          <a:lstStyle/>
          <a:p>
            <a:pPr eaLnBrk="1" hangingPunct="1">
              <a:spcBef>
                <a:spcPct val="0"/>
              </a:spcBef>
              <a:buClr>
                <a:srgbClr val="000000"/>
              </a:buClr>
              <a:buSzTx/>
              <a:buFontTx/>
              <a:buNone/>
            </a:pPr>
            <a:r>
              <a:rPr lang="en-US" smtClean="0">
                <a:solidFill>
                  <a:srgbClr val="7030A0"/>
                </a:solidFill>
                <a:latin typeface="Arial" charset="0"/>
                <a:cs typeface="Arial" charset="0"/>
                <a:sym typeface="Arial" charset="0"/>
              </a:rPr>
              <a:t>The future of video games</a:t>
            </a:r>
          </a:p>
        </p:txBody>
      </p:sp>
      <p:sp>
        <p:nvSpPr>
          <p:cNvPr id="278530" name="Shape 24"/>
          <p:cNvSpPr txBox="1">
            <a:spLocks noGrp="1"/>
          </p:cNvSpPr>
          <p:nvPr>
            <p:ph type="subTitle" idx="1"/>
          </p:nvPr>
        </p:nvSpPr>
        <p:spPr>
          <a:xfrm>
            <a:off x="723900" y="3297238"/>
            <a:ext cx="7772400" cy="1046162"/>
          </a:xfrm>
        </p:spPr>
        <p:txBody>
          <a:bodyPr>
            <a:spAutoFit/>
          </a:bodyPr>
          <a:lstStyle/>
          <a:p>
            <a:pPr eaLnBrk="1" hangingPunct="1">
              <a:spcBef>
                <a:spcPct val="0"/>
              </a:spcBef>
              <a:spcAft>
                <a:spcPct val="0"/>
              </a:spcAft>
              <a:buClr>
                <a:srgbClr val="666666"/>
              </a:buClr>
              <a:buSzTx/>
              <a:buFontTx/>
              <a:buNone/>
            </a:pPr>
            <a:r>
              <a:rPr lang="en-US" smtClean="0">
                <a:solidFill>
                  <a:srgbClr val="666666"/>
                </a:solidFill>
                <a:latin typeface="Arial" charset="0"/>
                <a:cs typeface="Arial" charset="0"/>
                <a:sym typeface="Arial" charset="0"/>
              </a:rPr>
              <a:t>Reaching the other end of the spectrum</a:t>
            </a:r>
          </a:p>
        </p:txBody>
      </p:sp>
    </p:spTree>
  </p:cSld>
  <p:clrMapOvr>
    <a:masterClrMapping/>
  </p:clrMapOvr>
  <p:transition spd="slow" advTm="30852">
    <p:cu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txBox="1"/>
          <p:nvPr/>
        </p:nvSpPr>
        <p:spPr>
          <a:xfrm>
            <a:off x="1684338" y="1427163"/>
            <a:ext cx="5546725" cy="554037"/>
          </a:xfrm>
          <a:prstGeom prst="rect">
            <a:avLst/>
          </a:prstGeom>
          <a:noFill/>
        </p:spPr>
        <p:txBody>
          <a:bodyPr lIns="91425" tIns="91425" rIns="91425" bIns="91425">
            <a:spAutoFit/>
          </a:bodyPr>
          <a:lstStyle/>
          <a:p>
            <a:pPr fontAlgn="auto">
              <a:spcBef>
                <a:spcPts val="0"/>
              </a:spcBef>
              <a:spcAft>
                <a:spcPts val="0"/>
              </a:spcAft>
              <a:defRPr/>
            </a:pPr>
            <a:r>
              <a:rPr lang="en" sz="2400" kern="0" dirty="0">
                <a:solidFill>
                  <a:srgbClr val="000000">
                    <a:lumMod val="50000"/>
                    <a:lumOff val="50000"/>
                  </a:srgbClr>
                </a:solidFill>
                <a:latin typeface="Arial"/>
                <a:cs typeface="Arial"/>
                <a:sym typeface="Arial"/>
              </a:rPr>
              <a:t>After photorealism and surround sound</a:t>
            </a:r>
          </a:p>
        </p:txBody>
      </p:sp>
      <p:sp>
        <p:nvSpPr>
          <p:cNvPr id="30" name="Shape 30"/>
          <p:cNvSpPr txBox="1"/>
          <p:nvPr/>
        </p:nvSpPr>
        <p:spPr>
          <a:xfrm>
            <a:off x="928688" y="4114800"/>
            <a:ext cx="7058025" cy="554038"/>
          </a:xfrm>
          <a:prstGeom prst="rect">
            <a:avLst/>
          </a:prstGeom>
          <a:noFill/>
        </p:spPr>
        <p:txBody>
          <a:bodyPr lIns="91425" tIns="91425" rIns="91425" bIns="91425">
            <a:spAutoFit/>
          </a:bodyPr>
          <a:lstStyle/>
          <a:p>
            <a:pPr fontAlgn="auto">
              <a:spcBef>
                <a:spcPts val="0"/>
              </a:spcBef>
              <a:spcAft>
                <a:spcPts val="0"/>
              </a:spcAft>
              <a:defRPr/>
            </a:pPr>
            <a:r>
              <a:rPr lang="en" sz="2400" kern="0" dirty="0">
                <a:solidFill>
                  <a:srgbClr val="000000">
                    <a:lumMod val="50000"/>
                    <a:lumOff val="50000"/>
                  </a:srgbClr>
                </a:solidFill>
                <a:latin typeface="Arial"/>
                <a:cs typeface="Arial"/>
                <a:sym typeface="Arial"/>
              </a:rPr>
              <a:t>Lets explore why current games feel a little hollow</a:t>
            </a:r>
          </a:p>
        </p:txBody>
      </p:sp>
      <p:sp>
        <p:nvSpPr>
          <p:cNvPr id="31" name="Shape 31"/>
          <p:cNvSpPr txBox="1"/>
          <p:nvPr/>
        </p:nvSpPr>
        <p:spPr>
          <a:xfrm>
            <a:off x="609600" y="2524125"/>
            <a:ext cx="7696200" cy="1016000"/>
          </a:xfrm>
          <a:prstGeom prst="rect">
            <a:avLst/>
          </a:prstGeom>
          <a:noFill/>
        </p:spPr>
        <p:txBody>
          <a:bodyPr lIns="91425" tIns="91425" rIns="91425" bIns="91425">
            <a:spAutoFit/>
          </a:bodyPr>
          <a:lstStyle/>
          <a:p>
            <a:pPr fontAlgn="auto">
              <a:spcBef>
                <a:spcPts val="0"/>
              </a:spcBef>
              <a:spcAft>
                <a:spcPts val="0"/>
              </a:spcAft>
              <a:defRPr/>
            </a:pPr>
            <a:r>
              <a:rPr lang="en" sz="5400" kern="0" dirty="0">
                <a:solidFill>
                  <a:srgbClr val="7030A0"/>
                </a:solidFill>
                <a:latin typeface="Arial"/>
                <a:cs typeface="Arial"/>
                <a:sym typeface="Arial"/>
              </a:rPr>
              <a:t>Human Emotional Depth</a:t>
            </a:r>
          </a:p>
        </p:txBody>
      </p:sp>
    </p:spTree>
  </p:cSld>
  <p:clrMapOvr>
    <a:masterClrMapping/>
  </p:clrMapOvr>
  <p:transition spd="slow" advTm="30781">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txBox="1"/>
          <p:nvPr/>
        </p:nvSpPr>
        <p:spPr>
          <a:xfrm>
            <a:off x="317500" y="252413"/>
            <a:ext cx="5802313" cy="646112"/>
          </a:xfrm>
          <a:prstGeom prst="rect">
            <a:avLst/>
          </a:prstGeom>
          <a:noFill/>
        </p:spPr>
        <p:txBody>
          <a:bodyPr lIns="91425" tIns="91425" rIns="91425" bIns="91425">
            <a:spAutoFit/>
          </a:bodyPr>
          <a:lstStyle/>
          <a:p>
            <a:pPr fontAlgn="auto">
              <a:spcBef>
                <a:spcPts val="0"/>
              </a:spcBef>
              <a:spcAft>
                <a:spcPts val="0"/>
              </a:spcAft>
              <a:defRPr/>
            </a:pPr>
            <a:r>
              <a:rPr lang="en" sz="3000" kern="0" dirty="0">
                <a:solidFill>
                  <a:srgbClr val="7030A0"/>
                </a:solidFill>
                <a:latin typeface="Arial"/>
                <a:cs typeface="Arial"/>
                <a:sym typeface="Arial"/>
              </a:rPr>
              <a:t>Video Games are a Continuum...</a:t>
            </a:r>
          </a:p>
        </p:txBody>
      </p:sp>
      <p:sp>
        <p:nvSpPr>
          <p:cNvPr id="37" name="Shape 37"/>
          <p:cNvSpPr txBox="1"/>
          <p:nvPr/>
        </p:nvSpPr>
        <p:spPr>
          <a:xfrm>
            <a:off x="457200" y="3357563"/>
            <a:ext cx="1828800" cy="677862"/>
          </a:xfrm>
          <a:prstGeom prst="rect">
            <a:avLst/>
          </a:prstGeom>
          <a:noFill/>
        </p:spPr>
        <p:txBody>
          <a:bodyPr lIns="91425" tIns="91425" rIns="91425" bIns="91425">
            <a:spAutoFit/>
          </a:bodyPr>
          <a:lstStyle/>
          <a:p>
            <a:pPr fontAlgn="auto">
              <a:spcBef>
                <a:spcPts val="0"/>
              </a:spcBef>
              <a:spcAft>
                <a:spcPts val="0"/>
              </a:spcAft>
              <a:defRPr/>
            </a:pPr>
            <a:r>
              <a:rPr lang="en" sz="3200" kern="0" dirty="0">
                <a:solidFill>
                  <a:srgbClr val="7030A0"/>
                </a:solidFill>
                <a:latin typeface="Arial"/>
                <a:cs typeface="Arial"/>
                <a:sym typeface="Arial"/>
              </a:rPr>
              <a:t>Physical</a:t>
            </a:r>
          </a:p>
        </p:txBody>
      </p:sp>
      <p:sp>
        <p:nvSpPr>
          <p:cNvPr id="39" name="Shape 39"/>
          <p:cNvSpPr txBox="1"/>
          <p:nvPr/>
        </p:nvSpPr>
        <p:spPr>
          <a:xfrm>
            <a:off x="7467600" y="2819400"/>
            <a:ext cx="838200" cy="1662113"/>
          </a:xfrm>
          <a:prstGeom prst="rect">
            <a:avLst/>
          </a:prstGeom>
          <a:noFill/>
        </p:spPr>
        <p:txBody>
          <a:bodyPr lIns="91425" tIns="91425" rIns="91425" bIns="91425">
            <a:spAutoFit/>
          </a:bodyPr>
          <a:lstStyle/>
          <a:p>
            <a:pPr fontAlgn="auto">
              <a:spcBef>
                <a:spcPts val="0"/>
              </a:spcBef>
              <a:spcAft>
                <a:spcPts val="0"/>
              </a:spcAft>
              <a:defRPr/>
            </a:pPr>
            <a:r>
              <a:rPr lang="en" sz="9600" kern="0" dirty="0">
                <a:solidFill>
                  <a:srgbClr val="7030A0"/>
                </a:solidFill>
                <a:latin typeface="Arial"/>
                <a:cs typeface="Arial"/>
                <a:sym typeface="Arial"/>
              </a:rPr>
              <a:t>?</a:t>
            </a:r>
          </a:p>
        </p:txBody>
      </p:sp>
      <p:sp>
        <p:nvSpPr>
          <p:cNvPr id="40" name="Shape 40"/>
          <p:cNvSpPr/>
          <p:nvPr/>
        </p:nvSpPr>
        <p:spPr>
          <a:xfrm>
            <a:off x="2209800" y="3603625"/>
            <a:ext cx="5410200" cy="185738"/>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41" name="Shape 41"/>
          <p:cNvSpPr/>
          <p:nvPr/>
        </p:nvSpPr>
        <p:spPr>
          <a:xfrm>
            <a:off x="3124200" y="3436938"/>
            <a:ext cx="158750" cy="520700"/>
          </a:xfrm>
          <a:prstGeom prst="flowChartDecision">
            <a:avLst/>
          </a:prstGeom>
          <a:solidFill>
            <a:srgbClr val="7030A0"/>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Tree>
  </p:cSld>
  <p:clrMapOvr>
    <a:masterClrMapping/>
  </p:clrMapOvr>
  <p:transition spd="slow" advTm="31261">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 name="Shape 46"/>
          <p:cNvSpPr txBox="1"/>
          <p:nvPr/>
        </p:nvSpPr>
        <p:spPr>
          <a:xfrm>
            <a:off x="158750" y="252413"/>
            <a:ext cx="6002338" cy="738187"/>
          </a:xfrm>
          <a:prstGeom prst="rect">
            <a:avLst/>
          </a:prstGeom>
          <a:noFill/>
        </p:spPr>
        <p:txBody>
          <a:bodyPr lIns="91425" tIns="91425" rIns="91425" bIns="91425">
            <a:spAutoFit/>
          </a:bodyPr>
          <a:lstStyle/>
          <a:p>
            <a:pPr fontAlgn="auto">
              <a:spcBef>
                <a:spcPts val="0"/>
              </a:spcBef>
              <a:spcAft>
                <a:spcPts val="0"/>
              </a:spcAft>
              <a:defRPr/>
            </a:pPr>
            <a:r>
              <a:rPr lang="en" sz="3600" kern="0" dirty="0">
                <a:solidFill>
                  <a:srgbClr val="7030A0"/>
                </a:solidFill>
                <a:latin typeface="Arial"/>
                <a:cs typeface="Arial"/>
                <a:sym typeface="Arial"/>
              </a:rPr>
              <a:t>So what is the other pole?</a:t>
            </a:r>
          </a:p>
        </p:txBody>
      </p:sp>
      <p:sp>
        <p:nvSpPr>
          <p:cNvPr id="47" name="Shape 47"/>
          <p:cNvSpPr txBox="1"/>
          <p:nvPr/>
        </p:nvSpPr>
        <p:spPr>
          <a:xfrm>
            <a:off x="4860925" y="4491038"/>
            <a:ext cx="2519363" cy="457200"/>
          </a:xfrm>
          <a:prstGeom prst="rect">
            <a:avLst/>
          </a:prstGeom>
          <a:noFill/>
        </p:spPr>
        <p:txBody>
          <a:bodyPr lIns="91425" tIns="91425" rIns="91425" bIns="91425">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48" name="Shape 48"/>
          <p:cNvSpPr txBox="1"/>
          <p:nvPr/>
        </p:nvSpPr>
        <p:spPr>
          <a:xfrm>
            <a:off x="450850" y="4159250"/>
            <a:ext cx="3570288" cy="1262063"/>
          </a:xfrm>
          <a:prstGeom prst="rect">
            <a:avLst/>
          </a:prstGeom>
          <a:noFill/>
        </p:spPr>
        <p:txBody>
          <a:bodyPr lIns="91425" tIns="91425" rIns="91425" bIns="91425">
            <a:spAutoFit/>
          </a:bodyPr>
          <a:lstStyle/>
          <a:p>
            <a:pPr marL="425450" indent="-285750" fontAlgn="auto">
              <a:spcBef>
                <a:spcPts val="0"/>
              </a:spcBef>
              <a:spcAft>
                <a:spcPts val="0"/>
              </a:spcAft>
              <a:buClr>
                <a:srgbClr val="000000"/>
              </a:buClr>
              <a:buSzPct val="166666"/>
              <a:buFont typeface="Arial" pitchFamily="34" charset="0"/>
              <a:buChar char="•"/>
              <a:defRPr/>
            </a:pPr>
            <a:r>
              <a:rPr lang="en" sz="1400" kern="0" dirty="0">
                <a:solidFill>
                  <a:srgbClr val="000000">
                    <a:lumMod val="50000"/>
                    <a:lumOff val="50000"/>
                  </a:srgbClr>
                </a:solidFill>
                <a:latin typeface="Arial"/>
                <a:cs typeface="Arial"/>
                <a:sym typeface="Arial"/>
              </a:rPr>
              <a:t>
high level of empathy, </a:t>
            </a:r>
          </a:p>
          <a:p>
            <a:pPr marL="425450" indent="-285750" fontAlgn="auto">
              <a:spcBef>
                <a:spcPts val="0"/>
              </a:spcBef>
              <a:spcAft>
                <a:spcPts val="0"/>
              </a:spcAft>
              <a:buClr>
                <a:srgbClr val="000000"/>
              </a:buClr>
              <a:buSzPct val="166666"/>
              <a:buFont typeface="Arial" pitchFamily="34" charset="0"/>
              <a:buChar char="•"/>
              <a:defRPr/>
            </a:pPr>
            <a:r>
              <a:rPr lang="en" sz="1400" kern="0" dirty="0">
                <a:solidFill>
                  <a:srgbClr val="000000">
                    <a:lumMod val="50000"/>
                    <a:lumOff val="50000"/>
                  </a:srgbClr>
                </a:solidFill>
                <a:latin typeface="Arial"/>
                <a:cs typeface="Arial"/>
                <a:sym typeface="Arial"/>
              </a:rPr>
              <a:t>capacity of projection and prediction </a:t>
            </a:r>
          </a:p>
          <a:p>
            <a:pPr marL="425450" indent="-285750" fontAlgn="auto">
              <a:spcBef>
                <a:spcPts val="0"/>
              </a:spcBef>
              <a:spcAft>
                <a:spcPts val="0"/>
              </a:spcAft>
              <a:buClr>
                <a:srgbClr val="000000"/>
              </a:buClr>
              <a:buSzPct val="166666"/>
              <a:buFont typeface="Arial" pitchFamily="34" charset="0"/>
              <a:buChar char="•"/>
              <a:defRPr/>
            </a:pPr>
            <a:r>
              <a:rPr lang="en" sz="1400" kern="0" dirty="0">
                <a:solidFill>
                  <a:srgbClr val="000000">
                    <a:lumMod val="50000"/>
                    <a:lumOff val="50000"/>
                  </a:srgbClr>
                </a:solidFill>
                <a:latin typeface="Arial"/>
                <a:cs typeface="Arial"/>
                <a:sym typeface="Arial"/>
              </a:rPr>
              <a:t>human emotion reading... </a:t>
            </a:r>
          </a:p>
          <a:p>
            <a:pPr marL="425450" indent="-285750" fontAlgn="auto">
              <a:spcBef>
                <a:spcPts val="0"/>
              </a:spcBef>
              <a:spcAft>
                <a:spcPts val="0"/>
              </a:spcAft>
              <a:buClr>
                <a:srgbClr val="000000"/>
              </a:buClr>
              <a:buSzPct val="166666"/>
              <a:buFont typeface="Arial" pitchFamily="34" charset="0"/>
              <a:buChar char="•"/>
              <a:defRPr/>
            </a:pPr>
            <a:r>
              <a:rPr lang="en" sz="1400" kern="0" dirty="0">
                <a:solidFill>
                  <a:srgbClr val="000000">
                    <a:lumMod val="50000"/>
                    <a:lumOff val="50000"/>
                  </a:srgbClr>
                </a:solidFill>
                <a:latin typeface="Arial"/>
                <a:cs typeface="Arial"/>
                <a:sym typeface="Arial"/>
              </a:rPr>
              <a:t>and how to use them...   </a:t>
            </a:r>
          </a:p>
        </p:txBody>
      </p:sp>
      <p:sp>
        <p:nvSpPr>
          <p:cNvPr id="49" name="Shape 49"/>
          <p:cNvSpPr txBox="1"/>
          <p:nvPr/>
        </p:nvSpPr>
        <p:spPr>
          <a:xfrm>
            <a:off x="4572000" y="838200"/>
            <a:ext cx="4406900" cy="2862263"/>
          </a:xfrm>
          <a:prstGeom prst="rect">
            <a:avLst/>
          </a:prstGeom>
          <a:noFill/>
        </p:spPr>
        <p:txBody>
          <a:bodyPr lIns="91425" tIns="91425" rIns="91425" bIns="91425">
            <a:spAutoFit/>
          </a:bodyPr>
          <a:lstStyle/>
          <a:p>
            <a:pPr fontAlgn="auto">
              <a:spcBef>
                <a:spcPts val="0"/>
              </a:spcBef>
              <a:spcAft>
                <a:spcPts val="0"/>
              </a:spcAft>
              <a:defRPr/>
            </a:pPr>
            <a:r>
              <a:rPr lang="en" sz="2400" kern="0" dirty="0">
                <a:solidFill>
                  <a:srgbClr val="7030A0"/>
                </a:solidFill>
                <a:latin typeface="Arial"/>
                <a:cs typeface="Arial"/>
                <a:sym typeface="Arial"/>
              </a:rPr>
              <a:t>Strength comes from:</a:t>
            </a:r>
          </a:p>
          <a:p>
            <a:pPr fontAlgn="auto">
              <a:spcBef>
                <a:spcPts val="0"/>
              </a:spcBef>
              <a:spcAft>
                <a:spcPts val="0"/>
              </a:spcAft>
              <a:defRPr/>
            </a:pPr>
            <a:endParaRPr lang="en" sz="2400" kern="0" dirty="0">
              <a:solidFill>
                <a:srgbClr val="000000"/>
              </a:solidFill>
              <a:latin typeface="Arial"/>
              <a:cs typeface="Arial"/>
              <a:sym typeface="Arial"/>
            </a:endParaRP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Building a social web</a:t>
            </a: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Nurturing relationships</a:t>
            </a: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knowledge repository</a:t>
            </a: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Talent and skill repository</a:t>
            </a: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Tap into soft skills resources</a:t>
            </a:r>
          </a:p>
          <a:p>
            <a:pPr marL="457200" indent="-317500" fontAlgn="auto">
              <a:spcBef>
                <a:spcPts val="0"/>
              </a:spcBef>
              <a:spcAft>
                <a:spcPts val="0"/>
              </a:spcAft>
              <a:buClr>
                <a:srgbClr val="000000"/>
              </a:buClr>
              <a:buSzPct val="166666"/>
              <a:buFont typeface="Arial"/>
              <a:buChar char="•"/>
              <a:defRPr/>
            </a:pPr>
            <a:r>
              <a:rPr lang="en" sz="1400" kern="0" dirty="0">
                <a:solidFill>
                  <a:srgbClr val="000000">
                    <a:lumMod val="50000"/>
                    <a:lumOff val="50000"/>
                  </a:srgbClr>
                </a:solidFill>
                <a:latin typeface="Arial"/>
                <a:cs typeface="Arial"/>
                <a:sym typeface="Arial"/>
              </a:rPr>
              <a:t>Empowering Others, empowers you</a:t>
            </a:r>
          </a:p>
          <a:p>
            <a:pPr fontAlgn="auto">
              <a:spcBef>
                <a:spcPts val="0"/>
              </a:spcBef>
              <a:spcAft>
                <a:spcPts val="0"/>
              </a:spcAft>
              <a:defRPr/>
            </a:pPr>
            <a:endParaRPr lang="en" sz="1400" kern="0" dirty="0">
              <a:solidFill>
                <a:srgbClr val="000000">
                  <a:lumMod val="50000"/>
                  <a:lumOff val="50000"/>
                </a:srgbClr>
              </a:solidFill>
              <a:latin typeface="Arial"/>
              <a:cs typeface="Arial"/>
              <a:sym typeface="Arial"/>
            </a:endParaRPr>
          </a:p>
          <a:p>
            <a:pPr fontAlgn="auto">
              <a:spcBef>
                <a:spcPts val="0"/>
              </a:spcBef>
              <a:spcAft>
                <a:spcPts val="0"/>
              </a:spcAft>
              <a:defRPr/>
            </a:pPr>
            <a:r>
              <a:rPr lang="en" sz="1400" kern="0" dirty="0">
                <a:solidFill>
                  <a:srgbClr val="000000">
                    <a:lumMod val="50000"/>
                    <a:lumOff val="50000"/>
                  </a:srgbClr>
                </a:solidFill>
                <a:latin typeface="Arial"/>
                <a:cs typeface="Arial"/>
                <a:sym typeface="Arial"/>
              </a:rPr>
              <a:t>Know their limits</a:t>
            </a:r>
          </a:p>
          <a:p>
            <a:pPr fontAlgn="auto">
              <a:spcBef>
                <a:spcPts val="0"/>
              </a:spcBef>
              <a:spcAft>
                <a:spcPts val="0"/>
              </a:spcAft>
              <a:defRPr/>
            </a:pPr>
            <a:r>
              <a:rPr lang="en" sz="1400" kern="0" dirty="0">
                <a:solidFill>
                  <a:srgbClr val="000000">
                    <a:lumMod val="50000"/>
                    <a:lumOff val="50000"/>
                  </a:srgbClr>
                </a:solidFill>
                <a:latin typeface="Arial"/>
                <a:cs typeface="Arial"/>
                <a:sym typeface="Arial"/>
              </a:rPr>
              <a:t>Team up with people with complementary skills</a:t>
            </a:r>
          </a:p>
        </p:txBody>
      </p:sp>
      <p:sp>
        <p:nvSpPr>
          <p:cNvPr id="50" name="Shape 50"/>
          <p:cNvSpPr txBox="1"/>
          <p:nvPr/>
        </p:nvSpPr>
        <p:spPr>
          <a:xfrm>
            <a:off x="319088" y="5732463"/>
            <a:ext cx="4013200" cy="554037"/>
          </a:xfrm>
          <a:prstGeom prst="rect">
            <a:avLst/>
          </a:prstGeom>
        </p:spPr>
        <p:txBody>
          <a:bodyPr lIns="91425" tIns="91425" rIns="91425" bIns="91425" anchor="ctr">
            <a:spAutoFit/>
          </a:bodyPr>
          <a:lstStyle/>
          <a:p>
            <a:pPr fontAlgn="auto">
              <a:spcBef>
                <a:spcPts val="0"/>
              </a:spcBef>
              <a:spcAft>
                <a:spcPts val="0"/>
              </a:spcAft>
              <a:defRPr/>
            </a:pPr>
            <a:r>
              <a:rPr lang="en" sz="2400" kern="0" dirty="0">
                <a:solidFill>
                  <a:srgbClr val="7030A0"/>
                </a:solidFill>
                <a:latin typeface="Arial"/>
                <a:cs typeface="Arial"/>
                <a:sym typeface="Arial"/>
              </a:rPr>
              <a:t>Different type or power</a:t>
            </a:r>
          </a:p>
        </p:txBody>
      </p:sp>
      <p:sp>
        <p:nvSpPr>
          <p:cNvPr id="51" name="Shape 51"/>
          <p:cNvSpPr>
            <a:spLocks noChangeArrowheads="1"/>
          </p:cNvSpPr>
          <p:nvPr/>
        </p:nvSpPr>
        <p:spPr bwMode="auto">
          <a:xfrm>
            <a:off x="630238" y="1176338"/>
            <a:ext cx="3144837" cy="2149475"/>
          </a:xfrm>
          <a:prstGeom prst="rect">
            <a:avLst/>
          </a:prstGeom>
          <a:blipFill dpi="0" rotWithShape="1">
            <a:blip r:embed="rId4"/>
            <a:srcRect/>
            <a:stretch>
              <a:fillRect/>
            </a:stretch>
          </a:blipFill>
          <a:ln w="9525">
            <a:noFill/>
            <a:miter lim="800000"/>
            <a:headEnd/>
            <a:tailEnd/>
          </a:ln>
        </p:spPr>
        <p:txBody>
          <a:bodyPr/>
          <a:lstStyle/>
          <a:p>
            <a:endParaRPr lang="en-US"/>
          </a:p>
        </p:txBody>
      </p:sp>
      <p:sp>
        <p:nvSpPr>
          <p:cNvPr id="52" name="Shape 52"/>
          <p:cNvSpPr>
            <a:spLocks noChangeArrowheads="1"/>
          </p:cNvSpPr>
          <p:nvPr/>
        </p:nvSpPr>
        <p:spPr bwMode="auto">
          <a:xfrm>
            <a:off x="5740400" y="3760788"/>
            <a:ext cx="1803400" cy="2670175"/>
          </a:xfrm>
          <a:prstGeom prst="rect">
            <a:avLst/>
          </a:prstGeom>
          <a:blipFill dpi="0" rotWithShape="1">
            <a:blip r:embed="rId5"/>
            <a:srcRect/>
            <a:stretch>
              <a:fillRect/>
            </a:stretch>
          </a:blipFill>
          <a:ln w="9525">
            <a:noFill/>
            <a:miter lim="800000"/>
            <a:headEnd/>
            <a:tailEnd/>
          </a:ln>
        </p:spPr>
        <p:txBody>
          <a:bodyPr/>
          <a:lstStyle/>
          <a:p>
            <a:endParaRPr lang="en-US"/>
          </a:p>
        </p:txBody>
      </p:sp>
      <p:sp>
        <p:nvSpPr>
          <p:cNvPr id="53" name="Shape 53"/>
          <p:cNvSpPr txBox="1"/>
          <p:nvPr/>
        </p:nvSpPr>
        <p:spPr>
          <a:xfrm>
            <a:off x="454025" y="3390900"/>
            <a:ext cx="3114675" cy="1108075"/>
          </a:xfrm>
          <a:prstGeom prst="rect">
            <a:avLst/>
          </a:prstGeom>
        </p:spPr>
        <p:txBody>
          <a:bodyPr lIns="91425" tIns="91425" rIns="91425" bIns="91425" anchor="ctr">
            <a:spAutoFit/>
          </a:bodyPr>
          <a:lstStyle/>
          <a:p>
            <a:pPr fontAlgn="auto">
              <a:spcBef>
                <a:spcPts val="0"/>
              </a:spcBef>
              <a:spcAft>
                <a:spcPts val="0"/>
              </a:spcAft>
              <a:defRPr/>
            </a:pPr>
            <a:r>
              <a:rPr lang="en" sz="3000" kern="0" dirty="0">
                <a:solidFill>
                  <a:srgbClr val="7030A0"/>
                </a:solidFill>
                <a:latin typeface="Arial"/>
                <a:cs typeface="Arial"/>
                <a:sym typeface="Arial"/>
              </a:rPr>
              <a:t>Social Engineers!</a:t>
            </a:r>
            <a:r>
              <a:rPr lang="en" sz="1400" kern="0" dirty="0">
                <a:solidFill>
                  <a:srgbClr val="7030A0"/>
                </a:solidFill>
                <a:latin typeface="Arial"/>
                <a:cs typeface="Arial"/>
                <a:sym typeface="Arial"/>
              </a:rPr>
              <a:t> </a:t>
            </a:r>
          </a:p>
        </p:txBody>
      </p:sp>
    </p:spTree>
  </p:cSld>
  <p:clrMapOvr>
    <a:masterClrMapping/>
  </p:clrMapOvr>
  <p:transition spd="slow" advTm="60647">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20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25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animBg="1"/>
      <p:bldP spid="52" grpId="0" animBg="1"/>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5" descr="14-01"/>
          <p:cNvPicPr>
            <a:picLocks noChangeAspect="1" noChangeArrowheads="1"/>
          </p:cNvPicPr>
          <p:nvPr/>
        </p:nvPicPr>
        <p:blipFill>
          <a:blip r:embed="rId3"/>
          <a:srcRect/>
          <a:stretch>
            <a:fillRect/>
          </a:stretch>
        </p:blipFill>
        <p:spPr bwMode="auto">
          <a:xfrm>
            <a:off x="3810000" y="1531938"/>
            <a:ext cx="5230813" cy="3268662"/>
          </a:xfrm>
          <a:prstGeom prst="rect">
            <a:avLst/>
          </a:prstGeom>
          <a:noFill/>
          <a:ln w="9525">
            <a:noFill/>
            <a:miter lim="800000"/>
            <a:headEnd/>
            <a:tailEnd/>
          </a:ln>
        </p:spPr>
      </p:pic>
      <p:pic>
        <p:nvPicPr>
          <p:cNvPr id="109571" name="Picture 3" descr="C:\PPStf\MIGS\2012\Images\300x-1.jpg"/>
          <p:cNvPicPr>
            <a:picLocks noChangeAspect="1" noChangeArrowheads="1"/>
          </p:cNvPicPr>
          <p:nvPr/>
        </p:nvPicPr>
        <p:blipFill>
          <a:blip r:embed="rId4"/>
          <a:srcRect l="7999" r="8002"/>
          <a:stretch>
            <a:fillRect/>
          </a:stretch>
        </p:blipFill>
        <p:spPr bwMode="auto">
          <a:xfrm>
            <a:off x="152400" y="1143000"/>
            <a:ext cx="352107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 name="Shape 58"/>
          <p:cNvSpPr txBox="1"/>
          <p:nvPr/>
        </p:nvSpPr>
        <p:spPr>
          <a:xfrm>
            <a:off x="184150" y="176213"/>
            <a:ext cx="8243888" cy="646112"/>
          </a:xfrm>
          <a:prstGeom prst="rect">
            <a:avLst/>
          </a:prstGeom>
          <a:noFill/>
        </p:spPr>
        <p:txBody>
          <a:bodyPr lIns="91425" tIns="91425" rIns="91425" bIns="91425">
            <a:spAutoFit/>
          </a:bodyPr>
          <a:lstStyle/>
          <a:p>
            <a:pPr fontAlgn="auto">
              <a:spcBef>
                <a:spcPts val="0"/>
              </a:spcBef>
              <a:spcAft>
                <a:spcPts val="0"/>
              </a:spcAft>
              <a:defRPr/>
            </a:pPr>
            <a:r>
              <a:rPr lang="en" sz="3000" kern="0" dirty="0">
                <a:solidFill>
                  <a:srgbClr val="7030A0"/>
                </a:solidFill>
                <a:latin typeface="Arial"/>
                <a:cs typeface="Arial"/>
                <a:sym typeface="Arial"/>
              </a:rPr>
              <a:t>How does this influence our game mechanics?</a:t>
            </a:r>
          </a:p>
        </p:txBody>
      </p:sp>
      <p:sp>
        <p:nvSpPr>
          <p:cNvPr id="59" name="Shape 59"/>
          <p:cNvSpPr txBox="1"/>
          <p:nvPr/>
        </p:nvSpPr>
        <p:spPr>
          <a:xfrm>
            <a:off x="1173163" y="1252538"/>
            <a:ext cx="715962" cy="738187"/>
          </a:xfrm>
          <a:prstGeom prst="rect">
            <a:avLst/>
          </a:prstGeom>
          <a:noFill/>
        </p:spPr>
        <p:txBody>
          <a:bodyPr lIns="91425" tIns="91425" rIns="91425" bIns="91425">
            <a:spAutoFit/>
          </a:bodyPr>
          <a:lstStyle/>
          <a:p>
            <a:pPr fontAlgn="auto">
              <a:spcBef>
                <a:spcPts val="0"/>
              </a:spcBef>
              <a:spcAft>
                <a:spcPts val="0"/>
              </a:spcAft>
              <a:defRPr/>
            </a:pPr>
            <a:r>
              <a:rPr lang="en" sz="3600" kern="0" dirty="0">
                <a:solidFill>
                  <a:srgbClr val="000000">
                    <a:lumMod val="50000"/>
                    <a:lumOff val="50000"/>
                  </a:srgbClr>
                </a:solidFill>
                <a:latin typeface="Arial"/>
                <a:cs typeface="Arial"/>
                <a:sym typeface="Arial"/>
              </a:rPr>
              <a:t>=</a:t>
            </a:r>
          </a:p>
        </p:txBody>
      </p:sp>
      <p:sp>
        <p:nvSpPr>
          <p:cNvPr id="60" name="Shape 60"/>
          <p:cNvSpPr txBox="1"/>
          <p:nvPr/>
        </p:nvSpPr>
        <p:spPr>
          <a:xfrm>
            <a:off x="5911850" y="2259013"/>
            <a:ext cx="3011488" cy="2122487"/>
          </a:xfrm>
          <a:prstGeom prst="rect">
            <a:avLst/>
          </a:prstGeom>
          <a:noFill/>
        </p:spPr>
        <p:txBody>
          <a:bodyPr lIns="91425" tIns="91425" rIns="91425" bIns="91425">
            <a:spAutoFit/>
          </a:bodyPr>
          <a:lstStyle/>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Politics</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Evil Scheming</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Psychological Torture</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Public Shaming </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Seduction</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Information Collection</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Sex </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Drama</a:t>
            </a:r>
          </a:p>
          <a:p>
            <a:pPr algn="ctr" fontAlgn="auto">
              <a:spcBef>
                <a:spcPts val="0"/>
              </a:spcBef>
              <a:spcAft>
                <a:spcPts val="0"/>
              </a:spcAft>
              <a:defRPr/>
            </a:pPr>
            <a:r>
              <a:rPr lang="en" sz="1400" kern="0" dirty="0">
                <a:solidFill>
                  <a:srgbClr val="000000">
                    <a:lumMod val="50000"/>
                    <a:lumOff val="50000"/>
                  </a:srgbClr>
                </a:solidFill>
                <a:latin typeface="Arial"/>
                <a:cs typeface="Arial"/>
                <a:sym typeface="Arial"/>
              </a:rPr>
              <a:t>subtle Emotion Reading!</a:t>
            </a:r>
          </a:p>
        </p:txBody>
      </p:sp>
      <p:grpSp>
        <p:nvGrpSpPr>
          <p:cNvPr id="2" name="Group 1"/>
          <p:cNvGrpSpPr>
            <a:grpSpLocks/>
          </p:cNvGrpSpPr>
          <p:nvPr/>
        </p:nvGrpSpPr>
        <p:grpSpPr bwMode="auto">
          <a:xfrm>
            <a:off x="1576388" y="1101725"/>
            <a:ext cx="3335337" cy="849313"/>
            <a:chOff x="1575658" y="1101575"/>
            <a:chExt cx="3336527" cy="850073"/>
          </a:xfrm>
        </p:grpSpPr>
        <p:sp>
          <p:nvSpPr>
            <p:cNvPr id="286740" name="Shape 61"/>
            <p:cNvSpPr>
              <a:spLocks noChangeArrowheads="1"/>
            </p:cNvSpPr>
            <p:nvPr/>
          </p:nvSpPr>
          <p:spPr bwMode="auto">
            <a:xfrm>
              <a:off x="1575658" y="1101575"/>
              <a:ext cx="1053641" cy="847265"/>
            </a:xfrm>
            <a:prstGeom prst="rect">
              <a:avLst/>
            </a:prstGeom>
            <a:blipFill dpi="0" rotWithShape="1">
              <a:blip r:embed="rId4"/>
              <a:srcRect/>
              <a:stretch>
                <a:fillRect/>
              </a:stretch>
            </a:blipFill>
            <a:ln w="9525">
              <a:noFill/>
              <a:miter lim="800000"/>
              <a:headEnd/>
              <a:tailEnd/>
            </a:ln>
          </p:spPr>
          <p:txBody>
            <a:bodyPr/>
            <a:lstStyle/>
            <a:p>
              <a:endParaRPr lang="en-US"/>
            </a:p>
          </p:txBody>
        </p:sp>
        <p:sp>
          <p:nvSpPr>
            <p:cNvPr id="286741" name="Shape 62"/>
            <p:cNvSpPr>
              <a:spLocks noChangeArrowheads="1"/>
            </p:cNvSpPr>
            <p:nvPr/>
          </p:nvSpPr>
          <p:spPr bwMode="auto">
            <a:xfrm>
              <a:off x="2716687" y="1101575"/>
              <a:ext cx="872289" cy="850073"/>
            </a:xfrm>
            <a:prstGeom prst="rect">
              <a:avLst/>
            </a:prstGeom>
            <a:blipFill dpi="0" rotWithShape="1">
              <a:blip r:embed="rId5"/>
              <a:srcRect/>
              <a:stretch>
                <a:fillRect/>
              </a:stretch>
            </a:blipFill>
            <a:ln w="9525">
              <a:noFill/>
              <a:miter lim="800000"/>
              <a:headEnd/>
              <a:tailEnd/>
            </a:ln>
          </p:spPr>
          <p:txBody>
            <a:bodyPr/>
            <a:lstStyle/>
            <a:p>
              <a:endParaRPr lang="en-US"/>
            </a:p>
          </p:txBody>
        </p:sp>
        <p:sp>
          <p:nvSpPr>
            <p:cNvPr id="286742" name="Shape 63"/>
            <p:cNvSpPr>
              <a:spLocks noChangeArrowheads="1"/>
            </p:cNvSpPr>
            <p:nvPr/>
          </p:nvSpPr>
          <p:spPr bwMode="auto">
            <a:xfrm>
              <a:off x="3659812" y="1101575"/>
              <a:ext cx="1252373" cy="838833"/>
            </a:xfrm>
            <a:prstGeom prst="rect">
              <a:avLst/>
            </a:prstGeom>
            <a:blipFill dpi="0" rotWithShape="1">
              <a:blip r:embed="rId6"/>
              <a:srcRect/>
              <a:stretch>
                <a:fillRect/>
              </a:stretch>
            </a:blipFill>
            <a:ln w="9525">
              <a:noFill/>
              <a:miter lim="800000"/>
              <a:headEnd/>
              <a:tailEnd/>
            </a:ln>
          </p:spPr>
          <p:txBody>
            <a:bodyPr/>
            <a:lstStyle/>
            <a:p>
              <a:endParaRPr lang="en-US"/>
            </a:p>
          </p:txBody>
        </p:sp>
      </p:grpSp>
      <p:sp>
        <p:nvSpPr>
          <p:cNvPr id="64" name="Shape 64"/>
          <p:cNvSpPr>
            <a:spLocks noChangeArrowheads="1"/>
          </p:cNvSpPr>
          <p:nvPr/>
        </p:nvSpPr>
        <p:spPr bwMode="auto">
          <a:xfrm>
            <a:off x="246063" y="1036638"/>
            <a:ext cx="927100" cy="927100"/>
          </a:xfrm>
          <a:prstGeom prst="rect">
            <a:avLst/>
          </a:prstGeom>
          <a:blipFill dpi="0" rotWithShape="1">
            <a:blip r:embed="rId7"/>
            <a:srcRect/>
            <a:stretch>
              <a:fillRect/>
            </a:stretch>
          </a:blipFill>
          <a:ln w="9525">
            <a:noFill/>
            <a:miter lim="800000"/>
            <a:headEnd/>
            <a:tailEnd/>
          </a:ln>
        </p:spPr>
        <p:txBody>
          <a:bodyPr/>
          <a:lstStyle/>
          <a:p>
            <a:endParaRPr lang="en-US"/>
          </a:p>
        </p:txBody>
      </p:sp>
      <p:sp>
        <p:nvSpPr>
          <p:cNvPr id="65" name="Shape 65"/>
          <p:cNvSpPr>
            <a:spLocks noChangeArrowheads="1"/>
          </p:cNvSpPr>
          <p:nvPr/>
        </p:nvSpPr>
        <p:spPr bwMode="auto">
          <a:xfrm>
            <a:off x="7940675" y="971550"/>
            <a:ext cx="974725" cy="968375"/>
          </a:xfrm>
          <a:prstGeom prst="rect">
            <a:avLst/>
          </a:prstGeom>
          <a:blipFill dpi="0" rotWithShape="1">
            <a:blip r:embed="rId8"/>
            <a:srcRect/>
            <a:stretch>
              <a:fillRect/>
            </a:stretch>
          </a:blipFill>
          <a:ln w="9525">
            <a:noFill/>
            <a:miter lim="800000"/>
            <a:headEnd/>
            <a:tailEnd/>
          </a:ln>
        </p:spPr>
        <p:txBody>
          <a:bodyPr/>
          <a:lstStyle/>
          <a:p>
            <a:endParaRPr lang="en-US"/>
          </a:p>
        </p:txBody>
      </p:sp>
      <p:sp>
        <p:nvSpPr>
          <p:cNvPr id="66" name="Shape 66"/>
          <p:cNvSpPr txBox="1"/>
          <p:nvPr/>
        </p:nvSpPr>
        <p:spPr>
          <a:xfrm>
            <a:off x="7524750" y="1127125"/>
            <a:ext cx="1079500" cy="738188"/>
          </a:xfrm>
          <a:prstGeom prst="rect">
            <a:avLst/>
          </a:prstGeom>
          <a:noFill/>
        </p:spPr>
        <p:txBody>
          <a:bodyPr lIns="91425" tIns="91425" rIns="91425" bIns="91425">
            <a:spAutoFit/>
          </a:bodyPr>
          <a:lstStyle/>
          <a:p>
            <a:pPr fontAlgn="auto">
              <a:spcBef>
                <a:spcPts val="0"/>
              </a:spcBef>
              <a:spcAft>
                <a:spcPts val="0"/>
              </a:spcAft>
              <a:defRPr/>
            </a:pPr>
            <a:r>
              <a:rPr lang="en" sz="3600" kern="0" dirty="0">
                <a:solidFill>
                  <a:srgbClr val="000000">
                    <a:lumMod val="50000"/>
                    <a:lumOff val="50000"/>
                  </a:srgbClr>
                </a:solidFill>
                <a:latin typeface="Arial"/>
                <a:cs typeface="Arial"/>
                <a:sym typeface="Arial"/>
              </a:rPr>
              <a:t>=</a:t>
            </a:r>
          </a:p>
        </p:txBody>
      </p:sp>
      <p:sp>
        <p:nvSpPr>
          <p:cNvPr id="67" name="Shape 67"/>
          <p:cNvSpPr>
            <a:spLocks noChangeArrowheads="1"/>
          </p:cNvSpPr>
          <p:nvPr/>
        </p:nvSpPr>
        <p:spPr bwMode="auto">
          <a:xfrm>
            <a:off x="6053138" y="1039813"/>
            <a:ext cx="1471612" cy="974725"/>
          </a:xfrm>
          <a:prstGeom prst="rect">
            <a:avLst/>
          </a:prstGeom>
          <a:blipFill dpi="0" rotWithShape="1">
            <a:blip r:embed="rId9"/>
            <a:srcRect/>
            <a:stretch>
              <a:fillRect/>
            </a:stretch>
          </a:blipFill>
          <a:ln w="9525">
            <a:noFill/>
            <a:miter lim="800000"/>
            <a:headEnd/>
            <a:tailEnd/>
          </a:ln>
        </p:spPr>
        <p:txBody>
          <a:bodyPr/>
          <a:lstStyle/>
          <a:p>
            <a:endParaRPr lang="en-US"/>
          </a:p>
        </p:txBody>
      </p:sp>
      <p:sp>
        <p:nvSpPr>
          <p:cNvPr id="68" name="Shape 68"/>
          <p:cNvSpPr>
            <a:spLocks noChangeArrowheads="1"/>
          </p:cNvSpPr>
          <p:nvPr/>
        </p:nvSpPr>
        <p:spPr bwMode="auto">
          <a:xfrm>
            <a:off x="698500" y="2805113"/>
            <a:ext cx="1514475" cy="1562100"/>
          </a:xfrm>
          <a:prstGeom prst="rect">
            <a:avLst/>
          </a:prstGeom>
          <a:blipFill dpi="0" rotWithShape="1">
            <a:blip r:embed="rId10"/>
            <a:srcRect/>
            <a:stretch>
              <a:fillRect/>
            </a:stretch>
          </a:blipFill>
          <a:ln w="9525">
            <a:noFill/>
            <a:miter lim="800000"/>
            <a:headEnd/>
            <a:tailEnd/>
          </a:ln>
        </p:spPr>
        <p:txBody>
          <a:bodyPr/>
          <a:lstStyle/>
          <a:p>
            <a:endParaRPr lang="en-US"/>
          </a:p>
        </p:txBody>
      </p:sp>
      <p:sp>
        <p:nvSpPr>
          <p:cNvPr id="69" name="Shape 69"/>
          <p:cNvSpPr>
            <a:spLocks noChangeArrowheads="1"/>
          </p:cNvSpPr>
          <p:nvPr/>
        </p:nvSpPr>
        <p:spPr bwMode="auto">
          <a:xfrm>
            <a:off x="-68263" y="4522788"/>
            <a:ext cx="2420938" cy="1303337"/>
          </a:xfrm>
          <a:prstGeom prst="rect">
            <a:avLst/>
          </a:prstGeom>
          <a:blipFill dpi="0" rotWithShape="1">
            <a:blip r:embed="rId11"/>
            <a:srcRect/>
            <a:stretch>
              <a:fillRect/>
            </a:stretch>
          </a:blipFill>
          <a:ln w="9525">
            <a:noFill/>
            <a:miter lim="800000"/>
            <a:headEnd/>
            <a:tailEnd/>
          </a:ln>
        </p:spPr>
        <p:txBody>
          <a:bodyPr/>
          <a:lstStyle/>
          <a:p>
            <a:endParaRPr lang="en-US"/>
          </a:p>
        </p:txBody>
      </p:sp>
      <p:sp>
        <p:nvSpPr>
          <p:cNvPr id="70" name="Shape 70"/>
          <p:cNvSpPr>
            <a:spLocks noChangeArrowheads="1"/>
          </p:cNvSpPr>
          <p:nvPr/>
        </p:nvSpPr>
        <p:spPr bwMode="auto">
          <a:xfrm>
            <a:off x="6535738" y="4522788"/>
            <a:ext cx="1870075" cy="1565275"/>
          </a:xfrm>
          <a:prstGeom prst="rect">
            <a:avLst/>
          </a:prstGeom>
          <a:blipFill dpi="0" rotWithShape="1">
            <a:blip r:embed="rId12"/>
            <a:srcRect/>
            <a:stretch>
              <a:fillRect/>
            </a:stretch>
          </a:blipFill>
          <a:ln w="9525">
            <a:noFill/>
            <a:miter lim="800000"/>
            <a:headEnd/>
            <a:tailEnd/>
          </a:ln>
        </p:spPr>
        <p:txBody>
          <a:bodyPr/>
          <a:lstStyle/>
          <a:p>
            <a:endParaRPr lang="en-US"/>
          </a:p>
        </p:txBody>
      </p:sp>
      <p:sp>
        <p:nvSpPr>
          <p:cNvPr id="71" name="Shape 71"/>
          <p:cNvSpPr txBox="1"/>
          <p:nvPr/>
        </p:nvSpPr>
        <p:spPr>
          <a:xfrm>
            <a:off x="5672138" y="6219825"/>
            <a:ext cx="3657600" cy="573088"/>
          </a:xfrm>
          <a:prstGeom prst="rect">
            <a:avLst/>
          </a:prstGeom>
          <a:noFill/>
        </p:spPr>
        <p:txBody>
          <a:bodyPr lIns="91425" tIns="91425" rIns="91425" bIns="91425">
            <a:spAutoFit/>
          </a:bodyPr>
          <a:lstStyle/>
          <a:p>
            <a:pPr algn="ctr" fontAlgn="auto">
              <a:spcBef>
                <a:spcPts val="0"/>
              </a:spcBef>
              <a:spcAft>
                <a:spcPts val="0"/>
              </a:spcAft>
              <a:defRPr/>
            </a:pPr>
            <a:r>
              <a:rPr lang="en" sz="1400" kern="0">
                <a:solidFill>
                  <a:srgbClr val="000000"/>
                </a:solidFill>
                <a:latin typeface="Arial"/>
                <a:cs typeface="Arial"/>
                <a:sym typeface="Arial"/>
              </a:rPr>
              <a:t>Creating the Tools</a:t>
            </a:r>
          </a:p>
          <a:p>
            <a:pPr algn="ctr" fontAlgn="auto">
              <a:spcBef>
                <a:spcPts val="0"/>
              </a:spcBef>
              <a:spcAft>
                <a:spcPts val="0"/>
              </a:spcAft>
              <a:defRPr/>
            </a:pPr>
            <a:r>
              <a:rPr lang="en" sz="1400" kern="0">
                <a:solidFill>
                  <a:srgbClr val="000000"/>
                </a:solidFill>
                <a:latin typeface="Arial"/>
                <a:cs typeface="Arial"/>
                <a:sym typeface="Arial"/>
              </a:rPr>
              <a:t>to impact the game this way</a:t>
            </a:r>
          </a:p>
        </p:txBody>
      </p:sp>
      <p:grpSp>
        <p:nvGrpSpPr>
          <p:cNvPr id="4" name="Group 3"/>
          <p:cNvGrpSpPr>
            <a:grpSpLocks/>
          </p:cNvGrpSpPr>
          <p:nvPr/>
        </p:nvGrpSpPr>
        <p:grpSpPr bwMode="auto">
          <a:xfrm>
            <a:off x="1576388" y="5014913"/>
            <a:ext cx="1657350" cy="1639887"/>
            <a:chOff x="1575658" y="5015554"/>
            <a:chExt cx="1658028" cy="1638768"/>
          </a:xfrm>
        </p:grpSpPr>
        <p:sp>
          <p:nvSpPr>
            <p:cNvPr id="73" name="Shape 73"/>
            <p:cNvSpPr txBox="1"/>
            <p:nvPr/>
          </p:nvSpPr>
          <p:spPr>
            <a:xfrm>
              <a:off x="1631243" y="6100663"/>
              <a:ext cx="1602443" cy="553659"/>
            </a:xfrm>
            <a:prstGeom prst="rect">
              <a:avLst/>
            </a:prstGeom>
            <a:noFill/>
          </p:spPr>
          <p:txBody>
            <a:bodyPr lIns="91425" tIns="91425" rIns="91425" bIns="91425">
              <a:spAutoFit/>
            </a:bodyPr>
            <a:lstStyle/>
            <a:p>
              <a:pPr fontAlgn="auto">
                <a:spcBef>
                  <a:spcPts val="0"/>
                </a:spcBef>
                <a:spcAft>
                  <a:spcPts val="0"/>
                </a:spcAft>
                <a:defRPr/>
              </a:pPr>
              <a:r>
                <a:rPr lang="en" sz="2400" kern="0" dirty="0">
                  <a:solidFill>
                    <a:srgbClr val="000000">
                      <a:lumMod val="50000"/>
                      <a:lumOff val="50000"/>
                    </a:srgbClr>
                  </a:solidFill>
                  <a:latin typeface="Arial"/>
                  <a:cs typeface="Arial"/>
                  <a:sym typeface="Arial"/>
                </a:rPr>
                <a:t>Kill Button</a:t>
              </a:r>
            </a:p>
          </p:txBody>
        </p:sp>
        <p:sp>
          <p:nvSpPr>
            <p:cNvPr id="74" name="Shape 74"/>
            <p:cNvSpPr/>
            <p:nvPr/>
          </p:nvSpPr>
          <p:spPr>
            <a:xfrm rot="-5400000">
              <a:off x="1463534" y="5127678"/>
              <a:ext cx="1161257" cy="937008"/>
            </a:xfrm>
            <a:prstGeom prst="bentUpArrow">
              <a:avLst>
                <a:gd name="adj1" fmla="val 18817"/>
                <a:gd name="adj2" fmla="val 15961"/>
                <a:gd name="adj3" fmla="val 31638"/>
              </a:avLst>
            </a:prstGeom>
            <a:solidFill>
              <a:srgbClr val="7030A0"/>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lumMod val="50000"/>
                    <a:lumOff val="50000"/>
                  </a:srgbClr>
                </a:solidFill>
                <a:latin typeface="Arial"/>
                <a:cs typeface="Arial"/>
                <a:sym typeface="Arial"/>
              </a:endParaRPr>
            </a:p>
          </p:txBody>
        </p:sp>
      </p:grpSp>
      <p:grpSp>
        <p:nvGrpSpPr>
          <p:cNvPr id="3" name="Group 2"/>
          <p:cNvGrpSpPr>
            <a:grpSpLocks/>
          </p:cNvGrpSpPr>
          <p:nvPr/>
        </p:nvGrpSpPr>
        <p:grpSpPr bwMode="auto">
          <a:xfrm>
            <a:off x="3459163" y="2581275"/>
            <a:ext cx="2559050" cy="4002088"/>
            <a:chOff x="3458498" y="2581312"/>
            <a:chExt cx="2559850" cy="4001425"/>
          </a:xfrm>
        </p:grpSpPr>
        <p:sp>
          <p:nvSpPr>
            <p:cNvPr id="286736" name="Shape 72"/>
            <p:cNvSpPr>
              <a:spLocks noChangeArrowheads="1"/>
            </p:cNvSpPr>
            <p:nvPr/>
          </p:nvSpPr>
          <p:spPr bwMode="auto">
            <a:xfrm>
              <a:off x="3458498" y="2581312"/>
              <a:ext cx="2381250" cy="3171825"/>
            </a:xfrm>
            <a:prstGeom prst="rect">
              <a:avLst/>
            </a:prstGeom>
            <a:blipFill dpi="0" rotWithShape="1">
              <a:blip r:embed="rId13"/>
              <a:srcRect/>
              <a:stretch>
                <a:fillRect/>
              </a:stretch>
            </a:blipFill>
            <a:ln w="9525">
              <a:noFill/>
              <a:miter lim="800000"/>
              <a:headEnd/>
              <a:tailEnd/>
            </a:ln>
          </p:spPr>
          <p:txBody>
            <a:bodyPr/>
            <a:lstStyle/>
            <a:p>
              <a:endParaRPr lang="en-US"/>
            </a:p>
          </p:txBody>
        </p:sp>
        <p:sp>
          <p:nvSpPr>
            <p:cNvPr id="75" name="Shape 75"/>
            <p:cNvSpPr txBox="1"/>
            <p:nvPr/>
          </p:nvSpPr>
          <p:spPr>
            <a:xfrm>
              <a:off x="3618885" y="5936731"/>
              <a:ext cx="2399463" cy="646006"/>
            </a:xfrm>
            <a:prstGeom prst="rect">
              <a:avLst/>
            </a:prstGeom>
            <a:noFill/>
          </p:spPr>
          <p:txBody>
            <a:bodyPr lIns="91425" tIns="91425" rIns="91425" bIns="91425">
              <a:spAutoFit/>
            </a:bodyPr>
            <a:lstStyle/>
            <a:p>
              <a:pPr fontAlgn="auto">
                <a:spcBef>
                  <a:spcPts val="0"/>
                </a:spcBef>
                <a:spcAft>
                  <a:spcPts val="0"/>
                </a:spcAft>
                <a:defRPr/>
              </a:pPr>
              <a:r>
                <a:rPr lang="en" sz="3000" kern="0" dirty="0">
                  <a:solidFill>
                    <a:srgbClr val="7030A0"/>
                  </a:solidFill>
                  <a:latin typeface="Arial"/>
                  <a:cs typeface="Arial"/>
                  <a:sym typeface="Arial"/>
                </a:rPr>
                <a:t>Case Study </a:t>
              </a:r>
            </a:p>
          </p:txBody>
        </p:sp>
      </p:grpSp>
    </p:spTree>
  </p:cSld>
  <p:clrMapOvr>
    <a:masterClrMapping/>
  </p:clrMapOvr>
  <p:transition spd="slow" advTm="61411">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4" grpId="0" animBg="1"/>
      <p:bldP spid="65" grpId="0" animBg="1"/>
      <p:bldP spid="66" grpId="0"/>
      <p:bldP spid="67" grpId="0" animBg="1"/>
      <p:bldP spid="68" grpId="0" animBg="1"/>
      <p:bldP spid="69" grpId="0" animBg="1"/>
      <p:bldP spid="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0" name="Shape 80"/>
          <p:cNvSpPr txBox="1"/>
          <p:nvPr/>
        </p:nvSpPr>
        <p:spPr>
          <a:xfrm>
            <a:off x="158750" y="252413"/>
            <a:ext cx="6026150" cy="646112"/>
          </a:xfrm>
          <a:prstGeom prst="rect">
            <a:avLst/>
          </a:prstGeom>
          <a:noFill/>
        </p:spPr>
        <p:txBody>
          <a:bodyPr lIns="91425" tIns="91425" rIns="91425" bIns="91425">
            <a:spAutoFit/>
          </a:bodyPr>
          <a:lstStyle/>
          <a:p>
            <a:pPr fontAlgn="auto">
              <a:spcBef>
                <a:spcPts val="0"/>
              </a:spcBef>
              <a:spcAft>
                <a:spcPts val="0"/>
              </a:spcAft>
              <a:defRPr/>
            </a:pPr>
            <a:r>
              <a:rPr lang="en" sz="3000" kern="0" dirty="0">
                <a:solidFill>
                  <a:srgbClr val="7030A0"/>
                </a:solidFill>
                <a:latin typeface="Arial"/>
                <a:cs typeface="Arial"/>
                <a:sym typeface="Arial"/>
              </a:rPr>
              <a:t>The beginning of an ecosystem</a:t>
            </a:r>
          </a:p>
        </p:txBody>
      </p:sp>
      <p:grpSp>
        <p:nvGrpSpPr>
          <p:cNvPr id="2" name="Group 1"/>
          <p:cNvGrpSpPr>
            <a:grpSpLocks/>
          </p:cNvGrpSpPr>
          <p:nvPr/>
        </p:nvGrpSpPr>
        <p:grpSpPr bwMode="auto">
          <a:xfrm>
            <a:off x="481013" y="3429000"/>
            <a:ext cx="7858125" cy="692150"/>
            <a:chOff x="480445" y="3429000"/>
            <a:chExt cx="7857938" cy="691723"/>
          </a:xfrm>
        </p:grpSpPr>
        <p:sp>
          <p:nvSpPr>
            <p:cNvPr id="81" name="Shape 81"/>
            <p:cNvSpPr txBox="1"/>
            <p:nvPr/>
          </p:nvSpPr>
          <p:spPr>
            <a:xfrm>
              <a:off x="480445" y="3429000"/>
              <a:ext cx="1576349" cy="615570"/>
            </a:xfrm>
            <a:prstGeom prst="rect">
              <a:avLst/>
            </a:prstGeom>
            <a:noFill/>
          </p:spPr>
          <p:txBody>
            <a:bodyPr lIns="91425" tIns="91425" rIns="91425" bIns="91425">
              <a:spAutoFit/>
            </a:bodyPr>
            <a:lstStyle/>
            <a:p>
              <a:pPr fontAlgn="auto">
                <a:spcBef>
                  <a:spcPts val="0"/>
                </a:spcBef>
                <a:spcAft>
                  <a:spcPts val="0"/>
                </a:spcAft>
                <a:defRPr/>
              </a:pPr>
              <a:r>
                <a:rPr lang="en" sz="2800" kern="0" dirty="0">
                  <a:solidFill>
                    <a:srgbClr val="7030A0"/>
                  </a:solidFill>
                  <a:latin typeface="Arial"/>
                  <a:cs typeface="Arial"/>
                  <a:sym typeface="Arial"/>
                </a:rPr>
                <a:t>Physical</a:t>
              </a:r>
            </a:p>
          </p:txBody>
        </p:sp>
        <p:sp>
          <p:nvSpPr>
            <p:cNvPr id="82" name="Shape 82"/>
            <p:cNvSpPr txBox="1"/>
            <p:nvPr/>
          </p:nvSpPr>
          <p:spPr>
            <a:xfrm>
              <a:off x="7009677" y="3505153"/>
              <a:ext cx="1328706" cy="615570"/>
            </a:xfrm>
            <a:prstGeom prst="rect">
              <a:avLst/>
            </a:prstGeom>
            <a:noFill/>
          </p:spPr>
          <p:txBody>
            <a:bodyPr lIns="91425" tIns="91425" rIns="91425" bIns="91425">
              <a:spAutoFit/>
            </a:bodyPr>
            <a:lstStyle/>
            <a:p>
              <a:pPr fontAlgn="auto">
                <a:spcBef>
                  <a:spcPts val="0"/>
                </a:spcBef>
                <a:spcAft>
                  <a:spcPts val="0"/>
                </a:spcAft>
                <a:defRPr/>
              </a:pPr>
              <a:r>
                <a:rPr lang="en" sz="2800" kern="0" dirty="0">
                  <a:solidFill>
                    <a:srgbClr val="7030A0"/>
                  </a:solidFill>
                  <a:latin typeface="Arial"/>
                  <a:cs typeface="Arial"/>
                  <a:sym typeface="Arial"/>
                </a:rPr>
                <a:t>Social </a:t>
              </a:r>
            </a:p>
          </p:txBody>
        </p:sp>
        <p:sp>
          <p:nvSpPr>
            <p:cNvPr id="83" name="Shape 83"/>
            <p:cNvSpPr/>
            <p:nvPr/>
          </p:nvSpPr>
          <p:spPr>
            <a:xfrm>
              <a:off x="1993296" y="3781208"/>
              <a:ext cx="5005269" cy="107883"/>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grpSp>
      <p:grpSp>
        <p:nvGrpSpPr>
          <p:cNvPr id="4" name="Group 3"/>
          <p:cNvGrpSpPr>
            <a:grpSpLocks/>
          </p:cNvGrpSpPr>
          <p:nvPr/>
        </p:nvGrpSpPr>
        <p:grpSpPr bwMode="auto">
          <a:xfrm>
            <a:off x="2438400" y="1838325"/>
            <a:ext cx="4365625" cy="3876675"/>
            <a:chOff x="2438400" y="1838685"/>
            <a:chExt cx="4366001" cy="3876315"/>
          </a:xfrm>
        </p:grpSpPr>
        <p:sp>
          <p:nvSpPr>
            <p:cNvPr id="84" name="Shape 84"/>
            <p:cNvSpPr/>
            <p:nvPr/>
          </p:nvSpPr>
          <p:spPr>
            <a:xfrm rot="-7845276">
              <a:off x="2522095" y="3730010"/>
              <a:ext cx="3838219" cy="55568"/>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89" name="Shape 89"/>
            <p:cNvSpPr txBox="1"/>
            <p:nvPr/>
          </p:nvSpPr>
          <p:spPr>
            <a:xfrm>
              <a:off x="2438400" y="1868845"/>
              <a:ext cx="1052604" cy="614305"/>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AAA</a:t>
              </a:r>
            </a:p>
          </p:txBody>
        </p:sp>
        <p:sp>
          <p:nvSpPr>
            <p:cNvPr id="90" name="Shape 90"/>
            <p:cNvSpPr txBox="1"/>
            <p:nvPr/>
          </p:nvSpPr>
          <p:spPr>
            <a:xfrm>
              <a:off x="5562869" y="5099107"/>
              <a:ext cx="1241532" cy="615893"/>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 Indie</a:t>
              </a:r>
            </a:p>
          </p:txBody>
        </p:sp>
      </p:grpSp>
      <p:grpSp>
        <p:nvGrpSpPr>
          <p:cNvPr id="5" name="Group 4"/>
          <p:cNvGrpSpPr>
            <a:grpSpLocks/>
          </p:cNvGrpSpPr>
          <p:nvPr/>
        </p:nvGrpSpPr>
        <p:grpSpPr bwMode="auto">
          <a:xfrm>
            <a:off x="3810000" y="1712913"/>
            <a:ext cx="1552575" cy="4687887"/>
            <a:chOff x="3810000" y="1713278"/>
            <a:chExt cx="1553362" cy="4687522"/>
          </a:xfrm>
        </p:grpSpPr>
        <p:sp>
          <p:nvSpPr>
            <p:cNvPr id="88" name="Shape 88"/>
            <p:cNvSpPr/>
            <p:nvPr/>
          </p:nvSpPr>
          <p:spPr>
            <a:xfrm rot="5400000">
              <a:off x="2832561" y="3822885"/>
              <a:ext cx="3273170" cy="54002"/>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91" name="Shape 91"/>
            <p:cNvSpPr txBox="1"/>
            <p:nvPr/>
          </p:nvSpPr>
          <p:spPr>
            <a:xfrm>
              <a:off x="4006950" y="1713278"/>
              <a:ext cx="1099107" cy="615902"/>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60$</a:t>
              </a:r>
            </a:p>
          </p:txBody>
        </p:sp>
        <p:sp>
          <p:nvSpPr>
            <p:cNvPr id="92" name="Shape 92"/>
            <p:cNvSpPr txBox="1"/>
            <p:nvPr/>
          </p:nvSpPr>
          <p:spPr>
            <a:xfrm>
              <a:off x="3810000" y="5354719"/>
              <a:ext cx="1553362" cy="1046081"/>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Free to play</a:t>
              </a:r>
            </a:p>
          </p:txBody>
        </p:sp>
      </p:grpSp>
      <p:grpSp>
        <p:nvGrpSpPr>
          <p:cNvPr id="3" name="Group 2"/>
          <p:cNvGrpSpPr>
            <a:grpSpLocks/>
          </p:cNvGrpSpPr>
          <p:nvPr/>
        </p:nvGrpSpPr>
        <p:grpSpPr bwMode="auto">
          <a:xfrm>
            <a:off x="1371600" y="2667000"/>
            <a:ext cx="6248400" cy="2368550"/>
            <a:chOff x="1371600" y="2667000"/>
            <a:chExt cx="6248400" cy="2368123"/>
          </a:xfrm>
        </p:grpSpPr>
        <p:sp>
          <p:nvSpPr>
            <p:cNvPr id="86" name="Shape 86"/>
            <p:cNvSpPr/>
            <p:nvPr/>
          </p:nvSpPr>
          <p:spPr>
            <a:xfrm rot="1334300" flipV="1">
              <a:off x="2366963" y="3841538"/>
              <a:ext cx="4200525" cy="46030"/>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93" name="Shape 93"/>
            <p:cNvSpPr txBox="1"/>
            <p:nvPr/>
          </p:nvSpPr>
          <p:spPr>
            <a:xfrm>
              <a:off x="1371600" y="2667000"/>
              <a:ext cx="1193800" cy="615839"/>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offline</a:t>
              </a:r>
            </a:p>
          </p:txBody>
        </p:sp>
        <p:sp>
          <p:nvSpPr>
            <p:cNvPr id="94" name="Shape 94"/>
            <p:cNvSpPr txBox="1"/>
            <p:nvPr/>
          </p:nvSpPr>
          <p:spPr>
            <a:xfrm>
              <a:off x="6378575" y="4419284"/>
              <a:ext cx="1241425" cy="615839"/>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online</a:t>
              </a:r>
            </a:p>
          </p:txBody>
        </p:sp>
      </p:grpSp>
      <p:grpSp>
        <p:nvGrpSpPr>
          <p:cNvPr id="7" name="Group 6"/>
          <p:cNvGrpSpPr>
            <a:grpSpLocks/>
          </p:cNvGrpSpPr>
          <p:nvPr/>
        </p:nvGrpSpPr>
        <p:grpSpPr bwMode="auto">
          <a:xfrm>
            <a:off x="1524000" y="2895600"/>
            <a:ext cx="6548438" cy="1943100"/>
            <a:chOff x="1524000" y="2895600"/>
            <a:chExt cx="6547953" cy="1943798"/>
          </a:xfrm>
        </p:grpSpPr>
        <p:sp>
          <p:nvSpPr>
            <p:cNvPr id="87" name="Shape 87"/>
            <p:cNvSpPr/>
            <p:nvPr/>
          </p:nvSpPr>
          <p:spPr>
            <a:xfrm rot="-939349">
              <a:off x="2200225" y="3813505"/>
              <a:ext cx="4489117" cy="76227"/>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95" name="Shape 95"/>
            <p:cNvSpPr txBox="1"/>
            <p:nvPr/>
          </p:nvSpPr>
          <p:spPr>
            <a:xfrm>
              <a:off x="1524000" y="4223227"/>
              <a:ext cx="885759" cy="616171"/>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60h</a:t>
              </a:r>
            </a:p>
          </p:txBody>
        </p:sp>
        <p:sp>
          <p:nvSpPr>
            <p:cNvPr id="96" name="Shape 96"/>
            <p:cNvSpPr txBox="1"/>
            <p:nvPr/>
          </p:nvSpPr>
          <p:spPr>
            <a:xfrm>
              <a:off x="6616323" y="2895600"/>
              <a:ext cx="1455630" cy="616171"/>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60 mins</a:t>
              </a:r>
            </a:p>
          </p:txBody>
        </p:sp>
      </p:grpSp>
      <p:grpSp>
        <p:nvGrpSpPr>
          <p:cNvPr id="6" name="Group 5"/>
          <p:cNvGrpSpPr>
            <a:grpSpLocks/>
          </p:cNvGrpSpPr>
          <p:nvPr/>
        </p:nvGrpSpPr>
        <p:grpSpPr bwMode="auto">
          <a:xfrm>
            <a:off x="2362200" y="1900238"/>
            <a:ext cx="5229225" cy="4043362"/>
            <a:chOff x="2362200" y="1899746"/>
            <a:chExt cx="5229184" cy="4043854"/>
          </a:xfrm>
        </p:grpSpPr>
        <p:sp>
          <p:nvSpPr>
            <p:cNvPr id="85" name="Shape 85"/>
            <p:cNvSpPr/>
            <p:nvPr/>
          </p:nvSpPr>
          <p:spPr>
            <a:xfrm rot="-2933542">
              <a:off x="2398455" y="3846263"/>
              <a:ext cx="3977171" cy="84136"/>
            </a:xfrm>
            <a:prstGeom prst="rect">
              <a:avLst/>
            </a:prstGeom>
            <a:solidFill>
              <a:schemeClr val="tx1">
                <a:lumMod val="50000"/>
                <a:lumOff val="50000"/>
              </a:schemeClr>
            </a:solidFill>
            <a:ln w="19050" cap="flat">
              <a:solidFill>
                <a:schemeClr val="dk2"/>
              </a:solidFill>
              <a:prstDash val="solid"/>
              <a:round/>
              <a:headEnd type="none" w="med" len="med"/>
              <a:tailEnd type="none" w="med" len="med"/>
            </a:ln>
          </p:spPr>
          <p:txBody>
            <a:bodyPr lIns="91425" tIns="91425" rIns="91425" bIns="91425" anchor="ctr">
              <a:spAutoFit/>
            </a:bodyPr>
            <a:lstStyle/>
            <a:p>
              <a:pPr fontAlgn="auto">
                <a:spcBef>
                  <a:spcPts val="0"/>
                </a:spcBef>
                <a:spcAft>
                  <a:spcPts val="0"/>
                </a:spcAft>
                <a:defRPr/>
              </a:pPr>
              <a:endParaRPr sz="1400" kern="0">
                <a:solidFill>
                  <a:srgbClr val="000000"/>
                </a:solidFill>
                <a:latin typeface="Arial"/>
                <a:cs typeface="Arial"/>
                <a:sym typeface="Arial"/>
              </a:endParaRPr>
            </a:p>
          </p:txBody>
        </p:sp>
        <p:sp>
          <p:nvSpPr>
            <p:cNvPr id="97" name="Shape 97"/>
            <p:cNvSpPr txBox="1"/>
            <p:nvPr/>
          </p:nvSpPr>
          <p:spPr>
            <a:xfrm>
              <a:off x="5638774" y="1904509"/>
              <a:ext cx="1952610" cy="616025"/>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GamePad</a:t>
              </a:r>
            </a:p>
          </p:txBody>
        </p:sp>
        <p:sp>
          <p:nvSpPr>
            <p:cNvPr id="98" name="Shape 98"/>
            <p:cNvSpPr txBox="1"/>
            <p:nvPr/>
          </p:nvSpPr>
          <p:spPr>
            <a:xfrm>
              <a:off x="2362200" y="5327575"/>
              <a:ext cx="862006" cy="616025"/>
            </a:xfrm>
            <a:prstGeom prst="rect">
              <a:avLst/>
            </a:prstGeom>
          </p:spPr>
          <p:txBody>
            <a:bodyPr lIns="91425" tIns="91425" rIns="91425" bIns="91425" anchor="ctr">
              <a:spAutoFit/>
            </a:bodyPr>
            <a:lstStyle/>
            <a:p>
              <a:pPr fontAlgn="auto">
                <a:spcBef>
                  <a:spcPts val="0"/>
                </a:spcBef>
                <a:spcAft>
                  <a:spcPts val="0"/>
                </a:spcAft>
                <a:defRPr/>
              </a:pPr>
              <a:r>
                <a:rPr lang="en" sz="2800" kern="0" dirty="0">
                  <a:solidFill>
                    <a:srgbClr val="7030A0"/>
                  </a:solidFill>
                  <a:latin typeface="Arial"/>
                  <a:cs typeface="Arial"/>
                  <a:sym typeface="Arial"/>
                </a:rPr>
                <a:t>NUI</a:t>
              </a:r>
            </a:p>
          </p:txBody>
        </p:sp>
      </p:grpSp>
    </p:spTree>
  </p:cSld>
  <p:clrMapOvr>
    <a:masterClrMapping/>
  </p:clrMapOvr>
  <p:transition spd="slow" advTm="30786">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txBox="1"/>
          <p:nvPr/>
        </p:nvSpPr>
        <p:spPr>
          <a:xfrm>
            <a:off x="787400" y="2192338"/>
            <a:ext cx="7593013" cy="1846262"/>
          </a:xfrm>
          <a:prstGeom prst="rect">
            <a:avLst/>
          </a:prstGeom>
          <a:noFill/>
        </p:spPr>
        <p:txBody>
          <a:bodyPr lIns="91425" tIns="91425" rIns="91425" bIns="91425">
            <a:spAutoFit/>
          </a:bodyPr>
          <a:lstStyle/>
          <a:p>
            <a:pPr algn="ctr" fontAlgn="auto">
              <a:spcBef>
                <a:spcPts val="0"/>
              </a:spcBef>
              <a:spcAft>
                <a:spcPts val="0"/>
              </a:spcAft>
              <a:defRPr/>
            </a:pPr>
            <a:r>
              <a:rPr lang="en" sz="3600" kern="0" dirty="0">
                <a:solidFill>
                  <a:srgbClr val="7030A0"/>
                </a:solidFill>
                <a:latin typeface="Arial"/>
                <a:cs typeface="Arial"/>
                <a:sym typeface="Arial"/>
              </a:rPr>
              <a:t>Customizing the game experience to enable social manipulations on other characters..</a:t>
            </a:r>
          </a:p>
        </p:txBody>
      </p:sp>
      <p:sp>
        <p:nvSpPr>
          <p:cNvPr id="105" name="Shape 105"/>
          <p:cNvSpPr txBox="1"/>
          <p:nvPr/>
        </p:nvSpPr>
        <p:spPr>
          <a:xfrm>
            <a:off x="1752600" y="838200"/>
            <a:ext cx="5683250" cy="646113"/>
          </a:xfrm>
          <a:prstGeom prst="rect">
            <a:avLst/>
          </a:prstGeom>
          <a:noFill/>
        </p:spPr>
        <p:txBody>
          <a:bodyPr lIns="91425" tIns="91425" rIns="91425" bIns="91425">
            <a:spAutoFit/>
          </a:bodyPr>
          <a:lstStyle/>
          <a:p>
            <a:pPr algn="ctr" fontAlgn="auto">
              <a:spcBef>
                <a:spcPts val="0"/>
              </a:spcBef>
              <a:spcAft>
                <a:spcPts val="0"/>
              </a:spcAft>
              <a:defRPr/>
            </a:pPr>
            <a:r>
              <a:rPr lang="en" sz="3000" kern="0" dirty="0">
                <a:solidFill>
                  <a:srgbClr val="000000">
                    <a:lumMod val="50000"/>
                    <a:lumOff val="50000"/>
                  </a:srgbClr>
                </a:solidFill>
                <a:latin typeface="Arial"/>
                <a:cs typeface="Arial"/>
                <a:sym typeface="Arial"/>
              </a:rPr>
              <a:t>Making Games more humans </a:t>
            </a:r>
          </a:p>
        </p:txBody>
      </p:sp>
      <p:sp>
        <p:nvSpPr>
          <p:cNvPr id="106" name="Shape 106"/>
          <p:cNvSpPr txBox="1"/>
          <p:nvPr/>
        </p:nvSpPr>
        <p:spPr>
          <a:xfrm>
            <a:off x="755650" y="4665663"/>
            <a:ext cx="3708400" cy="646112"/>
          </a:xfrm>
          <a:prstGeom prst="rect">
            <a:avLst/>
          </a:prstGeom>
        </p:spPr>
        <p:txBody>
          <a:bodyPr lIns="91425" tIns="91425" rIns="91425" bIns="91425" anchor="ctr">
            <a:spAutoFit/>
          </a:bodyPr>
          <a:lstStyle/>
          <a:p>
            <a:pPr fontAlgn="auto">
              <a:spcBef>
                <a:spcPts val="0"/>
              </a:spcBef>
              <a:spcAft>
                <a:spcPts val="0"/>
              </a:spcAft>
              <a:defRPr/>
            </a:pPr>
            <a:r>
              <a:rPr lang="en" sz="3000" kern="0" dirty="0">
                <a:solidFill>
                  <a:srgbClr val="000000">
                    <a:lumMod val="50000"/>
                    <a:lumOff val="50000"/>
                  </a:srgbClr>
                </a:solidFill>
                <a:latin typeface="Arial"/>
                <a:cs typeface="Arial"/>
                <a:sym typeface="Arial"/>
              </a:rPr>
              <a:t>May they be NPCs... </a:t>
            </a:r>
          </a:p>
        </p:txBody>
      </p:sp>
      <p:sp>
        <p:nvSpPr>
          <p:cNvPr id="107" name="Shape 107"/>
          <p:cNvSpPr txBox="1"/>
          <p:nvPr/>
        </p:nvSpPr>
        <p:spPr>
          <a:xfrm>
            <a:off x="3836988" y="5391150"/>
            <a:ext cx="3673475" cy="646113"/>
          </a:xfrm>
          <a:prstGeom prst="rect">
            <a:avLst/>
          </a:prstGeom>
        </p:spPr>
        <p:txBody>
          <a:bodyPr lIns="91425" tIns="91425" rIns="91425" bIns="91425" anchor="ctr">
            <a:spAutoFit/>
          </a:bodyPr>
          <a:lstStyle/>
          <a:p>
            <a:pPr fontAlgn="auto">
              <a:spcBef>
                <a:spcPts val="0"/>
              </a:spcBef>
              <a:spcAft>
                <a:spcPts val="0"/>
              </a:spcAft>
              <a:defRPr/>
            </a:pPr>
            <a:r>
              <a:rPr lang="en" sz="3000" kern="0" dirty="0">
                <a:solidFill>
                  <a:srgbClr val="000000">
                    <a:lumMod val="50000"/>
                    <a:lumOff val="50000"/>
                  </a:srgbClr>
                </a:solidFill>
                <a:latin typeface="Arial"/>
                <a:cs typeface="Arial"/>
                <a:sym typeface="Arial"/>
              </a:rPr>
              <a:t>Or other players</a:t>
            </a:r>
          </a:p>
        </p:txBody>
      </p:sp>
    </p:spTree>
  </p:cSld>
  <p:clrMapOvr>
    <a:masterClrMapping/>
  </p:clrMapOvr>
  <p:transition spd="slow" advTm="60744">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6" grpId="0"/>
      <p:bldP spid="10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CORD </a:t>
            </a:r>
          </a:p>
          <a:p>
            <a:pPr algn="ctr">
              <a:lnSpc>
                <a:spcPct val="80000"/>
              </a:lnSpc>
            </a:pPr>
            <a:r>
              <a:rPr lang="en-US" sz="8800">
                <a:latin typeface="Rockwell Extra Bold" pitchFamily="18" charset="0"/>
              </a:rPr>
              <a:t>SMITH</a:t>
            </a:r>
          </a:p>
        </p:txBody>
      </p:sp>
      <p:sp>
        <p:nvSpPr>
          <p:cNvPr id="292866"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Director of Marketing          Square Enix</a:t>
            </a:r>
          </a:p>
        </p:txBody>
      </p:sp>
      <p:pic>
        <p:nvPicPr>
          <p:cNvPr id="292867" name="Picture 2" descr="C:\PPStf\MIGS\2012\GameBox\1065.jpg"/>
          <p:cNvPicPr>
            <a:picLocks noChangeAspect="1" noChangeArrowheads="1"/>
          </p:cNvPicPr>
          <p:nvPr/>
        </p:nvPicPr>
        <p:blipFill>
          <a:blip r:embed="rId3"/>
          <a:srcRect/>
          <a:stretch>
            <a:fillRect/>
          </a:stretch>
        </p:blipFill>
        <p:spPr bwMode="auto">
          <a:xfrm>
            <a:off x="3467100" y="3352800"/>
            <a:ext cx="2324100" cy="3279775"/>
          </a:xfrm>
          <a:prstGeom prst="rect">
            <a:avLst/>
          </a:prstGeom>
          <a:noFill/>
          <a:ln w="9525">
            <a:noFill/>
            <a:miter lim="800000"/>
            <a:headEnd/>
            <a:tailEnd/>
          </a:ln>
        </p:spPr>
      </p:pic>
      <p:pic>
        <p:nvPicPr>
          <p:cNvPr id="292868" name="Picture 3" descr="C:\PPStf\MIGS\2012\GameBox\Rez_box.jpg"/>
          <p:cNvPicPr>
            <a:picLocks noChangeAspect="1" noChangeArrowheads="1"/>
          </p:cNvPicPr>
          <p:nvPr/>
        </p:nvPicPr>
        <p:blipFill>
          <a:blip r:embed="rId4"/>
          <a:srcRect/>
          <a:stretch>
            <a:fillRect/>
          </a:stretch>
        </p:blipFill>
        <p:spPr bwMode="auto">
          <a:xfrm>
            <a:off x="608013" y="3408363"/>
            <a:ext cx="2287587" cy="3238500"/>
          </a:xfrm>
          <a:prstGeom prst="rect">
            <a:avLst/>
          </a:prstGeom>
          <a:noFill/>
          <a:ln w="9525">
            <a:noFill/>
            <a:miter lim="800000"/>
            <a:headEnd/>
            <a:tailEnd/>
          </a:ln>
        </p:spPr>
      </p:pic>
      <p:pic>
        <p:nvPicPr>
          <p:cNvPr id="292869" name="Picture 4" descr="C:\PPStf\MIGS\2012\GameBox\Hitman-Absolution-Box-Art-360.jpg"/>
          <p:cNvPicPr>
            <a:picLocks noChangeAspect="1" noChangeArrowheads="1"/>
          </p:cNvPicPr>
          <p:nvPr/>
        </p:nvPicPr>
        <p:blipFill>
          <a:blip r:embed="rId5"/>
          <a:srcRect/>
          <a:stretch>
            <a:fillRect/>
          </a:stretch>
        </p:blipFill>
        <p:spPr bwMode="auto">
          <a:xfrm>
            <a:off x="6400800" y="3352800"/>
            <a:ext cx="2332038" cy="329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7" descr="C:\Users\csmith\Desktop\MIGS_Future_of_Games\Pinball_Tactile_Paradox\Blur_Background.pn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04800" y="2811463"/>
            <a:ext cx="8404225" cy="1230312"/>
          </a:xfrm>
          <a:prstGeom prst="rect">
            <a:avLst/>
          </a:prstGeom>
          <a:noFill/>
        </p:spPr>
        <p:txBody>
          <a:bodyPr wrap="none">
            <a:spAutoFit/>
          </a:bodyPr>
          <a:lstStyle/>
          <a:p>
            <a:pPr>
              <a:defRPr/>
            </a:pPr>
            <a:r>
              <a:rPr lang="en-US" sz="7400" b="1" dirty="0">
                <a:solidFill>
                  <a:srgbClr val="FFFFFF"/>
                </a:solidFill>
                <a:effectLst>
                  <a:outerShdw blurRad="38100" dist="38100" dir="2700000" algn="tl">
                    <a:srgbClr val="000000">
                      <a:alpha val="43137"/>
                    </a:srgbClr>
                  </a:outerShdw>
                </a:effectLst>
              </a:rPr>
              <a:t>Hi, I’m Cord Smith</a:t>
            </a:r>
          </a:p>
        </p:txBody>
      </p:sp>
      <p:pic>
        <p:nvPicPr>
          <p:cNvPr id="294915" name="Picture 2" descr="C:\Users\csmith\Desktop\MIGS_Future_of_Games\Backgrounds\Aladdin_Neon.png"/>
          <p:cNvPicPr>
            <a:picLocks noChangeAspect="1" noChangeArrowheads="1"/>
          </p:cNvPicPr>
          <p:nvPr/>
        </p:nvPicPr>
        <p:blipFill>
          <a:blip r:embed="rId3"/>
          <a:srcRect/>
          <a:stretch>
            <a:fillRect/>
          </a:stretch>
        </p:blipFill>
        <p:spPr bwMode="auto">
          <a:xfrm>
            <a:off x="-85725" y="3708400"/>
            <a:ext cx="5445125" cy="3573463"/>
          </a:xfrm>
          <a:prstGeom prst="rect">
            <a:avLst/>
          </a:prstGeom>
          <a:noFill/>
          <a:ln w="9525">
            <a:noFill/>
            <a:miter lim="800000"/>
            <a:headEnd/>
            <a:tailEnd/>
          </a:ln>
        </p:spPr>
      </p:pic>
      <p:pic>
        <p:nvPicPr>
          <p:cNvPr id="294916" name="Picture 5" descr="C:\Users\csmith\Desktop\MIGS_Future_of_Games\Backgrounds\Arcade_Sign_003png.png"/>
          <p:cNvPicPr>
            <a:picLocks noChangeAspect="1" noChangeArrowheads="1"/>
          </p:cNvPicPr>
          <p:nvPr/>
        </p:nvPicPr>
        <p:blipFill>
          <a:blip r:embed="rId4"/>
          <a:srcRect/>
          <a:stretch>
            <a:fillRect/>
          </a:stretch>
        </p:blipFill>
        <p:spPr bwMode="auto">
          <a:xfrm>
            <a:off x="3714750" y="-73025"/>
            <a:ext cx="5429250" cy="2873375"/>
          </a:xfrm>
          <a:prstGeom prst="rect">
            <a:avLst/>
          </a:prstGeom>
          <a:noFill/>
          <a:ln w="9525">
            <a:noFill/>
            <a:miter lim="800000"/>
            <a:headEnd/>
            <a:tailEnd/>
          </a:ln>
        </p:spPr>
      </p:pic>
      <p:pic>
        <p:nvPicPr>
          <p:cNvPr id="294917" name="Picture 3" descr="C:\Users\csmith\Desktop\MIGS_Future_of_Games\Backgrounds\Arcade_Sign_001png.png"/>
          <p:cNvPicPr>
            <a:picLocks noChangeAspect="1" noChangeArrowheads="1"/>
          </p:cNvPicPr>
          <p:nvPr/>
        </p:nvPicPr>
        <p:blipFill>
          <a:blip r:embed="rId5"/>
          <a:srcRect/>
          <a:stretch>
            <a:fillRect/>
          </a:stretch>
        </p:blipFill>
        <p:spPr bwMode="auto">
          <a:xfrm>
            <a:off x="4800600" y="4608513"/>
            <a:ext cx="4343400" cy="1862137"/>
          </a:xfrm>
          <a:prstGeom prst="rect">
            <a:avLst/>
          </a:prstGeom>
          <a:noFill/>
          <a:ln w="9525">
            <a:noFill/>
            <a:miter lim="800000"/>
            <a:headEnd/>
            <a:tailEnd/>
          </a:ln>
        </p:spPr>
      </p:pic>
      <p:pic>
        <p:nvPicPr>
          <p:cNvPr id="294918" name="Picture 4" descr="C:\Users\csmith\Desktop\MIGS_Future_of_Games\Backgrounds\Arcade_Sign_002png.png"/>
          <p:cNvPicPr>
            <a:picLocks noChangeAspect="1" noChangeArrowheads="1"/>
          </p:cNvPicPr>
          <p:nvPr/>
        </p:nvPicPr>
        <p:blipFill>
          <a:blip r:embed="rId6"/>
          <a:srcRect/>
          <a:stretch>
            <a:fillRect/>
          </a:stretch>
        </p:blipFill>
        <p:spPr bwMode="auto">
          <a:xfrm>
            <a:off x="0" y="-301625"/>
            <a:ext cx="453231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C:\Users\csmith\Desktop\MIGS_Future_of_Games\Backgrounds\Concrete_BG_001.png"/>
          <p:cNvPicPr>
            <a:picLocks noChangeAspect="1" noChangeArrowheads="1"/>
          </p:cNvPicPr>
          <p:nvPr/>
        </p:nvPicPr>
        <p:blipFill>
          <a:blip r:embed="rId2">
            <a:lum bright="-16000" contrast="6000"/>
          </a:blip>
          <a:srcRect/>
          <a:stretch>
            <a:fillRect/>
          </a:stretch>
        </p:blipFill>
        <p:spPr bwMode="auto">
          <a:xfrm>
            <a:off x="0" y="0"/>
            <a:ext cx="9144000" cy="6859588"/>
          </a:xfrm>
          <a:prstGeom prst="rect">
            <a:avLst/>
          </a:prstGeom>
          <a:noFill/>
          <a:ln w="9525">
            <a:noFill/>
            <a:miter lim="800000"/>
            <a:headEnd/>
            <a:tailEnd/>
          </a:ln>
        </p:spPr>
      </p:pic>
      <p:pic>
        <p:nvPicPr>
          <p:cNvPr id="4099" name="Picture 3" descr="C:\Users\csmith\Desktop\MIGS_Future_of_Games\Backgrounds\Title_Page.png"/>
          <p:cNvPicPr>
            <a:picLocks noChangeAspect="1" noChangeArrowheads="1"/>
          </p:cNvPicPr>
          <p:nvPr/>
        </p:nvPicPr>
        <p:blipFill>
          <a:blip r:embed="rId3"/>
          <a:srcRect/>
          <a:stretch>
            <a:fillRect/>
          </a:stretch>
        </p:blipFill>
        <p:spPr bwMode="auto">
          <a:xfrm rot="21284064">
            <a:off x="936625" y="1068388"/>
            <a:ext cx="7281863" cy="4778375"/>
          </a:xfrm>
          <a:prstGeom prst="rect">
            <a:avLst/>
          </a:prstGeom>
          <a:noFill/>
          <a:effectLst>
            <a:outerShdw blurRad="50800" dist="165100" dir="8100000" algn="tr" rotWithShape="0">
              <a:prstClr val="black">
                <a:alpha val="69000"/>
              </a:prstClr>
            </a:outerShdw>
          </a:effectLst>
        </p:spPr>
      </p:pic>
      <p:sp>
        <p:nvSpPr>
          <p:cNvPr id="16" name="TextBox 15"/>
          <p:cNvSpPr txBox="1"/>
          <p:nvPr/>
        </p:nvSpPr>
        <p:spPr>
          <a:xfrm>
            <a:off x="352425" y="238125"/>
            <a:ext cx="7543800" cy="954088"/>
          </a:xfrm>
          <a:prstGeom prst="rect">
            <a:avLst/>
          </a:prstGeom>
          <a:noFill/>
        </p:spPr>
        <p:txBody>
          <a:bodyPr>
            <a:spAutoFit/>
          </a:bodyPr>
          <a:lstStyle/>
          <a:p>
            <a:pPr>
              <a:defRPr/>
            </a:pPr>
            <a:r>
              <a:rPr lang="en-US" sz="2800" b="1" dirty="0">
                <a:solidFill>
                  <a:srgbClr val="FFFFFF"/>
                </a:solidFill>
                <a:effectLst>
                  <a:outerShdw blurRad="38100" dist="38100" dir="2700000" algn="tl">
                    <a:srgbClr val="000000">
                      <a:alpha val="43137"/>
                    </a:srgbClr>
                  </a:outerShdw>
                </a:effectLst>
              </a:rPr>
              <a:t>Everything I know about the future of gaming...</a:t>
            </a:r>
          </a:p>
        </p:txBody>
      </p:sp>
      <p:sp>
        <p:nvSpPr>
          <p:cNvPr id="17" name="TextBox 16"/>
          <p:cNvSpPr txBox="1"/>
          <p:nvPr/>
        </p:nvSpPr>
        <p:spPr>
          <a:xfrm>
            <a:off x="3886200" y="6029325"/>
            <a:ext cx="7543800" cy="523875"/>
          </a:xfrm>
          <a:prstGeom prst="rect">
            <a:avLst/>
          </a:prstGeom>
          <a:noFill/>
        </p:spPr>
        <p:txBody>
          <a:bodyPr>
            <a:spAutoFit/>
          </a:bodyPr>
          <a:lstStyle/>
          <a:p>
            <a:pPr>
              <a:defRPr/>
            </a:pPr>
            <a:r>
              <a:rPr lang="en-US" sz="2800" b="1" dirty="0">
                <a:solidFill>
                  <a:srgbClr val="FFFFFF"/>
                </a:solidFill>
                <a:effectLst>
                  <a:outerShdw blurRad="38100" dist="38100" dir="2700000" algn="tl">
                    <a:srgbClr val="000000">
                      <a:alpha val="43137"/>
                    </a:srgbClr>
                  </a:outerShdw>
                </a:effectLst>
              </a:rPr>
              <a:t>…I learned in an 80s arcade.</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2291" name="Picture 3" descr="C:\Users\csmith\Desktop\MIGS_Future_of_Games\Cocktail\Cocktail_Table_002.png"/>
          <p:cNvPicPr>
            <a:picLocks noChangeAspect="1" noChangeArrowheads="1"/>
          </p:cNvPicPr>
          <p:nvPr/>
        </p:nvPicPr>
        <p:blipFill>
          <a:blip r:embed="rId4"/>
          <a:srcRect/>
          <a:stretch>
            <a:fillRect/>
          </a:stretch>
        </p:blipFill>
        <p:spPr bwMode="auto">
          <a:xfrm>
            <a:off x="5715000" y="3921125"/>
            <a:ext cx="3429000" cy="2936875"/>
          </a:xfrm>
          <a:prstGeom prst="rect">
            <a:avLst/>
          </a:prstGeom>
          <a:noFill/>
          <a:effectLst>
            <a:outerShdw blurRad="50800" dist="88900" dir="8100000" algn="tr" rotWithShape="0">
              <a:prstClr val="black">
                <a:alpha val="58000"/>
              </a:prstClr>
            </a:outerShdw>
          </a:effectLst>
        </p:spPr>
      </p:pic>
      <p:pic>
        <p:nvPicPr>
          <p:cNvPr id="12292" name="Picture 4" descr="C:\Users\csmith\Desktop\MIGS_Future_of_Games\Cocktail\Cocktail_Table_001.png"/>
          <p:cNvPicPr>
            <a:picLocks noChangeAspect="1" noChangeArrowheads="1"/>
          </p:cNvPicPr>
          <p:nvPr/>
        </p:nvPicPr>
        <p:blipFill>
          <a:blip r:embed="rId5"/>
          <a:srcRect/>
          <a:stretch>
            <a:fillRect/>
          </a:stretch>
        </p:blipFill>
        <p:spPr bwMode="auto">
          <a:xfrm>
            <a:off x="3962400" y="0"/>
            <a:ext cx="4046538" cy="3709988"/>
          </a:xfrm>
          <a:prstGeom prst="rect">
            <a:avLst/>
          </a:prstGeom>
          <a:noFill/>
          <a:effectLst>
            <a:outerShdw blurRad="50800" dist="88900" dir="8100000" algn="tr" rotWithShape="0">
              <a:prstClr val="black">
                <a:alpha val="58000"/>
              </a:prstClr>
            </a:outerShdw>
          </a:effectLst>
        </p:spPr>
      </p:pic>
      <p:pic>
        <p:nvPicPr>
          <p:cNvPr id="12293" name="Picture 5" descr="C:\Users\csmith\Desktop\MIGS_Future_of_Games\Cocktail\cocktail1979.jpg"/>
          <p:cNvPicPr>
            <a:picLocks noChangeAspect="1" noChangeArrowheads="1"/>
          </p:cNvPicPr>
          <p:nvPr/>
        </p:nvPicPr>
        <p:blipFill>
          <a:blip r:embed="rId6"/>
          <a:srcRect/>
          <a:stretch>
            <a:fillRect/>
          </a:stretch>
        </p:blipFill>
        <p:spPr bwMode="auto">
          <a:xfrm>
            <a:off x="304800" y="1524000"/>
            <a:ext cx="3944938" cy="5105400"/>
          </a:xfrm>
          <a:prstGeom prst="rect">
            <a:avLst/>
          </a:prstGeom>
          <a:noFill/>
          <a:effectLst>
            <a:outerShdw blurRad="50800" dist="88900" dir="8100000" algn="tr" rotWithShape="0">
              <a:prstClr val="black">
                <a:alpha val="58000"/>
              </a:prstClr>
            </a:outerShdw>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299010" name="Picture 3" descr="C:\Users\csmith\Desktop\MIGS_Future_of_Games\Fuel_Competition\Track_-_Field_-_1983_-_Konami_Title.jpg"/>
          <p:cNvPicPr>
            <a:picLocks noChangeAspect="1" noChangeArrowheads="1"/>
          </p:cNvPicPr>
          <p:nvPr/>
        </p:nvPicPr>
        <p:blipFill>
          <a:blip r:embed="rId4"/>
          <a:srcRect/>
          <a:stretch>
            <a:fillRect/>
          </a:stretch>
        </p:blipFill>
        <p:spPr bwMode="auto">
          <a:xfrm>
            <a:off x="4648200" y="3505200"/>
            <a:ext cx="4572000" cy="4000500"/>
          </a:xfrm>
          <a:prstGeom prst="rect">
            <a:avLst/>
          </a:prstGeom>
          <a:noFill/>
          <a:ln w="9525">
            <a:noFill/>
            <a:miter lim="800000"/>
            <a:headEnd/>
            <a:tailEnd/>
          </a:ln>
        </p:spPr>
      </p:pic>
      <p:pic>
        <p:nvPicPr>
          <p:cNvPr id="299011" name="Picture 4" descr="C:\Users\csmith\Desktop\MIGS_Future_of_Games\Fuel_Competition\18013501.jpg"/>
          <p:cNvPicPr>
            <a:picLocks noChangeAspect="1" noChangeArrowheads="1"/>
          </p:cNvPicPr>
          <p:nvPr/>
        </p:nvPicPr>
        <p:blipFill>
          <a:blip r:embed="rId5">
            <a:lum contrast="16000"/>
          </a:blip>
          <a:srcRect/>
          <a:stretch>
            <a:fillRect/>
          </a:stretch>
        </p:blipFill>
        <p:spPr bwMode="auto">
          <a:xfrm>
            <a:off x="0" y="-44450"/>
            <a:ext cx="4876800" cy="6902450"/>
          </a:xfrm>
          <a:prstGeom prst="rect">
            <a:avLst/>
          </a:prstGeom>
          <a:noFill/>
          <a:ln w="9525">
            <a:noFill/>
            <a:miter lim="800000"/>
            <a:headEnd/>
            <a:tailEnd/>
          </a:ln>
        </p:spPr>
      </p:pic>
      <p:pic>
        <p:nvPicPr>
          <p:cNvPr id="299012" name="Picture 5" descr="C:\Users\csmith\Desktop\MIGS_Future_of_Games\Fuel_Competition\Track_-_Field_-_1983_-_Konami.jpg"/>
          <p:cNvPicPr>
            <a:picLocks noChangeAspect="1" noChangeArrowheads="1"/>
          </p:cNvPicPr>
          <p:nvPr/>
        </p:nvPicPr>
        <p:blipFill>
          <a:blip r:embed="rId6"/>
          <a:srcRect/>
          <a:stretch>
            <a:fillRect/>
          </a:stretch>
        </p:blipFill>
        <p:spPr bwMode="auto">
          <a:xfrm>
            <a:off x="4876800" y="0"/>
            <a:ext cx="42672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01058" name="Picture 2" descr="C:\Users\csmith\Desktop\MIGS_Future_of_Games\Fuel_Competition\sf2aracde.jpg"/>
          <p:cNvPicPr>
            <a:picLocks noChangeAspect="1" noChangeArrowheads="1"/>
          </p:cNvPicPr>
          <p:nvPr/>
        </p:nvPicPr>
        <p:blipFill>
          <a:blip r:embed="rId4">
            <a:lum contrast="10000"/>
          </a:blip>
          <a:srcRect/>
          <a:stretch>
            <a:fillRect/>
          </a:stretch>
        </p:blipFill>
        <p:spPr bwMode="auto">
          <a:xfrm>
            <a:off x="4000500" y="0"/>
            <a:ext cx="5143500" cy="6858000"/>
          </a:xfrm>
          <a:prstGeom prst="rect">
            <a:avLst/>
          </a:prstGeom>
          <a:noFill/>
          <a:ln w="9525">
            <a:noFill/>
            <a:miter lim="800000"/>
            <a:headEnd/>
            <a:tailEnd/>
          </a:ln>
        </p:spPr>
      </p:pic>
      <p:pic>
        <p:nvPicPr>
          <p:cNvPr id="301059" name="Picture 3" descr="C:\Users\csmith\Desktop\MIGS_Future_of_Games\Fuel_Competition\sfii_marquee.jpg"/>
          <p:cNvPicPr>
            <a:picLocks noChangeAspect="1" noChangeArrowheads="1"/>
          </p:cNvPicPr>
          <p:nvPr/>
        </p:nvPicPr>
        <p:blipFill>
          <a:blip r:embed="rId5"/>
          <a:srcRect/>
          <a:stretch>
            <a:fillRect/>
          </a:stretch>
        </p:blipFill>
        <p:spPr bwMode="auto">
          <a:xfrm>
            <a:off x="0" y="4206875"/>
            <a:ext cx="9144000" cy="2651125"/>
          </a:xfrm>
          <a:prstGeom prst="rect">
            <a:avLst/>
          </a:prstGeom>
          <a:noFill/>
          <a:ln w="9525">
            <a:noFill/>
            <a:miter lim="800000"/>
            <a:headEnd/>
            <a:tailEnd/>
          </a:ln>
        </p:spPr>
      </p:pic>
      <p:pic>
        <p:nvPicPr>
          <p:cNvPr id="301060" name="Picture 4" descr="C:\Users\csmith\Desktop\MIGS_Future_of_Games\Fuel_Competition\sf23bk5.jpg"/>
          <p:cNvPicPr>
            <a:picLocks noChangeAspect="1" noChangeArrowheads="1"/>
          </p:cNvPicPr>
          <p:nvPr/>
        </p:nvPicPr>
        <p:blipFill>
          <a:blip r:embed="rId6">
            <a:lum contrast="22000"/>
          </a:blip>
          <a:srcRect/>
          <a:stretch>
            <a:fillRect/>
          </a:stretch>
        </p:blipFill>
        <p:spPr bwMode="auto">
          <a:xfrm>
            <a:off x="0" y="1181100"/>
            <a:ext cx="3962400" cy="2971800"/>
          </a:xfrm>
          <a:prstGeom prst="rect">
            <a:avLst/>
          </a:prstGeom>
          <a:noFill/>
          <a:ln w="9525">
            <a:noFill/>
            <a:miter lim="800000"/>
            <a:headEnd/>
            <a:tailEnd/>
          </a:ln>
        </p:spPr>
      </p:pic>
      <p:pic>
        <p:nvPicPr>
          <p:cNvPr id="301061" name="Picture 6" descr="C:\Users\csmith\Desktop\MIGS_Future_of_Games\Fuel_Competition\Street_Fighter_II_Gaiden_Cammy_CD_01_A.jpg"/>
          <p:cNvPicPr>
            <a:picLocks noChangeAspect="1" noChangeArrowheads="1"/>
          </p:cNvPicPr>
          <p:nvPr/>
        </p:nvPicPr>
        <p:blipFill>
          <a:blip r:embed="rId7"/>
          <a:srcRect/>
          <a:stretch>
            <a:fillRect/>
          </a:stretch>
        </p:blipFill>
        <p:spPr bwMode="auto">
          <a:xfrm>
            <a:off x="0" y="0"/>
            <a:ext cx="1905000" cy="1905000"/>
          </a:xfrm>
          <a:prstGeom prst="rect">
            <a:avLst/>
          </a:prstGeom>
          <a:noFill/>
          <a:ln w="9525">
            <a:noFill/>
            <a:miter lim="800000"/>
            <a:headEnd/>
            <a:tailEnd/>
          </a:ln>
        </p:spPr>
      </p:pic>
      <p:pic>
        <p:nvPicPr>
          <p:cNvPr id="301062" name="Picture 7" descr="C:\Users\csmith\Desktop\MIGS_Future_of_Games\Fuel_Competition\Streetfighter2arcade.jpg"/>
          <p:cNvPicPr>
            <a:picLocks noChangeAspect="1" noChangeArrowheads="1"/>
          </p:cNvPicPr>
          <p:nvPr/>
        </p:nvPicPr>
        <p:blipFill>
          <a:blip r:embed="rId8">
            <a:lum contrast="32000"/>
          </a:blip>
          <a:srcRect/>
          <a:stretch>
            <a:fillRect/>
          </a:stretch>
        </p:blipFill>
        <p:spPr bwMode="auto">
          <a:xfrm>
            <a:off x="1905000" y="0"/>
            <a:ext cx="2047875" cy="278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03106" name="Picture 6" descr="C:\Users\csmith\Desktop\MIGS_Future_of_Games\Fuel_Competition\4.jpg"/>
          <p:cNvPicPr>
            <a:picLocks noChangeAspect="1" noChangeArrowheads="1"/>
          </p:cNvPicPr>
          <p:nvPr/>
        </p:nvPicPr>
        <p:blipFill>
          <a:blip r:embed="rId4"/>
          <a:srcRect/>
          <a:stretch>
            <a:fillRect/>
          </a:stretch>
        </p:blipFill>
        <p:spPr bwMode="auto">
          <a:xfrm>
            <a:off x="0" y="609600"/>
            <a:ext cx="4572000" cy="3429000"/>
          </a:xfrm>
          <a:prstGeom prst="rect">
            <a:avLst/>
          </a:prstGeom>
          <a:noFill/>
          <a:ln w="9525">
            <a:noFill/>
            <a:miter lim="800000"/>
            <a:headEnd/>
            <a:tailEnd/>
          </a:ln>
        </p:spPr>
      </p:pic>
      <p:pic>
        <p:nvPicPr>
          <p:cNvPr id="303107" name="Picture 2" descr="C:\Users\csmith\Desktop\MIGS_Future_of_Games\Fuel_Competition\NBA_JAM.jpg"/>
          <p:cNvPicPr>
            <a:picLocks noChangeAspect="1" noChangeArrowheads="1"/>
          </p:cNvPicPr>
          <p:nvPr/>
        </p:nvPicPr>
        <p:blipFill>
          <a:blip r:embed="rId5"/>
          <a:srcRect/>
          <a:stretch>
            <a:fillRect/>
          </a:stretch>
        </p:blipFill>
        <p:spPr bwMode="auto">
          <a:xfrm>
            <a:off x="3816350" y="0"/>
            <a:ext cx="5327650" cy="6858000"/>
          </a:xfrm>
          <a:prstGeom prst="rect">
            <a:avLst/>
          </a:prstGeom>
          <a:noFill/>
          <a:ln w="9525">
            <a:noFill/>
            <a:miter lim="800000"/>
            <a:headEnd/>
            <a:tailEnd/>
          </a:ln>
        </p:spPr>
      </p:pic>
      <p:pic>
        <p:nvPicPr>
          <p:cNvPr id="303108" name="Picture 3" descr="C:\Users\csmith\Desktop\MIGS_Future_of_Games\Fuel_Competition\nbajam.JPG"/>
          <p:cNvPicPr>
            <a:picLocks noChangeAspect="1" noChangeArrowheads="1"/>
          </p:cNvPicPr>
          <p:nvPr/>
        </p:nvPicPr>
        <p:blipFill>
          <a:blip r:embed="rId6">
            <a:lum contrast="24000"/>
          </a:blip>
          <a:srcRect/>
          <a:stretch>
            <a:fillRect/>
          </a:stretch>
        </p:blipFill>
        <p:spPr bwMode="auto">
          <a:xfrm>
            <a:off x="0" y="5838825"/>
            <a:ext cx="3819525" cy="1019175"/>
          </a:xfrm>
          <a:prstGeom prst="rect">
            <a:avLst/>
          </a:prstGeom>
          <a:noFill/>
          <a:ln w="9525">
            <a:noFill/>
            <a:miter lim="800000"/>
            <a:headEnd/>
            <a:tailEnd/>
          </a:ln>
        </p:spPr>
      </p:pic>
      <p:pic>
        <p:nvPicPr>
          <p:cNvPr id="303109" name="Picture 4" descr="C:\Users\csmith\Desktop\MIGS_Future_of_Games\Fuel_Competition\NBAJAMSHOT2.JPG"/>
          <p:cNvPicPr>
            <a:picLocks noChangeAspect="1" noChangeArrowheads="1"/>
          </p:cNvPicPr>
          <p:nvPr/>
        </p:nvPicPr>
        <p:blipFill>
          <a:blip r:embed="rId7"/>
          <a:srcRect/>
          <a:stretch>
            <a:fillRect/>
          </a:stretch>
        </p:blipFill>
        <p:spPr bwMode="auto">
          <a:xfrm>
            <a:off x="0" y="0"/>
            <a:ext cx="3841750" cy="2990850"/>
          </a:xfrm>
          <a:prstGeom prst="rect">
            <a:avLst/>
          </a:prstGeom>
          <a:noFill/>
          <a:ln w="9525">
            <a:noFill/>
            <a:miter lim="800000"/>
            <a:headEnd/>
            <a:tailEnd/>
          </a:ln>
        </p:spPr>
      </p:pic>
      <p:pic>
        <p:nvPicPr>
          <p:cNvPr id="303110" name="Picture 5" descr="C:\Users\csmith\Desktop\MIGS_Future_of_Games\Fuel_Competition\NBAJAMSHOT.JPG"/>
          <p:cNvPicPr>
            <a:picLocks noChangeAspect="1" noChangeArrowheads="1"/>
          </p:cNvPicPr>
          <p:nvPr/>
        </p:nvPicPr>
        <p:blipFill>
          <a:blip r:embed="rId8"/>
          <a:srcRect/>
          <a:stretch>
            <a:fillRect/>
          </a:stretch>
        </p:blipFill>
        <p:spPr bwMode="auto">
          <a:xfrm>
            <a:off x="0" y="3486150"/>
            <a:ext cx="38100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descr="C:\PPStf\MIGS\2012\Images\GDC1995.jpg"/>
          <p:cNvPicPr>
            <a:picLocks noChangeAspect="1" noChangeArrowheads="1"/>
          </p:cNvPicPr>
          <p:nvPr/>
        </p:nvPicPr>
        <p:blipFill>
          <a:blip r:embed="rId3"/>
          <a:srcRect/>
          <a:stretch>
            <a:fillRect/>
          </a:stretch>
        </p:blipFill>
        <p:spPr bwMode="auto">
          <a:xfrm>
            <a:off x="5257800" y="2654300"/>
            <a:ext cx="3155950" cy="4114800"/>
          </a:xfrm>
          <a:prstGeom prst="rect">
            <a:avLst/>
          </a:prstGeom>
          <a:noFill/>
          <a:ln w="9525">
            <a:noFill/>
            <a:miter lim="800000"/>
            <a:headEnd/>
            <a:tailEnd/>
          </a:ln>
        </p:spPr>
      </p:pic>
      <p:pic>
        <p:nvPicPr>
          <p:cNvPr id="111619" name="Picture 3" descr="C:\PPStf\MIGS\2012\Images\crawford_aocgd.jpg"/>
          <p:cNvPicPr>
            <a:picLocks noChangeAspect="1" noChangeArrowheads="1"/>
          </p:cNvPicPr>
          <p:nvPr/>
        </p:nvPicPr>
        <p:blipFill>
          <a:blip r:embed="rId4"/>
          <a:srcRect l="12334" r="13310"/>
          <a:stretch>
            <a:fillRect/>
          </a:stretch>
        </p:blipFill>
        <p:spPr bwMode="auto">
          <a:xfrm>
            <a:off x="990600" y="2654300"/>
            <a:ext cx="3124200" cy="4202113"/>
          </a:xfrm>
          <a:prstGeom prst="rect">
            <a:avLst/>
          </a:prstGeom>
          <a:noFill/>
          <a:ln w="9525">
            <a:noFill/>
            <a:miter lim="800000"/>
            <a:headEnd/>
            <a:tailEnd/>
          </a:ln>
        </p:spPr>
      </p:pic>
      <p:pic>
        <p:nvPicPr>
          <p:cNvPr id="111620" name="Picture 4" descr="C:\PPStf\MIGS\2012\Images\screen2.jpg"/>
          <p:cNvPicPr>
            <a:picLocks noChangeAspect="1" noChangeArrowheads="1"/>
          </p:cNvPicPr>
          <p:nvPr/>
        </p:nvPicPr>
        <p:blipFill>
          <a:blip r:embed="rId5"/>
          <a:srcRect/>
          <a:stretch>
            <a:fillRect/>
          </a:stretch>
        </p:blipFill>
        <p:spPr bwMode="auto">
          <a:xfrm>
            <a:off x="2362200" y="76200"/>
            <a:ext cx="4583113" cy="257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3314" name="Picture 2" descr="C:\Users\csmith\Desktop\MIGS_Future_of_Games\Coop\11006901.jpg"/>
          <p:cNvPicPr>
            <a:picLocks noChangeAspect="1" noChangeArrowheads="1"/>
          </p:cNvPicPr>
          <p:nvPr/>
        </p:nvPicPr>
        <p:blipFill>
          <a:blip r:embed="rId4"/>
          <a:srcRect/>
          <a:stretch>
            <a:fillRect/>
          </a:stretch>
        </p:blipFill>
        <p:spPr bwMode="auto">
          <a:xfrm>
            <a:off x="685800" y="0"/>
            <a:ext cx="3262313" cy="4252913"/>
          </a:xfrm>
          <a:prstGeom prst="rect">
            <a:avLst/>
          </a:prstGeom>
          <a:noFill/>
          <a:effectLst>
            <a:outerShdw blurRad="50800" dist="88900" dir="8100000" algn="tr" rotWithShape="0">
              <a:prstClr val="black">
                <a:alpha val="40000"/>
              </a:prstClr>
            </a:outerShdw>
          </a:effectLst>
        </p:spPr>
      </p:pic>
      <p:pic>
        <p:nvPicPr>
          <p:cNvPr id="13315" name="Picture 3" descr="C:\Users\csmith\Desktop\MIGS_Future_of_Games\Coop\gauntlet-cpo.jpg"/>
          <p:cNvPicPr>
            <a:picLocks noChangeAspect="1" noChangeArrowheads="1"/>
          </p:cNvPicPr>
          <p:nvPr/>
        </p:nvPicPr>
        <p:blipFill>
          <a:blip r:embed="rId5">
            <a:lum contrast="22000"/>
          </a:blip>
          <a:srcRect/>
          <a:stretch>
            <a:fillRect/>
          </a:stretch>
        </p:blipFill>
        <p:spPr bwMode="auto">
          <a:xfrm>
            <a:off x="685800" y="4386263"/>
            <a:ext cx="3246438" cy="2381250"/>
          </a:xfrm>
          <a:prstGeom prst="rect">
            <a:avLst/>
          </a:prstGeom>
          <a:noFill/>
          <a:effectLst>
            <a:outerShdw blurRad="50800" dist="88900" dir="8100000" algn="tr" rotWithShape="0">
              <a:prstClr val="black">
                <a:alpha val="40000"/>
              </a:prstClr>
            </a:outerShdw>
          </a:effectLst>
        </p:spPr>
      </p:pic>
      <p:pic>
        <p:nvPicPr>
          <p:cNvPr id="13318" name="Picture 6" descr="C:\Users\csmith\Desktop\MIGS_Future_of_Games\Coop\28011202.jpg"/>
          <p:cNvPicPr>
            <a:picLocks noChangeAspect="1" noChangeArrowheads="1"/>
          </p:cNvPicPr>
          <p:nvPr/>
        </p:nvPicPr>
        <p:blipFill>
          <a:blip r:embed="rId6">
            <a:lum contrast="12000"/>
          </a:blip>
          <a:srcRect/>
          <a:stretch>
            <a:fillRect/>
          </a:stretch>
        </p:blipFill>
        <p:spPr bwMode="auto">
          <a:xfrm>
            <a:off x="5257800" y="76200"/>
            <a:ext cx="3124200" cy="4135438"/>
          </a:xfrm>
          <a:prstGeom prst="rect">
            <a:avLst/>
          </a:prstGeom>
          <a:noFill/>
          <a:effectLst>
            <a:outerShdw blurRad="50800" dist="88900" dir="8100000" algn="tr" rotWithShape="0">
              <a:prstClr val="black">
                <a:alpha val="40000"/>
              </a:prstClr>
            </a:outerShdw>
          </a:effectLst>
        </p:spPr>
      </p:pic>
      <p:pic>
        <p:nvPicPr>
          <p:cNvPr id="13320" name="Picture 8" descr="C:\Users\csmith\Desktop\MIGS_Future_of_Games\Coop\dragon.png"/>
          <p:cNvPicPr>
            <a:picLocks noChangeAspect="1" noChangeArrowheads="1"/>
          </p:cNvPicPr>
          <p:nvPr/>
        </p:nvPicPr>
        <p:blipFill>
          <a:blip r:embed="rId7"/>
          <a:srcRect/>
          <a:stretch>
            <a:fillRect/>
          </a:stretch>
        </p:blipFill>
        <p:spPr bwMode="auto">
          <a:xfrm>
            <a:off x="5232400" y="4648200"/>
            <a:ext cx="3149600" cy="1943100"/>
          </a:xfrm>
          <a:prstGeom prst="rect">
            <a:avLst/>
          </a:prstGeom>
          <a:noFill/>
          <a:effectLst>
            <a:outerShdw blurRad="50800" dist="889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07202" name="Picture 2" descr="C:\Users\csmith\Desktop\MIGS_Future_of_Games\Coopetition_Joust\Joust orig marquee_psd.jpg"/>
          <p:cNvPicPr>
            <a:picLocks noChangeAspect="1" noChangeArrowheads="1"/>
          </p:cNvPicPr>
          <p:nvPr/>
        </p:nvPicPr>
        <p:blipFill>
          <a:blip r:embed="rId4"/>
          <a:srcRect/>
          <a:stretch>
            <a:fillRect/>
          </a:stretch>
        </p:blipFill>
        <p:spPr bwMode="auto">
          <a:xfrm>
            <a:off x="0" y="0"/>
            <a:ext cx="9144000" cy="2792413"/>
          </a:xfrm>
          <a:prstGeom prst="rect">
            <a:avLst/>
          </a:prstGeom>
          <a:noFill/>
          <a:ln w="9525">
            <a:noFill/>
            <a:miter lim="800000"/>
            <a:headEnd/>
            <a:tailEnd/>
          </a:ln>
        </p:spPr>
      </p:pic>
      <p:pic>
        <p:nvPicPr>
          <p:cNvPr id="14339" name="Picture 3" descr="C:\Users\csmith\Desktop\MIGS_Future_of_Games\Coopetition_Joust\joust-flyer-inside-300dpi.jpg"/>
          <p:cNvPicPr>
            <a:picLocks noChangeAspect="1" noChangeArrowheads="1"/>
          </p:cNvPicPr>
          <p:nvPr/>
        </p:nvPicPr>
        <p:blipFill>
          <a:blip r:embed="rId5">
            <a:lum contrast="24000"/>
          </a:blip>
          <a:srcRect/>
          <a:stretch>
            <a:fillRect/>
          </a:stretch>
        </p:blipFill>
        <p:spPr bwMode="auto">
          <a:xfrm>
            <a:off x="4648200" y="2943225"/>
            <a:ext cx="4244975" cy="3783013"/>
          </a:xfrm>
          <a:prstGeom prst="rect">
            <a:avLst/>
          </a:prstGeom>
          <a:noFill/>
          <a:effectLst>
            <a:outerShdw blurRad="50800" dist="88900" dir="8100000" algn="tr" rotWithShape="0">
              <a:prstClr val="black">
                <a:alpha val="40000"/>
              </a:prstClr>
            </a:outerShdw>
          </a:effectLst>
        </p:spPr>
      </p:pic>
      <p:pic>
        <p:nvPicPr>
          <p:cNvPr id="14340" name="Picture 4" descr="C:\Users\csmith\Desktop\MIGS_Future_of_Games\Coopetition_Joust\joust_vid_cp_sm.JPG"/>
          <p:cNvPicPr>
            <a:picLocks noChangeAspect="1" noChangeArrowheads="1"/>
          </p:cNvPicPr>
          <p:nvPr/>
        </p:nvPicPr>
        <p:blipFill>
          <a:blip r:embed="rId6">
            <a:lum contrast="18000"/>
          </a:blip>
          <a:srcRect/>
          <a:stretch>
            <a:fillRect/>
          </a:stretch>
        </p:blipFill>
        <p:spPr bwMode="auto">
          <a:xfrm>
            <a:off x="195263" y="3443288"/>
            <a:ext cx="4286250" cy="2971800"/>
          </a:xfrm>
          <a:prstGeom prst="rect">
            <a:avLst/>
          </a:prstGeom>
          <a:noFill/>
          <a:effectLst>
            <a:outerShdw blurRad="50800" dist="889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0" descr="C:\Users\csmith\Desktop\MIGS_Future_of_Games\Cop_Attitude_Sinistar\Sinistar_Background.png"/>
          <p:cNvPicPr>
            <a:picLocks noChangeAspect="1" noChangeArrowheads="1"/>
          </p:cNvPicPr>
          <p:nvPr/>
        </p:nvPicPr>
        <p:blipFill>
          <a:blip r:embed="rId3"/>
          <a:srcRect/>
          <a:stretch>
            <a:fillRect/>
          </a:stretch>
        </p:blipFill>
        <p:spPr bwMode="auto">
          <a:xfrm>
            <a:off x="-3124200" y="0"/>
            <a:ext cx="14935200" cy="7618413"/>
          </a:xfrm>
          <a:prstGeom prst="rect">
            <a:avLst/>
          </a:prstGeom>
          <a:noFill/>
          <a:ln w="9525">
            <a:noFill/>
            <a:miter lim="800000"/>
            <a:headEnd/>
            <a:tailEnd/>
          </a:ln>
        </p:spPr>
      </p:pic>
      <p:pic>
        <p:nvPicPr>
          <p:cNvPr id="309250" name="Picture 2" descr="C:\Users\csmith\Desktop\MIGS_Future_of_Games\Cop_Attitude_Sinistar\sinistar_marquee.JPG"/>
          <p:cNvPicPr>
            <a:picLocks noChangeAspect="1" noChangeArrowheads="1"/>
          </p:cNvPicPr>
          <p:nvPr/>
        </p:nvPicPr>
        <p:blipFill>
          <a:blip r:embed="rId4">
            <a:lum bright="-2000" contrast="8000"/>
          </a:blip>
          <a:srcRect/>
          <a:stretch>
            <a:fillRect/>
          </a:stretch>
        </p:blipFill>
        <p:spPr bwMode="auto">
          <a:xfrm>
            <a:off x="4876800" y="533400"/>
            <a:ext cx="3713163" cy="1066800"/>
          </a:xfrm>
          <a:prstGeom prst="rect">
            <a:avLst/>
          </a:prstGeom>
          <a:noFill/>
          <a:ln w="9525">
            <a:noFill/>
            <a:miter lim="800000"/>
            <a:headEnd/>
            <a:tailEnd/>
          </a:ln>
        </p:spPr>
      </p:pic>
      <p:pic>
        <p:nvPicPr>
          <p:cNvPr id="309251" name="Picture 7" descr="C:\Users\csmith\Desktop\MIGS_Future_of_Games\Cop_Attitude_Sinistar\sinistar_cabinet.png"/>
          <p:cNvPicPr>
            <a:picLocks noChangeAspect="1" noChangeArrowheads="1"/>
          </p:cNvPicPr>
          <p:nvPr/>
        </p:nvPicPr>
        <p:blipFill>
          <a:blip r:embed="rId5">
            <a:lum contrast="8000"/>
          </a:blip>
          <a:srcRect/>
          <a:stretch>
            <a:fillRect/>
          </a:stretch>
        </p:blipFill>
        <p:spPr bwMode="auto">
          <a:xfrm>
            <a:off x="2819400" y="2133600"/>
            <a:ext cx="4513263" cy="4786313"/>
          </a:xfrm>
          <a:prstGeom prst="rect">
            <a:avLst/>
          </a:prstGeom>
          <a:noFill/>
          <a:ln w="9525">
            <a:noFill/>
            <a:miter lim="800000"/>
            <a:headEnd/>
            <a:tailEnd/>
          </a:ln>
        </p:spPr>
      </p:pic>
      <p:pic>
        <p:nvPicPr>
          <p:cNvPr id="309252" name="Picture 6" descr="C:\Users\csmith\Desktop\MIGS_Future_of_Games\Cop_Attitude_Sinistar\sinistar_cabinet_001.png"/>
          <p:cNvPicPr>
            <a:picLocks noChangeAspect="1" noChangeArrowheads="1"/>
          </p:cNvPicPr>
          <p:nvPr/>
        </p:nvPicPr>
        <p:blipFill>
          <a:blip r:embed="rId6">
            <a:lum contrast="8000"/>
          </a:blip>
          <a:srcRect/>
          <a:stretch>
            <a:fillRect/>
          </a:stretch>
        </p:blipFill>
        <p:spPr bwMode="auto">
          <a:xfrm>
            <a:off x="5410200" y="2378075"/>
            <a:ext cx="4578350" cy="4854575"/>
          </a:xfrm>
          <a:prstGeom prst="rect">
            <a:avLst/>
          </a:prstGeom>
          <a:noFill/>
          <a:ln w="9525">
            <a:noFill/>
            <a:miter lim="800000"/>
            <a:headEnd/>
            <a:tailEnd/>
          </a:ln>
        </p:spPr>
      </p:pic>
      <p:pic>
        <p:nvPicPr>
          <p:cNvPr id="309253" name="Picture 9" descr="C:\Users\csmith\Desktop\MIGS_Future_of_Games\Cop_Attitude_Sinistar\Sinistar-wallpaper.gif"/>
          <p:cNvPicPr>
            <a:picLocks noChangeAspect="1" noChangeArrowheads="1"/>
          </p:cNvPicPr>
          <p:nvPr/>
        </p:nvPicPr>
        <p:blipFill>
          <a:blip r:embed="rId7"/>
          <a:srcRect/>
          <a:stretch>
            <a:fillRect/>
          </a:stretch>
        </p:blipFill>
        <p:spPr bwMode="auto">
          <a:xfrm>
            <a:off x="381000" y="685800"/>
            <a:ext cx="2671763"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11298" name="Picture 7" descr="C:\Users\csmith\Desktop\MIGS_Future_of_Games\Choice_Nintendo_Play_Choice\PlayChoice10.jpg"/>
          <p:cNvPicPr>
            <a:picLocks noChangeAspect="1" noChangeArrowheads="1"/>
          </p:cNvPicPr>
          <p:nvPr/>
        </p:nvPicPr>
        <p:blipFill>
          <a:blip r:embed="rId4"/>
          <a:srcRect/>
          <a:stretch>
            <a:fillRect/>
          </a:stretch>
        </p:blipFill>
        <p:spPr bwMode="auto">
          <a:xfrm>
            <a:off x="7696200" y="-366713"/>
            <a:ext cx="1447800" cy="3249613"/>
          </a:xfrm>
          <a:prstGeom prst="rect">
            <a:avLst/>
          </a:prstGeom>
          <a:noFill/>
          <a:ln w="9525">
            <a:noFill/>
            <a:miter lim="800000"/>
            <a:headEnd/>
            <a:tailEnd/>
          </a:ln>
        </p:spPr>
      </p:pic>
      <p:pic>
        <p:nvPicPr>
          <p:cNvPr id="311299" name="Picture 2" descr="C:\Users\csmith\Desktop\MIGS_Future_of_Games\Choice_Nintendo_Play_Choice\3096435214_196bc73746.jpg"/>
          <p:cNvPicPr>
            <a:picLocks noChangeAspect="1" noChangeArrowheads="1"/>
          </p:cNvPicPr>
          <p:nvPr/>
        </p:nvPicPr>
        <p:blipFill>
          <a:blip r:embed="rId5"/>
          <a:srcRect/>
          <a:stretch>
            <a:fillRect/>
          </a:stretch>
        </p:blipFill>
        <p:spPr bwMode="auto">
          <a:xfrm>
            <a:off x="-609600" y="-381000"/>
            <a:ext cx="8382000" cy="6286500"/>
          </a:xfrm>
          <a:prstGeom prst="rect">
            <a:avLst/>
          </a:prstGeom>
          <a:noFill/>
          <a:ln w="9525">
            <a:noFill/>
            <a:miter lim="800000"/>
            <a:headEnd/>
            <a:tailEnd/>
          </a:ln>
        </p:spPr>
      </p:pic>
      <p:pic>
        <p:nvPicPr>
          <p:cNvPr id="311300" name="Picture 4" descr="C:\Users\csmith\Desktop\MIGS_Future_of_Games\Choice_Nintendo_Play_Choice\pc10logo.gif"/>
          <p:cNvPicPr>
            <a:picLocks noChangeAspect="1" noChangeArrowheads="1"/>
          </p:cNvPicPr>
          <p:nvPr/>
        </p:nvPicPr>
        <p:blipFill>
          <a:blip r:embed="rId6">
            <a:lum contrast="8000"/>
          </a:blip>
          <a:srcRect/>
          <a:stretch>
            <a:fillRect/>
          </a:stretch>
        </p:blipFill>
        <p:spPr bwMode="auto">
          <a:xfrm>
            <a:off x="1676400" y="5000625"/>
            <a:ext cx="7467600" cy="1857375"/>
          </a:xfrm>
          <a:prstGeom prst="rect">
            <a:avLst/>
          </a:prstGeom>
          <a:noFill/>
          <a:ln w="9525">
            <a:noFill/>
            <a:miter lim="800000"/>
            <a:headEnd/>
            <a:tailEnd/>
          </a:ln>
        </p:spPr>
      </p:pic>
      <p:pic>
        <p:nvPicPr>
          <p:cNvPr id="311301" name="Picture 8" descr="C:\Users\csmith\Desktop\MIGS_Future_of_Games\Choice_Nintendo_Play_Choice\Screen_Choice.png"/>
          <p:cNvPicPr>
            <a:picLocks noChangeAspect="1" noChangeArrowheads="1"/>
          </p:cNvPicPr>
          <p:nvPr/>
        </p:nvPicPr>
        <p:blipFill>
          <a:blip r:embed="rId7"/>
          <a:srcRect/>
          <a:stretch>
            <a:fillRect/>
          </a:stretch>
        </p:blipFill>
        <p:spPr bwMode="auto">
          <a:xfrm>
            <a:off x="3963988" y="1820863"/>
            <a:ext cx="5789612" cy="3817937"/>
          </a:xfrm>
          <a:prstGeom prst="rect">
            <a:avLst/>
          </a:prstGeom>
          <a:noFill/>
          <a:ln w="9525">
            <a:noFill/>
            <a:miter lim="800000"/>
            <a:headEnd/>
            <a:tailEnd/>
          </a:ln>
        </p:spPr>
      </p:pic>
      <p:pic>
        <p:nvPicPr>
          <p:cNvPr id="311302" name="Picture 3" descr="C:\Users\csmith\Desktop\MIGS_Future_of_Games\Choice_Nintendo_Play_Choice\images.jpg"/>
          <p:cNvPicPr>
            <a:picLocks noChangeAspect="1" noChangeArrowheads="1"/>
          </p:cNvPicPr>
          <p:nvPr/>
        </p:nvPicPr>
        <p:blipFill>
          <a:blip r:embed="rId8"/>
          <a:srcRect/>
          <a:stretch>
            <a:fillRect/>
          </a:stretch>
        </p:blipFill>
        <p:spPr bwMode="auto">
          <a:xfrm>
            <a:off x="-76200" y="4559300"/>
            <a:ext cx="1752600" cy="229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13346" name="Picture 4" descr="C:\Users\csmith\Desktop\MIGS_Future_of_Games\Firearms_will_be_Popular\Virtua_Stage_Select.png"/>
          <p:cNvPicPr>
            <a:picLocks noChangeAspect="1" noChangeArrowheads="1"/>
          </p:cNvPicPr>
          <p:nvPr/>
        </p:nvPicPr>
        <p:blipFill>
          <a:blip r:embed="rId4"/>
          <a:srcRect/>
          <a:stretch>
            <a:fillRect/>
          </a:stretch>
        </p:blipFill>
        <p:spPr bwMode="auto">
          <a:xfrm>
            <a:off x="3408363" y="1216025"/>
            <a:ext cx="2987675" cy="2241550"/>
          </a:xfrm>
          <a:prstGeom prst="rect">
            <a:avLst/>
          </a:prstGeom>
          <a:noFill/>
          <a:ln w="9525">
            <a:noFill/>
            <a:miter lim="800000"/>
            <a:headEnd/>
            <a:tailEnd/>
          </a:ln>
        </p:spPr>
      </p:pic>
      <p:pic>
        <p:nvPicPr>
          <p:cNvPr id="313347" name="Picture 5" descr="C:\Users\csmith\Desktop\MIGS_Future_of_Games\Firearms_will_be_Popular\cropper.jpg"/>
          <p:cNvPicPr>
            <a:picLocks noChangeAspect="1" noChangeArrowheads="1"/>
          </p:cNvPicPr>
          <p:nvPr/>
        </p:nvPicPr>
        <p:blipFill>
          <a:blip r:embed="rId5">
            <a:lum contrast="16000"/>
          </a:blip>
          <a:srcRect/>
          <a:stretch>
            <a:fillRect/>
          </a:stretch>
        </p:blipFill>
        <p:spPr bwMode="auto">
          <a:xfrm>
            <a:off x="3408363" y="3335338"/>
            <a:ext cx="2992437" cy="2278062"/>
          </a:xfrm>
          <a:prstGeom prst="rect">
            <a:avLst/>
          </a:prstGeom>
          <a:noFill/>
          <a:ln w="9525">
            <a:noFill/>
            <a:miter lim="800000"/>
            <a:headEnd/>
            <a:tailEnd/>
          </a:ln>
        </p:spPr>
      </p:pic>
      <p:pic>
        <p:nvPicPr>
          <p:cNvPr id="73731" name="Picture 3" descr="C:\Users\csmith\Desktop\MIGS_Future_of_Games\Firearms_will_be_Popular\Virtua_Cabinet_001.png"/>
          <p:cNvPicPr>
            <a:picLocks noChangeAspect="1" noChangeArrowheads="1"/>
          </p:cNvPicPr>
          <p:nvPr/>
        </p:nvPicPr>
        <p:blipFill>
          <a:blip r:embed="rId6">
            <a:lum contrast="8000"/>
          </a:blip>
          <a:srcRect/>
          <a:stretch>
            <a:fillRect/>
          </a:stretch>
        </p:blipFill>
        <p:spPr bwMode="auto">
          <a:xfrm>
            <a:off x="5842000" y="838200"/>
            <a:ext cx="3302000" cy="5257800"/>
          </a:xfrm>
          <a:prstGeom prst="rect">
            <a:avLst/>
          </a:prstGeom>
          <a:noFill/>
          <a:effectLst>
            <a:outerShdw blurRad="50800" dist="101600" dir="8100000" algn="tr" rotWithShape="0">
              <a:prstClr val="black">
                <a:alpha val="64000"/>
              </a:prstClr>
            </a:outerShdw>
          </a:effectLst>
        </p:spPr>
      </p:pic>
      <p:pic>
        <p:nvPicPr>
          <p:cNvPr id="73730" name="Picture 2" descr="C:\Users\csmith\Desktop\MIGS_Future_of_Games\Firearms_will_be_Popular\16193301.jpg"/>
          <p:cNvPicPr>
            <a:picLocks noChangeAspect="1" noChangeArrowheads="1"/>
          </p:cNvPicPr>
          <p:nvPr/>
        </p:nvPicPr>
        <p:blipFill>
          <a:blip r:embed="rId7">
            <a:lum contrast="16000"/>
          </a:blip>
          <a:srcRect/>
          <a:stretch>
            <a:fillRect/>
          </a:stretch>
        </p:blipFill>
        <p:spPr bwMode="auto">
          <a:xfrm>
            <a:off x="192088" y="1095375"/>
            <a:ext cx="3252787" cy="4586288"/>
          </a:xfrm>
          <a:prstGeom prst="rect">
            <a:avLst/>
          </a:prstGeom>
          <a:noFill/>
          <a:effectLst>
            <a:outerShdw blurRad="50800" dist="101600" dir="8100000" algn="tr" rotWithShape="0">
              <a:prstClr val="black">
                <a:alpha val="64000"/>
              </a:prstClr>
            </a:outerShdw>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4344" name="Picture 8" descr="C:\Users\csmith\Desktop\MIGS_Future_of_Games\Firearms_will_be_Popular\GunBlade_Cabinet.png"/>
          <p:cNvPicPr>
            <a:picLocks noChangeAspect="1" noChangeArrowheads="1"/>
          </p:cNvPicPr>
          <p:nvPr/>
        </p:nvPicPr>
        <p:blipFill>
          <a:blip r:embed="rId4">
            <a:lum contrast="2000"/>
          </a:blip>
          <a:srcRect/>
          <a:stretch>
            <a:fillRect/>
          </a:stretch>
        </p:blipFill>
        <p:spPr bwMode="auto">
          <a:xfrm>
            <a:off x="4800600" y="76200"/>
            <a:ext cx="5532438" cy="6915150"/>
          </a:xfrm>
          <a:prstGeom prst="rect">
            <a:avLst/>
          </a:prstGeom>
          <a:noFill/>
          <a:effectLst>
            <a:outerShdw blurRad="50800" dist="114300" dir="8100000" algn="tr" rotWithShape="0">
              <a:prstClr val="black">
                <a:alpha val="68000"/>
              </a:prstClr>
            </a:outerShdw>
          </a:effectLst>
        </p:spPr>
      </p:pic>
      <p:pic>
        <p:nvPicPr>
          <p:cNvPr id="14345" name="Picture 9" descr="C:\Users\csmith\Desktop\MIGS_Future_of_Games\Firearms_will_be_Popular\MachineGunner_Cabinet.png"/>
          <p:cNvPicPr>
            <a:picLocks noChangeAspect="1" noChangeArrowheads="1"/>
          </p:cNvPicPr>
          <p:nvPr/>
        </p:nvPicPr>
        <p:blipFill>
          <a:blip r:embed="rId5">
            <a:lum contrast="22000"/>
          </a:blip>
          <a:srcRect/>
          <a:stretch>
            <a:fillRect/>
          </a:stretch>
        </p:blipFill>
        <p:spPr bwMode="auto">
          <a:xfrm>
            <a:off x="-457200" y="28575"/>
            <a:ext cx="6858000" cy="6829425"/>
          </a:xfrm>
          <a:prstGeom prst="rect">
            <a:avLst/>
          </a:prstGeom>
          <a:noFill/>
          <a:effectLst>
            <a:outerShdw blurRad="50800" dist="114300" dir="8100000" algn="tr" rotWithShape="0">
              <a:prstClr val="black">
                <a:alpha val="68000"/>
              </a:prst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7414" name="Picture 6" descr="C:\Users\csmith\Desktop\MIGS_Future_of_Games\Firearms_will_be_Popular\House-Of-The-Dead-2-Screenshot1.jpg"/>
          <p:cNvPicPr>
            <a:picLocks noChangeAspect="1" noChangeArrowheads="1"/>
          </p:cNvPicPr>
          <p:nvPr/>
        </p:nvPicPr>
        <p:blipFill>
          <a:blip r:embed="rId4"/>
          <a:srcRect/>
          <a:stretch>
            <a:fillRect/>
          </a:stretch>
        </p:blipFill>
        <p:spPr bwMode="auto">
          <a:xfrm>
            <a:off x="381000" y="3800475"/>
            <a:ext cx="3759200" cy="2819400"/>
          </a:xfrm>
          <a:prstGeom prst="rect">
            <a:avLst/>
          </a:prstGeom>
          <a:noFill/>
          <a:effectLst>
            <a:outerShdw blurRad="50800" dist="88900" dir="8100000" algn="tr" rotWithShape="0">
              <a:prstClr val="black">
                <a:alpha val="67000"/>
              </a:prstClr>
            </a:outerShdw>
          </a:effectLst>
        </p:spPr>
      </p:pic>
      <p:pic>
        <p:nvPicPr>
          <p:cNvPr id="17415" name="Picture 7" descr="C:\Users\csmith\Desktop\MIGS_Future_of_Games\Firearms_will_be_Popular\dead_screen003.jpg"/>
          <p:cNvPicPr>
            <a:picLocks noChangeAspect="1" noChangeArrowheads="1"/>
          </p:cNvPicPr>
          <p:nvPr/>
        </p:nvPicPr>
        <p:blipFill>
          <a:blip r:embed="rId5"/>
          <a:srcRect/>
          <a:stretch>
            <a:fillRect/>
          </a:stretch>
        </p:blipFill>
        <p:spPr bwMode="auto">
          <a:xfrm>
            <a:off x="4819650" y="168275"/>
            <a:ext cx="4144963" cy="3108325"/>
          </a:xfrm>
          <a:prstGeom prst="rect">
            <a:avLst/>
          </a:prstGeom>
          <a:noFill/>
          <a:effectLst>
            <a:outerShdw blurRad="50800" dist="88900" dir="8100000" algn="tr" rotWithShape="0">
              <a:prstClr val="black">
                <a:alpha val="67000"/>
              </a:prstClr>
            </a:outerShdw>
          </a:effectLst>
        </p:spPr>
      </p:pic>
      <p:pic>
        <p:nvPicPr>
          <p:cNvPr id="17417" name="Picture 9" descr="C:\Users\csmith\Desktop\MIGS_Future_of_Games\Firearms_will_be_Popular\_-The-House-Of-The-Dead-2-and-3-Return-Wii-_.jpg"/>
          <p:cNvPicPr>
            <a:picLocks noChangeAspect="1" noChangeArrowheads="1"/>
          </p:cNvPicPr>
          <p:nvPr/>
        </p:nvPicPr>
        <p:blipFill>
          <a:blip r:embed="rId6"/>
          <a:srcRect/>
          <a:stretch>
            <a:fillRect/>
          </a:stretch>
        </p:blipFill>
        <p:spPr bwMode="auto">
          <a:xfrm>
            <a:off x="4470400" y="3413125"/>
            <a:ext cx="4433888" cy="3325813"/>
          </a:xfrm>
          <a:prstGeom prst="rect">
            <a:avLst/>
          </a:prstGeom>
          <a:noFill/>
          <a:effectLst>
            <a:outerShdw blurRad="50800" dist="88900" dir="8100000" algn="tr" rotWithShape="0">
              <a:prstClr val="black">
                <a:alpha val="67000"/>
              </a:prstClr>
            </a:outerShdw>
          </a:effectLst>
        </p:spPr>
      </p:pic>
      <p:pic>
        <p:nvPicPr>
          <p:cNvPr id="17411" name="Picture 3" descr="C:\Users\csmith\Desktop\MIGS_Future_of_Games\Firearms_will_be_Popular\House_of_the_Dead_-_1997_-_Sega.jpg"/>
          <p:cNvPicPr>
            <a:picLocks noChangeAspect="1" noChangeArrowheads="1"/>
          </p:cNvPicPr>
          <p:nvPr/>
        </p:nvPicPr>
        <p:blipFill>
          <a:blip r:embed="rId7"/>
          <a:srcRect/>
          <a:stretch>
            <a:fillRect/>
          </a:stretch>
        </p:blipFill>
        <p:spPr bwMode="auto">
          <a:xfrm>
            <a:off x="0" y="76200"/>
            <a:ext cx="4668838" cy="3614738"/>
          </a:xfrm>
          <a:prstGeom prst="rect">
            <a:avLst/>
          </a:prstGeom>
          <a:noFill/>
          <a:effectLst>
            <a:outerShdw blurRad="50800" dist="88900" dir="8100000" algn="tr" rotWithShape="0">
              <a:prstClr val="black">
                <a:alpha val="67000"/>
              </a:prstClr>
            </a:outerShdw>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18434" name="Picture 2" descr="C:\Users\csmith\Desktop\MIGS_Future_of_Games\Flip_The_Script_Eat_Instead_of_Shoot\Pac_Man_Widescreen_by_molotov_arts.jpg"/>
          <p:cNvPicPr>
            <a:picLocks noChangeAspect="1" noChangeArrowheads="1"/>
          </p:cNvPicPr>
          <p:nvPr/>
        </p:nvPicPr>
        <p:blipFill>
          <a:blip r:embed="rId4"/>
          <a:srcRect/>
          <a:stretch>
            <a:fillRect/>
          </a:stretch>
        </p:blipFill>
        <p:spPr bwMode="auto">
          <a:xfrm>
            <a:off x="3124200" y="3967163"/>
            <a:ext cx="3771900" cy="2357437"/>
          </a:xfrm>
          <a:prstGeom prst="rect">
            <a:avLst/>
          </a:prstGeom>
          <a:noFill/>
          <a:effectLst>
            <a:outerShdw blurRad="50800" dist="88900" dir="8100000" algn="tr" rotWithShape="0">
              <a:prstClr val="black">
                <a:alpha val="62000"/>
              </a:prstClr>
            </a:outerShdw>
          </a:effectLst>
        </p:spPr>
      </p:pic>
      <p:pic>
        <p:nvPicPr>
          <p:cNvPr id="18436" name="Picture 4" descr="C:\Users\csmith\Desktop\MIGS_Future_of_Games\Flip_The_Script_Eat_Instead_of_Shoot\pacman_marquee02.jpg"/>
          <p:cNvPicPr>
            <a:picLocks noChangeAspect="1" noChangeArrowheads="1"/>
          </p:cNvPicPr>
          <p:nvPr/>
        </p:nvPicPr>
        <p:blipFill>
          <a:blip r:embed="rId5"/>
          <a:srcRect/>
          <a:stretch>
            <a:fillRect/>
          </a:stretch>
        </p:blipFill>
        <p:spPr bwMode="auto">
          <a:xfrm>
            <a:off x="0" y="0"/>
            <a:ext cx="9144000" cy="3330575"/>
          </a:xfrm>
          <a:prstGeom prst="rect">
            <a:avLst/>
          </a:prstGeom>
          <a:noFill/>
          <a:effectLst>
            <a:outerShdw blurRad="50800" dist="88900" dir="8100000" algn="tr" rotWithShape="0">
              <a:prstClr val="black">
                <a:alpha val="62000"/>
              </a:prstClr>
            </a:outerShdw>
          </a:effectLst>
        </p:spPr>
      </p:pic>
      <p:pic>
        <p:nvPicPr>
          <p:cNvPr id="18437" name="Picture 5" descr="C:\Users\csmith\Desktop\MIGS_Future_of_Games\Flip_The_Script_Eat_Instead_of_Shoot\pac-flyer-rarer.jpg"/>
          <p:cNvPicPr>
            <a:picLocks noChangeAspect="1" noChangeArrowheads="1"/>
          </p:cNvPicPr>
          <p:nvPr/>
        </p:nvPicPr>
        <p:blipFill>
          <a:blip r:embed="rId6">
            <a:lum contrast="20000"/>
          </a:blip>
          <a:srcRect/>
          <a:stretch>
            <a:fillRect/>
          </a:stretch>
        </p:blipFill>
        <p:spPr bwMode="auto">
          <a:xfrm>
            <a:off x="152400" y="3352800"/>
            <a:ext cx="2693988" cy="3516313"/>
          </a:xfrm>
          <a:prstGeom prst="rect">
            <a:avLst/>
          </a:prstGeom>
          <a:noFill/>
          <a:effectLst>
            <a:outerShdw blurRad="50800" dist="88900" dir="8100000" algn="tr" rotWithShape="0">
              <a:prstClr val="black">
                <a:alpha val="62000"/>
              </a:prstClr>
            </a:outerShdw>
          </a:effectLst>
        </p:spPr>
      </p:pic>
      <p:pic>
        <p:nvPicPr>
          <p:cNvPr id="18438" name="Picture 6" descr="C:\Users\csmith\Desktop\MIGS_Future_of_Games\Flip_The_Script_Eat_Instead_of_Shoot\pacman_plus_0038.jpg"/>
          <p:cNvPicPr>
            <a:picLocks noChangeAspect="1" noChangeArrowheads="1"/>
          </p:cNvPicPr>
          <p:nvPr/>
        </p:nvPicPr>
        <p:blipFill>
          <a:blip r:embed="rId7"/>
          <a:srcRect/>
          <a:stretch>
            <a:fillRect/>
          </a:stretch>
        </p:blipFill>
        <p:spPr bwMode="auto">
          <a:xfrm>
            <a:off x="7099300" y="3581400"/>
            <a:ext cx="1701800" cy="3024188"/>
          </a:xfrm>
          <a:prstGeom prst="rect">
            <a:avLst/>
          </a:prstGeom>
          <a:noFill/>
          <a:effectLst>
            <a:outerShdw blurRad="50800" dist="88900" dir="8100000" algn="tr" rotWithShape="0">
              <a:prstClr val="black">
                <a:alpha val="62000"/>
              </a:prstClr>
            </a:outerShdw>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21538" name="Picture 5" descr="C:\Users\csmith\Desktop\MIGS_Future_of_Games\Holographic_Immersion_Discs_of_Tron\discs-of-tron-20070713002622552-2057316.jpg"/>
          <p:cNvPicPr>
            <a:picLocks noChangeAspect="1" noChangeArrowheads="1"/>
          </p:cNvPicPr>
          <p:nvPr/>
        </p:nvPicPr>
        <p:blipFill>
          <a:blip r:embed="rId4"/>
          <a:srcRect/>
          <a:stretch>
            <a:fillRect/>
          </a:stretch>
        </p:blipFill>
        <p:spPr bwMode="auto">
          <a:xfrm>
            <a:off x="0" y="3906838"/>
            <a:ext cx="3352800" cy="2951162"/>
          </a:xfrm>
          <a:prstGeom prst="rect">
            <a:avLst/>
          </a:prstGeom>
          <a:noFill/>
          <a:ln w="9525">
            <a:noFill/>
            <a:miter lim="800000"/>
            <a:headEnd/>
            <a:tailEnd/>
          </a:ln>
        </p:spPr>
      </p:pic>
      <p:pic>
        <p:nvPicPr>
          <p:cNvPr id="321539" name="Picture 6" descr="C:\Users\csmith\Desktop\MIGS_Future_of_Games\Holographic_Immersion_Discs_of_Tron\Discs_of_Tron_-_1983_-_Bally_Midway_001.jpg"/>
          <p:cNvPicPr>
            <a:picLocks noChangeAspect="1" noChangeArrowheads="1"/>
          </p:cNvPicPr>
          <p:nvPr/>
        </p:nvPicPr>
        <p:blipFill>
          <a:blip r:embed="rId5"/>
          <a:srcRect/>
          <a:stretch>
            <a:fillRect/>
          </a:stretch>
        </p:blipFill>
        <p:spPr bwMode="auto">
          <a:xfrm>
            <a:off x="0" y="838200"/>
            <a:ext cx="3276600" cy="3071813"/>
          </a:xfrm>
          <a:prstGeom prst="rect">
            <a:avLst/>
          </a:prstGeom>
          <a:noFill/>
          <a:ln w="9525">
            <a:noFill/>
            <a:miter lim="800000"/>
            <a:headEnd/>
            <a:tailEnd/>
          </a:ln>
        </p:spPr>
      </p:pic>
      <p:pic>
        <p:nvPicPr>
          <p:cNvPr id="321540" name="Picture 8" descr="C:\Users\csmith\Desktop\MIGS_Future_of_Games\Holographic_Immersion_Discs_of_Tron\29167102.jpg"/>
          <p:cNvPicPr>
            <a:picLocks noChangeAspect="1" noChangeArrowheads="1"/>
          </p:cNvPicPr>
          <p:nvPr/>
        </p:nvPicPr>
        <p:blipFill>
          <a:blip r:embed="rId6"/>
          <a:srcRect/>
          <a:stretch>
            <a:fillRect/>
          </a:stretch>
        </p:blipFill>
        <p:spPr bwMode="auto">
          <a:xfrm>
            <a:off x="3276600" y="0"/>
            <a:ext cx="5867400" cy="7543800"/>
          </a:xfrm>
          <a:prstGeom prst="rect">
            <a:avLst/>
          </a:prstGeom>
          <a:noFill/>
          <a:ln w="9525">
            <a:noFill/>
            <a:miter lim="800000"/>
            <a:headEnd/>
            <a:tailEnd/>
          </a:ln>
        </p:spPr>
      </p:pic>
      <p:pic>
        <p:nvPicPr>
          <p:cNvPr id="321541" name="Picture 10" descr="C:\Users\csmith\Desktop\MIGS_Future_of_Games\Holographic_Immersion_Discs_of_Tron\Discs_of_Tron_-_1983_-_Bally_Midway.jpg"/>
          <p:cNvPicPr>
            <a:picLocks noChangeAspect="1" noChangeArrowheads="1"/>
          </p:cNvPicPr>
          <p:nvPr/>
        </p:nvPicPr>
        <p:blipFill>
          <a:blip r:embed="rId7"/>
          <a:srcRect/>
          <a:stretch>
            <a:fillRect/>
          </a:stretch>
        </p:blipFill>
        <p:spPr bwMode="auto">
          <a:xfrm>
            <a:off x="0" y="0"/>
            <a:ext cx="3276600" cy="1370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23586" name="Picture 3" descr="C:\Users\csmith\Desktop\MIGS_Future_of_Games\Motion_Gaming\AB_Full_Machine.png"/>
          <p:cNvPicPr>
            <a:picLocks noChangeAspect="1" noChangeArrowheads="1"/>
          </p:cNvPicPr>
          <p:nvPr/>
        </p:nvPicPr>
        <p:blipFill>
          <a:blip r:embed="rId4">
            <a:lum contrast="28000"/>
          </a:blip>
          <a:srcRect/>
          <a:stretch>
            <a:fillRect/>
          </a:stretch>
        </p:blipFill>
        <p:spPr bwMode="auto">
          <a:xfrm>
            <a:off x="2286000" y="1143000"/>
            <a:ext cx="7789863" cy="5842000"/>
          </a:xfrm>
          <a:prstGeom prst="rect">
            <a:avLst/>
          </a:prstGeom>
          <a:noFill/>
          <a:ln w="9525">
            <a:noFill/>
            <a:miter lim="800000"/>
            <a:headEnd/>
            <a:tailEnd/>
          </a:ln>
        </p:spPr>
      </p:pic>
      <p:pic>
        <p:nvPicPr>
          <p:cNvPr id="32773" name="Picture 5" descr="C:\Users\csmith\Desktop\MIGS_Future_of_Games\Motion_Gaming\After_Burner_II_00-91.png"/>
          <p:cNvPicPr>
            <a:picLocks noChangeAspect="1" noChangeArrowheads="1"/>
          </p:cNvPicPr>
          <p:nvPr/>
        </p:nvPicPr>
        <p:blipFill>
          <a:blip r:embed="rId5"/>
          <a:srcRect/>
          <a:stretch>
            <a:fillRect/>
          </a:stretch>
        </p:blipFill>
        <p:spPr bwMode="auto">
          <a:xfrm>
            <a:off x="338138" y="4946650"/>
            <a:ext cx="2405062" cy="1682750"/>
          </a:xfrm>
          <a:prstGeom prst="rect">
            <a:avLst/>
          </a:prstGeom>
          <a:noFill/>
          <a:effectLst>
            <a:outerShdw blurRad="50800" dist="127000" dir="2700000" algn="tl" rotWithShape="0">
              <a:prstClr val="black">
                <a:alpha val="56000"/>
              </a:prstClr>
            </a:outerShdw>
          </a:effectLst>
        </p:spPr>
      </p:pic>
      <p:pic>
        <p:nvPicPr>
          <p:cNvPr id="32774" name="Picture 6" descr="C:\Users\csmith\Desktop\MIGS_Future_of_Games\Motion_Gaming\After_Burner_02-02.png"/>
          <p:cNvPicPr>
            <a:picLocks noChangeAspect="1" noChangeArrowheads="1"/>
          </p:cNvPicPr>
          <p:nvPr/>
        </p:nvPicPr>
        <p:blipFill>
          <a:blip r:embed="rId6"/>
          <a:srcRect/>
          <a:stretch>
            <a:fillRect/>
          </a:stretch>
        </p:blipFill>
        <p:spPr bwMode="auto">
          <a:xfrm>
            <a:off x="338138" y="3048000"/>
            <a:ext cx="2390775" cy="1673225"/>
          </a:xfrm>
          <a:prstGeom prst="rect">
            <a:avLst/>
          </a:prstGeom>
          <a:noFill/>
          <a:effectLst>
            <a:outerShdw blurRad="50800" dist="127000" dir="2700000" algn="tl" rotWithShape="0">
              <a:prstClr val="black">
                <a:alpha val="56000"/>
              </a:prstClr>
            </a:outerShdw>
          </a:effectLst>
        </p:spPr>
      </p:pic>
      <p:pic>
        <p:nvPicPr>
          <p:cNvPr id="323589" name="Picture 7" descr="C:\Users\csmith\Desktop\MIGS_Future_of_Games\Motion_Gaming\After_Burner_Logo.png"/>
          <p:cNvPicPr>
            <a:picLocks noChangeAspect="1" noChangeArrowheads="1"/>
          </p:cNvPicPr>
          <p:nvPr/>
        </p:nvPicPr>
        <p:blipFill>
          <a:blip r:embed="rId7"/>
          <a:srcRect/>
          <a:stretch>
            <a:fillRect/>
          </a:stretch>
        </p:blipFill>
        <p:spPr bwMode="auto">
          <a:xfrm>
            <a:off x="0" y="0"/>
            <a:ext cx="5257800" cy="268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1066800"/>
            <a:ext cx="8839200" cy="2667000"/>
          </a:xfrm>
        </p:spPr>
        <p:txBody>
          <a:bodyPr/>
          <a:lstStyle/>
          <a:p>
            <a:pPr eaLnBrk="1" hangingPunct="1"/>
            <a:r>
              <a:rPr lang="en-US" sz="3600" smtClean="0">
                <a:solidFill>
                  <a:schemeClr val="bg1"/>
                </a:solidFill>
              </a:rPr>
              <a:t>“Most software today is very much like an Egyptian pyramid with millions of bricks piled on top of each other, with no structural integrity, but just done by brute force and thousands of slaves.” </a:t>
            </a:r>
            <a:br>
              <a:rPr lang="en-US" sz="3600" smtClean="0">
                <a:solidFill>
                  <a:schemeClr val="bg1"/>
                </a:solidFill>
              </a:rPr>
            </a:br>
            <a:r>
              <a:rPr lang="en-US" sz="3600" smtClean="0">
                <a:solidFill>
                  <a:schemeClr val="bg1"/>
                </a:solidFill>
              </a:rPr>
              <a:t>– Alan Kay </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25634" name="Picture 5" descr="C:\Users\csmith\Desktop\MIGS_Future_of_Games\Living_Cartoon_Dragons_Lair\dragonslair-manual-cover-atari-tm256.JPG"/>
          <p:cNvPicPr>
            <a:picLocks noChangeAspect="1" noChangeArrowheads="1"/>
          </p:cNvPicPr>
          <p:nvPr/>
        </p:nvPicPr>
        <p:blipFill>
          <a:blip r:embed="rId4">
            <a:lum bright="-4000" contrast="36000"/>
          </a:blip>
          <a:srcRect/>
          <a:stretch>
            <a:fillRect/>
          </a:stretch>
        </p:blipFill>
        <p:spPr bwMode="auto">
          <a:xfrm>
            <a:off x="-1393825" y="0"/>
            <a:ext cx="10537825" cy="6858000"/>
          </a:xfrm>
          <a:prstGeom prst="rect">
            <a:avLst/>
          </a:prstGeom>
          <a:noFill/>
          <a:ln w="9525">
            <a:noFill/>
            <a:miter lim="800000"/>
            <a:headEnd/>
            <a:tailEnd/>
          </a:ln>
        </p:spPr>
      </p:pic>
      <p:pic>
        <p:nvPicPr>
          <p:cNvPr id="325635" name="Picture 7" descr="C:\Users\csmith\Desktop\MIGS_Future_of_Games\Living_Cartoon_Dragons_Lair\dl-cpo-cleaned1.JPG"/>
          <p:cNvPicPr>
            <a:picLocks noChangeAspect="1" noChangeArrowheads="1"/>
          </p:cNvPicPr>
          <p:nvPr/>
        </p:nvPicPr>
        <p:blipFill>
          <a:blip r:embed="rId5"/>
          <a:srcRect/>
          <a:stretch>
            <a:fillRect/>
          </a:stretch>
        </p:blipFill>
        <p:spPr bwMode="auto">
          <a:xfrm>
            <a:off x="228600" y="5334000"/>
            <a:ext cx="3848100" cy="1301750"/>
          </a:xfrm>
          <a:prstGeom prst="rect">
            <a:avLst/>
          </a:prstGeom>
          <a:noFill/>
          <a:ln w="9525">
            <a:noFill/>
            <a:miter lim="800000"/>
            <a:headEnd/>
            <a:tailEnd/>
          </a:ln>
        </p:spPr>
      </p:pic>
      <p:pic>
        <p:nvPicPr>
          <p:cNvPr id="27656" name="Picture 8" descr="C:\Users\csmith\Desktop\MIGS_Future_of_Games\Living_Cartoon_Dragons_Lair\pic09.jpg"/>
          <p:cNvPicPr>
            <a:picLocks noChangeAspect="1" noChangeArrowheads="1"/>
          </p:cNvPicPr>
          <p:nvPr/>
        </p:nvPicPr>
        <p:blipFill>
          <a:blip r:embed="rId6"/>
          <a:srcRect/>
          <a:stretch>
            <a:fillRect/>
          </a:stretch>
        </p:blipFill>
        <p:spPr bwMode="auto">
          <a:xfrm>
            <a:off x="3352800" y="228600"/>
            <a:ext cx="1371600" cy="1036638"/>
          </a:xfrm>
          <a:prstGeom prst="rect">
            <a:avLst/>
          </a:prstGeom>
          <a:noFill/>
          <a:effectLst>
            <a:outerShdw blurRad="50800" dist="101600" dir="8100000" algn="tr" rotWithShape="0">
              <a:prstClr val="black">
                <a:alpha val="63000"/>
              </a:prstClr>
            </a:outerShdw>
          </a:effectLst>
        </p:spPr>
      </p:pic>
      <p:pic>
        <p:nvPicPr>
          <p:cNvPr id="27657" name="Picture 9" descr="C:\Users\csmith\Desktop\MIGS_Future_of_Games\Living_Cartoon_Dragons_Lair\pic16.jpg"/>
          <p:cNvPicPr>
            <a:picLocks noChangeAspect="1" noChangeArrowheads="1"/>
          </p:cNvPicPr>
          <p:nvPr/>
        </p:nvPicPr>
        <p:blipFill>
          <a:blip r:embed="rId7"/>
          <a:srcRect/>
          <a:stretch>
            <a:fillRect/>
          </a:stretch>
        </p:blipFill>
        <p:spPr bwMode="auto">
          <a:xfrm>
            <a:off x="0" y="3048000"/>
            <a:ext cx="1957388" cy="1466850"/>
          </a:xfrm>
          <a:prstGeom prst="rect">
            <a:avLst/>
          </a:prstGeom>
          <a:noFill/>
          <a:effectLst>
            <a:outerShdw blurRad="50800" dist="101600" dir="8100000" algn="tr" rotWithShape="0">
              <a:prstClr val="black">
                <a:alpha val="63000"/>
              </a:prstClr>
            </a:outerShdw>
          </a:effectLst>
        </p:spPr>
      </p:pic>
      <p:pic>
        <p:nvPicPr>
          <p:cNvPr id="27658" name="Picture 10" descr="C:\Users\csmith\Desktop\MIGS_Future_of_Games\Living_Cartoon_Dragons_Lair\pic17.jpg"/>
          <p:cNvPicPr>
            <a:picLocks noChangeAspect="1" noChangeArrowheads="1"/>
          </p:cNvPicPr>
          <p:nvPr/>
        </p:nvPicPr>
        <p:blipFill>
          <a:blip r:embed="rId8"/>
          <a:srcRect/>
          <a:stretch>
            <a:fillRect/>
          </a:stretch>
        </p:blipFill>
        <p:spPr bwMode="auto">
          <a:xfrm>
            <a:off x="3429000" y="2971800"/>
            <a:ext cx="1828800" cy="1382713"/>
          </a:xfrm>
          <a:prstGeom prst="rect">
            <a:avLst/>
          </a:prstGeom>
          <a:noFill/>
          <a:effectLst>
            <a:outerShdw blurRad="50800" dist="101600" dir="8100000" algn="tr" rotWithShape="0">
              <a:prstClr val="black">
                <a:alpha val="63000"/>
              </a:prstClr>
            </a:outerShdw>
          </a:effectLst>
        </p:spPr>
      </p:pic>
      <p:pic>
        <p:nvPicPr>
          <p:cNvPr id="27659" name="Picture 11" descr="C:\Users\csmith\Desktop\MIGS_Future_of_Games\Living_Cartoon_Dragons_Lair\pic18.jpg"/>
          <p:cNvPicPr>
            <a:picLocks noChangeAspect="1" noChangeArrowheads="1"/>
          </p:cNvPicPr>
          <p:nvPr/>
        </p:nvPicPr>
        <p:blipFill>
          <a:blip r:embed="rId9"/>
          <a:srcRect/>
          <a:stretch>
            <a:fillRect/>
          </a:stretch>
        </p:blipFill>
        <p:spPr bwMode="auto">
          <a:xfrm>
            <a:off x="0" y="228600"/>
            <a:ext cx="1552575" cy="1173163"/>
          </a:xfrm>
          <a:prstGeom prst="rect">
            <a:avLst/>
          </a:prstGeom>
          <a:noFill/>
          <a:effectLst>
            <a:outerShdw blurRad="50800" dist="101600" dir="8100000" algn="tr" rotWithShape="0">
              <a:prstClr val="black">
                <a:alpha val="63000"/>
              </a:prstClr>
            </a:outerShdw>
          </a:effectLst>
        </p:spPr>
      </p:pic>
      <p:pic>
        <p:nvPicPr>
          <p:cNvPr id="27660" name="Picture 12" descr="C:\Users\csmith\Desktop\MIGS_Future_of_Games\Living_Cartoon_Dragons_Lair\pic19.jpg"/>
          <p:cNvPicPr>
            <a:picLocks noChangeAspect="1" noChangeArrowheads="1"/>
          </p:cNvPicPr>
          <p:nvPr/>
        </p:nvPicPr>
        <p:blipFill>
          <a:blip r:embed="rId10"/>
          <a:srcRect/>
          <a:stretch>
            <a:fillRect/>
          </a:stretch>
        </p:blipFill>
        <p:spPr bwMode="auto">
          <a:xfrm>
            <a:off x="1724025" y="228600"/>
            <a:ext cx="1552575" cy="1165225"/>
          </a:xfrm>
          <a:prstGeom prst="rect">
            <a:avLst/>
          </a:prstGeom>
          <a:noFill/>
          <a:effectLst>
            <a:outerShdw blurRad="50800" dist="101600" dir="8100000" algn="tr" rotWithShape="0">
              <a:prstClr val="black">
                <a:alpha val="63000"/>
              </a:prstClr>
            </a:outerShdw>
          </a:effectLst>
        </p:spPr>
      </p:pic>
      <p:pic>
        <p:nvPicPr>
          <p:cNvPr id="27661" name="Picture 13" descr="C:\Users\csmith\Desktop\MIGS_Future_of_Games\Living_Cartoon_Dragons_Lair\DragonsLair_1.PNG"/>
          <p:cNvPicPr>
            <a:picLocks noChangeAspect="1" noChangeArrowheads="1"/>
          </p:cNvPicPr>
          <p:nvPr/>
        </p:nvPicPr>
        <p:blipFill>
          <a:blip r:embed="rId11"/>
          <a:srcRect/>
          <a:stretch>
            <a:fillRect/>
          </a:stretch>
        </p:blipFill>
        <p:spPr bwMode="auto">
          <a:xfrm>
            <a:off x="0" y="1600200"/>
            <a:ext cx="1552575" cy="1198563"/>
          </a:xfrm>
          <a:prstGeom prst="rect">
            <a:avLst/>
          </a:prstGeom>
          <a:noFill/>
          <a:effectLst>
            <a:outerShdw blurRad="50800" dist="101600" dir="8100000" algn="tr" rotWithShape="0">
              <a:prstClr val="black">
                <a:alpha val="63000"/>
              </a:prstClr>
            </a:outerShdw>
          </a:effectLst>
        </p:spPr>
      </p:pic>
      <p:pic>
        <p:nvPicPr>
          <p:cNvPr id="27663" name="Picture 15" descr="C:\Users\csmith\Desktop\MIGS_Future_of_Games\Living_Cartoon_Dragons_Lair\pic07.jpg"/>
          <p:cNvPicPr>
            <a:picLocks noChangeAspect="1" noChangeArrowheads="1"/>
          </p:cNvPicPr>
          <p:nvPr/>
        </p:nvPicPr>
        <p:blipFill>
          <a:blip r:embed="rId12"/>
          <a:srcRect/>
          <a:stretch>
            <a:fillRect/>
          </a:stretch>
        </p:blipFill>
        <p:spPr bwMode="auto">
          <a:xfrm>
            <a:off x="7162800" y="228600"/>
            <a:ext cx="1714500" cy="1295400"/>
          </a:xfrm>
          <a:prstGeom prst="rect">
            <a:avLst/>
          </a:prstGeom>
          <a:noFill/>
          <a:effectLst>
            <a:outerShdw blurRad="50800" dist="101600" dir="8100000" algn="tr" rotWithShape="0">
              <a:prstClr val="black">
                <a:alpha val="63000"/>
              </a:prstClr>
            </a:outerShdw>
          </a:effectLst>
        </p:spPr>
      </p:pic>
      <p:pic>
        <p:nvPicPr>
          <p:cNvPr id="27662" name="Picture 14" descr="C:\Users\csmith\Desktop\MIGS_Future_of_Games\Living_Cartoon_Dragons_Lair\pic03.jpg"/>
          <p:cNvPicPr>
            <a:picLocks noChangeAspect="1" noChangeArrowheads="1"/>
          </p:cNvPicPr>
          <p:nvPr/>
        </p:nvPicPr>
        <p:blipFill>
          <a:blip r:embed="rId13"/>
          <a:srcRect/>
          <a:stretch>
            <a:fillRect/>
          </a:stretch>
        </p:blipFill>
        <p:spPr bwMode="auto">
          <a:xfrm>
            <a:off x="6096000" y="838200"/>
            <a:ext cx="1320800" cy="990600"/>
          </a:xfrm>
          <a:prstGeom prst="rect">
            <a:avLst/>
          </a:prstGeom>
          <a:noFill/>
          <a:effectLst>
            <a:outerShdw blurRad="50800" dist="101600" dir="8100000" algn="tr" rotWithShape="0">
              <a:prstClr val="black">
                <a:alpha val="63000"/>
              </a:prstClr>
            </a:outerShdw>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27682" name="Picture 13" descr="C:\Users\csmith\Desktop\MIGS_Future_of_Games\Life_Lessons_Mikey_Boy\Mikie_-_1984_-_Konami_Title.jpg"/>
          <p:cNvPicPr>
            <a:picLocks noChangeAspect="1" noChangeArrowheads="1"/>
          </p:cNvPicPr>
          <p:nvPr/>
        </p:nvPicPr>
        <p:blipFill>
          <a:blip r:embed="rId4"/>
          <a:srcRect/>
          <a:stretch>
            <a:fillRect/>
          </a:stretch>
        </p:blipFill>
        <p:spPr bwMode="auto">
          <a:xfrm>
            <a:off x="3048000" y="0"/>
            <a:ext cx="2768600" cy="3163888"/>
          </a:xfrm>
          <a:prstGeom prst="rect">
            <a:avLst/>
          </a:prstGeom>
          <a:noFill/>
          <a:ln w="9525">
            <a:noFill/>
            <a:miter lim="800000"/>
            <a:headEnd/>
            <a:tailEnd/>
          </a:ln>
        </p:spPr>
      </p:pic>
      <p:pic>
        <p:nvPicPr>
          <p:cNvPr id="327683" name="Picture 4" descr="C:\Users\csmith\Desktop\MIGS_Future_of_Games\Life_Lessons_Mikey_Boy\18178801.jpg"/>
          <p:cNvPicPr>
            <a:picLocks noChangeAspect="1" noChangeArrowheads="1"/>
          </p:cNvPicPr>
          <p:nvPr/>
        </p:nvPicPr>
        <p:blipFill>
          <a:blip r:embed="rId5">
            <a:lum contrast="10000"/>
          </a:blip>
          <a:srcRect/>
          <a:stretch>
            <a:fillRect/>
          </a:stretch>
        </p:blipFill>
        <p:spPr bwMode="auto">
          <a:xfrm>
            <a:off x="0" y="0"/>
            <a:ext cx="3657600" cy="5172075"/>
          </a:xfrm>
          <a:prstGeom prst="rect">
            <a:avLst/>
          </a:prstGeom>
          <a:noFill/>
          <a:ln w="9525">
            <a:noFill/>
            <a:miter lim="800000"/>
            <a:headEnd/>
            <a:tailEnd/>
          </a:ln>
        </p:spPr>
      </p:pic>
      <p:pic>
        <p:nvPicPr>
          <p:cNvPr id="327684" name="Picture 9" descr="C:\Users\csmith\Desktop\MIGS_Future_of_Games\Life_Lessons_Mikey_Boy\Mikie_-_1984_-_Konami_001.jpg"/>
          <p:cNvPicPr>
            <a:picLocks noChangeAspect="1" noChangeArrowheads="1"/>
          </p:cNvPicPr>
          <p:nvPr/>
        </p:nvPicPr>
        <p:blipFill>
          <a:blip r:embed="rId6"/>
          <a:srcRect/>
          <a:stretch>
            <a:fillRect/>
          </a:stretch>
        </p:blipFill>
        <p:spPr bwMode="auto">
          <a:xfrm>
            <a:off x="7245350" y="4953000"/>
            <a:ext cx="1898650" cy="1905000"/>
          </a:xfrm>
          <a:prstGeom prst="rect">
            <a:avLst/>
          </a:prstGeom>
          <a:noFill/>
          <a:ln w="9525">
            <a:noFill/>
            <a:miter lim="800000"/>
            <a:headEnd/>
            <a:tailEnd/>
          </a:ln>
        </p:spPr>
      </p:pic>
      <p:pic>
        <p:nvPicPr>
          <p:cNvPr id="327685" name="Picture 11" descr="C:\Users\csmith\Desktop\MIGS_Future_of_Games\Life_Lessons_Mikey_Boy\mikie-marquee.png"/>
          <p:cNvPicPr>
            <a:picLocks noChangeAspect="1" noChangeArrowheads="1"/>
          </p:cNvPicPr>
          <p:nvPr/>
        </p:nvPicPr>
        <p:blipFill>
          <a:blip r:embed="rId7"/>
          <a:srcRect/>
          <a:stretch>
            <a:fillRect/>
          </a:stretch>
        </p:blipFill>
        <p:spPr bwMode="auto">
          <a:xfrm>
            <a:off x="-228600" y="4953000"/>
            <a:ext cx="5791200" cy="2081213"/>
          </a:xfrm>
          <a:prstGeom prst="rect">
            <a:avLst/>
          </a:prstGeom>
          <a:noFill/>
          <a:ln w="9525">
            <a:noFill/>
            <a:miter lim="800000"/>
            <a:headEnd/>
            <a:tailEnd/>
          </a:ln>
        </p:spPr>
      </p:pic>
      <p:pic>
        <p:nvPicPr>
          <p:cNvPr id="327686" name="Picture 8" descr="C:\Users\csmith\Desktop\MIGS_Future_of_Games\Life_Lessons_Mikey_Boy\Mikie_-_1984_-_Konami.jpg"/>
          <p:cNvPicPr>
            <a:picLocks noChangeAspect="1" noChangeArrowheads="1"/>
          </p:cNvPicPr>
          <p:nvPr/>
        </p:nvPicPr>
        <p:blipFill>
          <a:blip r:embed="rId8"/>
          <a:srcRect/>
          <a:stretch>
            <a:fillRect/>
          </a:stretch>
        </p:blipFill>
        <p:spPr bwMode="auto">
          <a:xfrm>
            <a:off x="5334000" y="4681538"/>
            <a:ext cx="1905000" cy="2176462"/>
          </a:xfrm>
          <a:prstGeom prst="rect">
            <a:avLst/>
          </a:prstGeom>
          <a:noFill/>
          <a:ln w="9525">
            <a:noFill/>
            <a:miter lim="800000"/>
            <a:headEnd/>
            <a:tailEnd/>
          </a:ln>
        </p:spPr>
      </p:pic>
      <p:pic>
        <p:nvPicPr>
          <p:cNvPr id="327687" name="Picture 5" descr="C:\Users\csmith\Desktop\MIGS_Future_of_Games\Life_Lessons_Mikey_Boy\27001801.jpg"/>
          <p:cNvPicPr>
            <a:picLocks noChangeAspect="1" noChangeArrowheads="1"/>
          </p:cNvPicPr>
          <p:nvPr/>
        </p:nvPicPr>
        <p:blipFill>
          <a:blip r:embed="rId9"/>
          <a:srcRect/>
          <a:stretch>
            <a:fillRect/>
          </a:stretch>
        </p:blipFill>
        <p:spPr bwMode="auto">
          <a:xfrm>
            <a:off x="5275263" y="-63500"/>
            <a:ext cx="3868737" cy="5092700"/>
          </a:xfrm>
          <a:prstGeom prst="rect">
            <a:avLst/>
          </a:prstGeom>
          <a:noFill/>
          <a:ln w="9525">
            <a:noFill/>
            <a:miter lim="800000"/>
            <a:headEnd/>
            <a:tailEnd/>
          </a:ln>
        </p:spPr>
      </p:pic>
      <p:pic>
        <p:nvPicPr>
          <p:cNvPr id="327688" name="Picture 3" descr="C:\Users\csmith\Desktop\MIGS_Future_of_Games\Life_Lessons_Mikey_Boy\mikie-bodydump(20081206)_28g.jpg"/>
          <p:cNvPicPr>
            <a:picLocks noChangeAspect="1" noChangeArrowheads="1"/>
          </p:cNvPicPr>
          <p:nvPr/>
        </p:nvPicPr>
        <p:blipFill>
          <a:blip r:embed="rId10"/>
          <a:srcRect/>
          <a:stretch>
            <a:fillRect/>
          </a:stretch>
        </p:blipFill>
        <p:spPr bwMode="auto">
          <a:xfrm rot="-1112096">
            <a:off x="2636838" y="2922588"/>
            <a:ext cx="3143250" cy="235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55301" name="Picture 5" descr="C:\Users\csmith\Desktop\MIGS_Future_of_Games\Training_for_Min_Wage_Burgertime\paperboy_1.jpg"/>
          <p:cNvPicPr>
            <a:picLocks noChangeAspect="1" noChangeArrowheads="1"/>
          </p:cNvPicPr>
          <p:nvPr/>
        </p:nvPicPr>
        <p:blipFill>
          <a:blip r:embed="rId4">
            <a:lum contrast="36000"/>
          </a:blip>
          <a:srcRect/>
          <a:stretch>
            <a:fillRect/>
          </a:stretch>
        </p:blipFill>
        <p:spPr bwMode="auto">
          <a:xfrm>
            <a:off x="0" y="1752600"/>
            <a:ext cx="3970338" cy="5105400"/>
          </a:xfrm>
          <a:prstGeom prst="rect">
            <a:avLst/>
          </a:prstGeom>
          <a:noFill/>
          <a:effectLst>
            <a:outerShdw blurRad="50800" dist="101600" dir="2700000" algn="tl" rotWithShape="0">
              <a:prstClr val="black">
                <a:alpha val="45000"/>
              </a:prstClr>
            </a:outerShdw>
          </a:effectLst>
        </p:spPr>
      </p:pic>
      <p:pic>
        <p:nvPicPr>
          <p:cNvPr id="55302" name="Picture 6" descr="C:\Users\csmith\Desktop\MIGS_Future_of_Games\Training_for_Min_Wage_Burgertime\paperboy.png"/>
          <p:cNvPicPr>
            <a:picLocks noChangeAspect="1" noChangeArrowheads="1"/>
          </p:cNvPicPr>
          <p:nvPr/>
        </p:nvPicPr>
        <p:blipFill>
          <a:blip r:embed="rId5">
            <a:lum contrast="22000"/>
          </a:blip>
          <a:srcRect/>
          <a:stretch>
            <a:fillRect/>
          </a:stretch>
        </p:blipFill>
        <p:spPr bwMode="auto">
          <a:xfrm>
            <a:off x="-493713" y="-395288"/>
            <a:ext cx="6894513" cy="2514601"/>
          </a:xfrm>
          <a:prstGeom prst="rect">
            <a:avLst/>
          </a:prstGeom>
          <a:noFill/>
          <a:effectLst>
            <a:outerShdw blurRad="50800" dist="101600" dir="2700000" algn="tl" rotWithShape="0">
              <a:prstClr val="black">
                <a:alpha val="45000"/>
              </a:prstClr>
            </a:outerShdw>
          </a:effectLst>
        </p:spPr>
      </p:pic>
      <p:pic>
        <p:nvPicPr>
          <p:cNvPr id="55303" name="Picture 7" descr="C:\Users\csmith\Desktop\MIGS_Future_of_Games\Training_for_Min_Wage_Burgertime\paperboy-controlpanel.png"/>
          <p:cNvPicPr>
            <a:picLocks noChangeAspect="1" noChangeArrowheads="1"/>
          </p:cNvPicPr>
          <p:nvPr/>
        </p:nvPicPr>
        <p:blipFill>
          <a:blip r:embed="rId6">
            <a:lum contrast="4000"/>
          </a:blip>
          <a:srcRect/>
          <a:stretch>
            <a:fillRect/>
          </a:stretch>
        </p:blipFill>
        <p:spPr bwMode="auto">
          <a:xfrm rot="21112705">
            <a:off x="3741738" y="862013"/>
            <a:ext cx="5486400" cy="2649537"/>
          </a:xfrm>
          <a:prstGeom prst="rect">
            <a:avLst/>
          </a:prstGeom>
          <a:noFill/>
          <a:effectLst>
            <a:outerShdw blurRad="50800" dist="190500" dir="2700000" algn="tl" rotWithShape="0">
              <a:prstClr val="black">
                <a:alpha val="54000"/>
              </a:prstClr>
            </a:outerShdw>
          </a:effectLst>
        </p:spPr>
      </p:pic>
      <p:pic>
        <p:nvPicPr>
          <p:cNvPr id="55304" name="Picture 8" descr="C:\Users\csmith\Desktop\MIGS_Future_of_Games\Training_for_Min_Wage_Burgertime\atari-games-paperboy.png"/>
          <p:cNvPicPr>
            <a:picLocks noChangeAspect="1" noChangeArrowheads="1"/>
          </p:cNvPicPr>
          <p:nvPr/>
        </p:nvPicPr>
        <p:blipFill>
          <a:blip r:embed="rId7" cstate="email">
            <a:lum contrast="14000"/>
            <a:extLst>
              <a:ext uri="{28A0092B-C50C-407E-A947-70E740481C1C}"/>
            </a:extLst>
          </a:blip>
          <a:srcRect/>
          <a:stretch>
            <a:fillRect/>
          </a:stretch>
        </p:blipFill>
        <p:spPr bwMode="auto">
          <a:xfrm>
            <a:off x="4724400" y="3656012"/>
            <a:ext cx="3886200" cy="2914650"/>
          </a:xfrm>
          <a:prstGeom prst="rect">
            <a:avLst/>
          </a:prstGeom>
          <a:noFill/>
          <a:effectLst>
            <a:outerShdw blurRad="50800" dist="1143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56323" name="Picture 3" descr="C:\Users\csmith\Desktop\MIGS_Future_of_Games\Training_for_Min_Wage_Burgertime\BURGERTIME.jpg"/>
          <p:cNvPicPr>
            <a:picLocks noChangeAspect="1" noChangeArrowheads="1"/>
          </p:cNvPicPr>
          <p:nvPr/>
        </p:nvPicPr>
        <p:blipFill>
          <a:blip r:embed="rId4" cstate="email">
            <a:lum bright="-2000" contrast="16000"/>
            <a:extLst>
              <a:ext uri="{28A0092B-C50C-407E-A947-70E740481C1C}"/>
            </a:extLst>
          </a:blip>
          <a:srcRect/>
          <a:stretch>
            <a:fillRect/>
          </a:stretch>
        </p:blipFill>
        <p:spPr bwMode="auto">
          <a:xfrm>
            <a:off x="3429000" y="106803"/>
            <a:ext cx="5508973" cy="7436997"/>
          </a:xfrm>
          <a:prstGeom prst="rect">
            <a:avLst/>
          </a:prstGeom>
          <a:noFill/>
          <a:scene3d>
            <a:camera prst="perspectiveLeft"/>
            <a:lightRig rig="threePt" dir="t"/>
          </a:scene3d>
        </p:spPr>
      </p:pic>
      <p:pic>
        <p:nvPicPr>
          <p:cNvPr id="331779" name="Picture 4" descr="C:\Users\csmith\Desktop\MIGS_Future_of_Games\Training_for_Min_Wage_Burgertime\Burger_Time_-_1982_-_Data_East.jpg"/>
          <p:cNvPicPr>
            <a:picLocks noChangeAspect="1" noChangeArrowheads="1"/>
          </p:cNvPicPr>
          <p:nvPr/>
        </p:nvPicPr>
        <p:blipFill>
          <a:blip r:embed="rId5"/>
          <a:srcRect/>
          <a:stretch>
            <a:fillRect/>
          </a:stretch>
        </p:blipFill>
        <p:spPr bwMode="auto">
          <a:xfrm>
            <a:off x="228600" y="0"/>
            <a:ext cx="3048000" cy="2698750"/>
          </a:xfrm>
          <a:prstGeom prst="rect">
            <a:avLst/>
          </a:prstGeom>
          <a:noFill/>
          <a:ln w="9525">
            <a:noFill/>
            <a:miter lim="800000"/>
            <a:headEnd/>
            <a:tailEnd/>
          </a:ln>
        </p:spPr>
      </p:pic>
      <p:pic>
        <p:nvPicPr>
          <p:cNvPr id="331780" name="Picture 5" descr="C:\Users\csmith\Desktop\MIGS_Future_of_Games\Training_for_Min_Wage_Burgertime\Burger_Time_-_1982_-_Data_East_002.jpg"/>
          <p:cNvPicPr>
            <a:picLocks noChangeAspect="1" noChangeArrowheads="1"/>
          </p:cNvPicPr>
          <p:nvPr/>
        </p:nvPicPr>
        <p:blipFill>
          <a:blip r:embed="rId6"/>
          <a:srcRect/>
          <a:stretch>
            <a:fillRect/>
          </a:stretch>
        </p:blipFill>
        <p:spPr bwMode="auto">
          <a:xfrm>
            <a:off x="228600" y="2667000"/>
            <a:ext cx="3044825" cy="2151063"/>
          </a:xfrm>
          <a:prstGeom prst="rect">
            <a:avLst/>
          </a:prstGeom>
          <a:noFill/>
          <a:ln w="9525">
            <a:noFill/>
            <a:miter lim="800000"/>
            <a:headEnd/>
            <a:tailEnd/>
          </a:ln>
        </p:spPr>
      </p:pic>
      <p:pic>
        <p:nvPicPr>
          <p:cNvPr id="331781" name="Picture 6" descr="C:\Users\csmith\Desktop\MIGS_Future_of_Games\Training_for_Min_Wage_Burgertime\Burger_Time_-_1983_-_Data_East.jpg"/>
          <p:cNvPicPr>
            <a:picLocks noChangeAspect="1" noChangeArrowheads="1"/>
          </p:cNvPicPr>
          <p:nvPr/>
        </p:nvPicPr>
        <p:blipFill>
          <a:blip r:embed="rId7"/>
          <a:srcRect/>
          <a:stretch>
            <a:fillRect/>
          </a:stretch>
        </p:blipFill>
        <p:spPr bwMode="auto">
          <a:xfrm>
            <a:off x="228600" y="4718050"/>
            <a:ext cx="3048000" cy="213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33826" name="Picture 2" descr="C:\Users\csmith\Desktop\MIGS_Future_of_Games\Training_for_Min_Wage_Burgertime\tapper-flyer.jpg"/>
          <p:cNvPicPr>
            <a:picLocks noChangeAspect="1" noChangeArrowheads="1"/>
          </p:cNvPicPr>
          <p:nvPr/>
        </p:nvPicPr>
        <p:blipFill>
          <a:blip r:embed="rId4"/>
          <a:srcRect/>
          <a:stretch>
            <a:fillRect/>
          </a:stretch>
        </p:blipFill>
        <p:spPr bwMode="auto">
          <a:xfrm>
            <a:off x="0" y="0"/>
            <a:ext cx="5307013" cy="6858000"/>
          </a:xfrm>
          <a:prstGeom prst="rect">
            <a:avLst/>
          </a:prstGeom>
          <a:noFill/>
          <a:ln w="9525">
            <a:noFill/>
            <a:miter lim="800000"/>
            <a:headEnd/>
            <a:tailEnd/>
          </a:ln>
        </p:spPr>
      </p:pic>
      <p:pic>
        <p:nvPicPr>
          <p:cNvPr id="333827" name="Picture 3" descr="C:\Users\csmith\Desktop\MIGS_Future_of_Games\Training_for_Min_Wage_Burgertime\tapper-bud-marquee.jpg"/>
          <p:cNvPicPr>
            <a:picLocks noChangeAspect="1" noChangeArrowheads="1"/>
          </p:cNvPicPr>
          <p:nvPr/>
        </p:nvPicPr>
        <p:blipFill>
          <a:blip r:embed="rId5">
            <a:lum contrast="8000"/>
          </a:blip>
          <a:srcRect/>
          <a:stretch>
            <a:fillRect/>
          </a:stretch>
        </p:blipFill>
        <p:spPr bwMode="auto">
          <a:xfrm>
            <a:off x="5256213" y="5097463"/>
            <a:ext cx="3887787" cy="1760537"/>
          </a:xfrm>
          <a:prstGeom prst="rect">
            <a:avLst/>
          </a:prstGeom>
          <a:noFill/>
          <a:ln w="9525">
            <a:noFill/>
            <a:miter lim="800000"/>
            <a:headEnd/>
            <a:tailEnd/>
          </a:ln>
        </p:spPr>
      </p:pic>
      <p:pic>
        <p:nvPicPr>
          <p:cNvPr id="333828" name="Picture 5" descr="C:\Users\csmith\Desktop\MIGS_Future_of_Games\Training_for_Min_Wage_Burgertime\icb_flyer.jpg"/>
          <p:cNvPicPr>
            <a:picLocks noChangeAspect="1" noChangeArrowheads="1"/>
          </p:cNvPicPr>
          <p:nvPr/>
        </p:nvPicPr>
        <p:blipFill>
          <a:blip r:embed="rId6">
            <a:lum contrast="14000"/>
          </a:blip>
          <a:srcRect/>
          <a:stretch>
            <a:fillRect/>
          </a:stretch>
        </p:blipFill>
        <p:spPr bwMode="auto">
          <a:xfrm>
            <a:off x="5257800" y="0"/>
            <a:ext cx="3886200" cy="509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35874" name="Picture 3" descr="C:\Users\csmith\Desktop\MIGS_Future_of_Games\Training_for_Min_Wage_Burgertime\thief_4.jpg"/>
          <p:cNvPicPr>
            <a:picLocks noChangeAspect="1" noChangeArrowheads="1"/>
          </p:cNvPicPr>
          <p:nvPr/>
        </p:nvPicPr>
        <p:blipFill>
          <a:blip r:embed="rId4"/>
          <a:srcRect/>
          <a:stretch>
            <a:fillRect/>
          </a:stretch>
        </p:blipFill>
        <p:spPr bwMode="auto">
          <a:xfrm>
            <a:off x="3840163" y="0"/>
            <a:ext cx="5303837" cy="6858000"/>
          </a:xfrm>
          <a:prstGeom prst="rect">
            <a:avLst/>
          </a:prstGeom>
          <a:noFill/>
          <a:ln w="9525">
            <a:noFill/>
            <a:miter lim="800000"/>
            <a:headEnd/>
            <a:tailEnd/>
          </a:ln>
        </p:spPr>
      </p:pic>
      <p:pic>
        <p:nvPicPr>
          <p:cNvPr id="58372" name="Picture 4" descr="C:\Users\csmith\Desktop\MIGS_Future_of_Games\Training_for_Min_Wage_Burgertime\thief_marquee.JPG"/>
          <p:cNvPicPr>
            <a:picLocks noChangeAspect="1" noChangeArrowheads="1"/>
          </p:cNvPicPr>
          <p:nvPr/>
        </p:nvPicPr>
        <p:blipFill>
          <a:blip r:embed="rId5"/>
          <a:srcRect/>
          <a:stretch>
            <a:fillRect/>
          </a:stretch>
        </p:blipFill>
        <p:spPr bwMode="auto">
          <a:xfrm rot="21160752">
            <a:off x="82550" y="112713"/>
            <a:ext cx="4259263" cy="1571625"/>
          </a:xfrm>
          <a:prstGeom prst="rect">
            <a:avLst/>
          </a:prstGeom>
          <a:noFill/>
          <a:effectLst>
            <a:outerShdw blurRad="50800" dist="88900" dir="2700000" algn="tl" rotWithShape="0">
              <a:prstClr val="black">
                <a:alpha val="40000"/>
              </a:prstClr>
            </a:outerShdw>
          </a:effectLst>
        </p:spPr>
      </p:pic>
      <p:pic>
        <p:nvPicPr>
          <p:cNvPr id="58373" name="Picture 5" descr="C:\Users\csmith\Desktop\MIGS_Future_of_Games\Training_for_Min_Wage_Burgertime\bagman1.gif"/>
          <p:cNvPicPr>
            <a:picLocks noChangeAspect="1" noChangeArrowheads="1"/>
          </p:cNvPicPr>
          <p:nvPr/>
        </p:nvPicPr>
        <p:blipFill>
          <a:blip r:embed="rId6"/>
          <a:srcRect/>
          <a:stretch>
            <a:fillRect/>
          </a:stretch>
        </p:blipFill>
        <p:spPr bwMode="auto">
          <a:xfrm>
            <a:off x="228600" y="2173288"/>
            <a:ext cx="3448050" cy="4470400"/>
          </a:xfrm>
          <a:prstGeom prst="rect">
            <a:avLst/>
          </a:prstGeom>
          <a:noFill/>
          <a:effectLst>
            <a:outerShdw blurRad="50800" dist="101600" dir="2700000" algn="tl" rotWithShape="0">
              <a:prstClr val="black">
                <a:alpha val="55000"/>
              </a:prstClr>
            </a:outerShdw>
          </a:effec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37922" name="Picture 2" descr="C:\Users\csmith\Desktop\MIGS_Future_of_Games\Training_for_Min_Wage_Burgertime\jailbreak_sideart.jpg"/>
          <p:cNvPicPr>
            <a:picLocks noChangeAspect="1" noChangeArrowheads="1"/>
          </p:cNvPicPr>
          <p:nvPr/>
        </p:nvPicPr>
        <p:blipFill>
          <a:blip r:embed="rId4">
            <a:lum contrast="18000"/>
          </a:blip>
          <a:srcRect/>
          <a:stretch>
            <a:fillRect/>
          </a:stretch>
        </p:blipFill>
        <p:spPr bwMode="auto">
          <a:xfrm>
            <a:off x="3294063" y="0"/>
            <a:ext cx="5849937" cy="6858000"/>
          </a:xfrm>
          <a:prstGeom prst="rect">
            <a:avLst/>
          </a:prstGeom>
          <a:noFill/>
          <a:ln w="9525">
            <a:noFill/>
            <a:miter lim="800000"/>
            <a:headEnd/>
            <a:tailEnd/>
          </a:ln>
        </p:spPr>
      </p:pic>
      <p:pic>
        <p:nvPicPr>
          <p:cNvPr id="59395" name="Picture 3" descr="C:\Users\csmith\Desktop\MIGS_Future_of_Games\Training_for_Min_Wage_Burgertime\jail_break_marqee.JPG"/>
          <p:cNvPicPr>
            <a:picLocks noChangeAspect="1" noChangeArrowheads="1"/>
          </p:cNvPicPr>
          <p:nvPr/>
        </p:nvPicPr>
        <p:blipFill>
          <a:blip r:embed="rId5">
            <a:lum contrast="2000"/>
          </a:blip>
          <a:srcRect/>
          <a:stretch>
            <a:fillRect/>
          </a:stretch>
        </p:blipFill>
        <p:spPr bwMode="auto">
          <a:xfrm rot="21272628">
            <a:off x="63500" y="265113"/>
            <a:ext cx="3608388" cy="1181100"/>
          </a:xfrm>
          <a:prstGeom prst="rect">
            <a:avLst/>
          </a:prstGeom>
          <a:noFill/>
          <a:effectLst>
            <a:outerShdw blurRad="50800" dist="114300" dir="2700000" algn="tl" rotWithShape="0">
              <a:prstClr val="black">
                <a:alpha val="60000"/>
              </a:prstClr>
            </a:outerShdw>
          </a:effectLst>
        </p:spPr>
      </p:pic>
      <p:pic>
        <p:nvPicPr>
          <p:cNvPr id="59396" name="Picture 4" descr="C:\Users\csmith\Desktop\MIGS_Future_of_Games\Training_for_Min_Wage_Burgertime\jailbreak-4.png"/>
          <p:cNvPicPr>
            <a:picLocks noChangeAspect="1" noChangeArrowheads="1"/>
          </p:cNvPicPr>
          <p:nvPr/>
        </p:nvPicPr>
        <p:blipFill>
          <a:blip r:embed="rId6"/>
          <a:srcRect/>
          <a:stretch>
            <a:fillRect/>
          </a:stretch>
        </p:blipFill>
        <p:spPr bwMode="auto">
          <a:xfrm>
            <a:off x="319088" y="4357688"/>
            <a:ext cx="2516187" cy="2347912"/>
          </a:xfrm>
          <a:prstGeom prst="rect">
            <a:avLst/>
          </a:prstGeom>
          <a:noFill/>
          <a:effectLst>
            <a:outerShdw blurRad="50800" dist="114300" dir="2700000" algn="tl" rotWithShape="0">
              <a:prstClr val="black">
                <a:alpha val="55000"/>
              </a:prstClr>
            </a:outerShdw>
          </a:effectLst>
        </p:spPr>
      </p:pic>
      <p:pic>
        <p:nvPicPr>
          <p:cNvPr id="59397" name="Picture 5" descr="C:\Users\csmith\Desktop\MIGS_Future_of_Games\Training_for_Min_Wage_Burgertime\1315949-jailbreak_title_large.png"/>
          <p:cNvPicPr>
            <a:picLocks noChangeAspect="1" noChangeArrowheads="1"/>
          </p:cNvPicPr>
          <p:nvPr/>
        </p:nvPicPr>
        <p:blipFill>
          <a:blip r:embed="rId7"/>
          <a:srcRect/>
          <a:stretch>
            <a:fillRect/>
          </a:stretch>
        </p:blipFill>
        <p:spPr bwMode="auto">
          <a:xfrm>
            <a:off x="319088" y="1828800"/>
            <a:ext cx="2514600" cy="2346325"/>
          </a:xfrm>
          <a:prstGeom prst="rect">
            <a:avLst/>
          </a:prstGeom>
          <a:noFill/>
          <a:effectLst>
            <a:outerShdw blurRad="50800" dist="114300" dir="2700000" algn="tl" rotWithShape="0">
              <a:prstClr val="black">
                <a:alpha val="55000"/>
              </a:prstClr>
            </a:outerShdw>
          </a:effec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39970" name="Picture 8" descr="C:\Users\csmith\Desktop\MIGS_Future_of_Games\Love_Stories_Ms_PacMan\They_Meet.png"/>
          <p:cNvPicPr>
            <a:picLocks noChangeAspect="1" noChangeArrowheads="1"/>
          </p:cNvPicPr>
          <p:nvPr/>
        </p:nvPicPr>
        <p:blipFill>
          <a:blip r:embed="rId4"/>
          <a:srcRect/>
          <a:stretch>
            <a:fillRect/>
          </a:stretch>
        </p:blipFill>
        <p:spPr bwMode="auto">
          <a:xfrm>
            <a:off x="5499100" y="1095375"/>
            <a:ext cx="3644900" cy="5762625"/>
          </a:xfrm>
          <a:prstGeom prst="rect">
            <a:avLst/>
          </a:prstGeom>
          <a:noFill/>
          <a:ln w="9525">
            <a:noFill/>
            <a:miter lim="800000"/>
            <a:headEnd/>
            <a:tailEnd/>
          </a:ln>
        </p:spPr>
      </p:pic>
      <p:pic>
        <p:nvPicPr>
          <p:cNvPr id="339971" name="Picture 6" descr="C:\Users\csmith\Desktop\MIGS_Future_of_Games\Love_Stories_Ms_PacMan\MsPac_mini_(caberet).jpg"/>
          <p:cNvPicPr>
            <a:picLocks noChangeAspect="1" noChangeArrowheads="1"/>
          </p:cNvPicPr>
          <p:nvPr/>
        </p:nvPicPr>
        <p:blipFill>
          <a:blip r:embed="rId5"/>
          <a:srcRect/>
          <a:stretch>
            <a:fillRect/>
          </a:stretch>
        </p:blipFill>
        <p:spPr bwMode="auto">
          <a:xfrm>
            <a:off x="5451475" y="-76200"/>
            <a:ext cx="3692525" cy="1447800"/>
          </a:xfrm>
          <a:prstGeom prst="rect">
            <a:avLst/>
          </a:prstGeom>
          <a:noFill/>
          <a:ln w="9525">
            <a:noFill/>
            <a:miter lim="800000"/>
            <a:headEnd/>
            <a:tailEnd/>
          </a:ln>
        </p:spPr>
      </p:pic>
      <p:pic>
        <p:nvPicPr>
          <p:cNvPr id="28675" name="Picture 3" descr="C:\Users\csmith\Desktop\MIGS_Future_of_Games\Love_Stories_Ms_PacMan\29169302.jpg"/>
          <p:cNvPicPr>
            <a:picLocks noChangeAspect="1" noChangeArrowheads="1"/>
          </p:cNvPicPr>
          <p:nvPr/>
        </p:nvPicPr>
        <p:blipFill>
          <a:blip r:embed="rId6" cstate="print">
            <a:lum contrast="16000"/>
            <a:extLst>
              <a:ext uri="{28A0092B-C50C-407E-A947-70E740481C1C}"/>
            </a:extLst>
          </a:blip>
          <a:srcRect/>
          <a:stretch>
            <a:fillRect/>
          </a:stretch>
        </p:blipFill>
        <p:spPr bwMode="auto">
          <a:xfrm>
            <a:off x="0" y="152400"/>
            <a:ext cx="5864957" cy="6705600"/>
          </a:xfrm>
          <a:prstGeom prst="rect">
            <a:avLst/>
          </a:prstGeom>
          <a:noFill/>
          <a:scene3d>
            <a:camera prst="perspectiveRight"/>
            <a:lightRig rig="threePt" dir="t"/>
          </a:scene3d>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C:\Users\csmith\Desktop\MIGS_Future_of_Games\Microtransactions_25c\Microtransaction_Single.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Users\csmith\Desktop\MIGS_Future_of_Games\Microtransactions_25c\Microtransaction_Subscription.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52400" y="1066800"/>
            <a:ext cx="8839200" cy="2667000"/>
          </a:xfrm>
        </p:spPr>
        <p:txBody>
          <a:bodyPr/>
          <a:lstStyle/>
          <a:p>
            <a:pPr eaLnBrk="1" hangingPunct="1"/>
            <a:r>
              <a:rPr lang="en-US" sz="3600" smtClean="0">
                <a:solidFill>
                  <a:schemeClr val="bg1"/>
                </a:solidFill>
              </a:rPr>
              <a:t>“Most software today is very much like an Egyptian pyramid with millions of bricks piled on top of each other, with no structural integrity, but just done by brute force and thousands of slaves.” </a:t>
            </a:r>
            <a:br>
              <a:rPr lang="en-US" sz="3600" smtClean="0">
                <a:solidFill>
                  <a:schemeClr val="bg1"/>
                </a:solidFill>
              </a:rPr>
            </a:br>
            <a:r>
              <a:rPr lang="en-US" sz="3600" smtClean="0">
                <a:solidFill>
                  <a:schemeClr val="bg1"/>
                </a:solidFill>
              </a:rPr>
              <a:t>– Alan Kay </a:t>
            </a:r>
          </a:p>
        </p:txBody>
      </p:sp>
      <p:sp>
        <p:nvSpPr>
          <p:cNvPr id="115715" name="Rectangle 2"/>
          <p:cNvSpPr txBox="1">
            <a:spLocks noChangeArrowheads="1"/>
          </p:cNvSpPr>
          <p:nvPr/>
        </p:nvSpPr>
        <p:spPr bwMode="auto">
          <a:xfrm>
            <a:off x="0" y="4495800"/>
            <a:ext cx="9067800" cy="1333500"/>
          </a:xfrm>
          <a:prstGeom prst="rect">
            <a:avLst/>
          </a:prstGeom>
          <a:noFill/>
          <a:ln w="9525">
            <a:noFill/>
            <a:miter lim="800000"/>
            <a:headEnd/>
            <a:tailEnd/>
          </a:ln>
        </p:spPr>
        <p:txBody>
          <a:bodyPr anchor="ctr"/>
          <a:lstStyle/>
          <a:p>
            <a:pPr algn="ctr"/>
            <a:r>
              <a:rPr lang="en-US" sz="7200">
                <a:solidFill>
                  <a:srgbClr val="FF0000"/>
                </a:solidFill>
                <a:latin typeface="Rockwell Extra Bold" pitchFamily="18" charset="0"/>
              </a:rPr>
              <a:t>Sound familiar?</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46114" name="Picture 2" descr="C:\Users\csmith\Desktop\MIGS_Future_of_Games\Off_road_Nitro\offroad_003.pn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346115" name="Picture 4" descr="C:\Users\csmith\Desktop\MIGS_Future_of_Games\Off_road_Nitro\offroad_004.jpg"/>
          <p:cNvPicPr>
            <a:picLocks noChangeAspect="1" noChangeArrowheads="1"/>
          </p:cNvPicPr>
          <p:nvPr/>
        </p:nvPicPr>
        <p:blipFill>
          <a:blip r:embed="rId5"/>
          <a:srcRect/>
          <a:stretch>
            <a:fillRect/>
          </a:stretch>
        </p:blipFill>
        <p:spPr bwMode="auto">
          <a:xfrm>
            <a:off x="381000" y="381000"/>
            <a:ext cx="3889375" cy="2917825"/>
          </a:xfrm>
          <a:prstGeom prst="rect">
            <a:avLst/>
          </a:prstGeom>
          <a:noFill/>
          <a:ln w="9525">
            <a:noFill/>
            <a:miter lim="800000"/>
            <a:headEnd/>
            <a:tailEnd/>
          </a:ln>
        </p:spPr>
      </p:pic>
      <p:pic>
        <p:nvPicPr>
          <p:cNvPr id="346116" name="Picture 9" descr="C:\Users\csmith\Desktop\MIGS_Future_of_Games\Off_road_Nitro\offroad-marquee.png"/>
          <p:cNvPicPr>
            <a:picLocks noChangeAspect="1" noChangeArrowheads="1"/>
          </p:cNvPicPr>
          <p:nvPr/>
        </p:nvPicPr>
        <p:blipFill>
          <a:blip r:embed="rId6"/>
          <a:srcRect/>
          <a:stretch>
            <a:fillRect/>
          </a:stretch>
        </p:blipFill>
        <p:spPr bwMode="auto">
          <a:xfrm>
            <a:off x="304800" y="4800600"/>
            <a:ext cx="2667000" cy="159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48162" name="Picture 4" descr="C:\Users\csmith\Desktop\MIGS_Future_of_Games\Outer_Space_is_Always_A_Bad_Idea\space-invaders.jpg"/>
          <p:cNvPicPr>
            <a:picLocks noChangeAspect="1" noChangeArrowheads="1"/>
          </p:cNvPicPr>
          <p:nvPr/>
        </p:nvPicPr>
        <p:blipFill>
          <a:blip r:embed="rId4"/>
          <a:srcRect/>
          <a:stretch>
            <a:fillRect/>
          </a:stretch>
        </p:blipFill>
        <p:spPr bwMode="auto">
          <a:xfrm>
            <a:off x="5153025" y="2068513"/>
            <a:ext cx="3990975" cy="4789487"/>
          </a:xfrm>
          <a:prstGeom prst="rect">
            <a:avLst/>
          </a:prstGeom>
          <a:noFill/>
          <a:ln w="9525">
            <a:noFill/>
            <a:miter lim="800000"/>
            <a:headEnd/>
            <a:tailEnd/>
          </a:ln>
        </p:spPr>
      </p:pic>
      <p:pic>
        <p:nvPicPr>
          <p:cNvPr id="348163" name="Picture 3" descr="C:\Users\csmith\Desktop\MIGS_Future_of_Games\Outer_Space_is_Always_A_Bad_Idea\FreeVector-Space-Invaders.jpg"/>
          <p:cNvPicPr>
            <a:picLocks noChangeAspect="1" noChangeArrowheads="1"/>
          </p:cNvPicPr>
          <p:nvPr/>
        </p:nvPicPr>
        <p:blipFill>
          <a:blip r:embed="rId5"/>
          <a:srcRect/>
          <a:stretch>
            <a:fillRect/>
          </a:stretch>
        </p:blipFill>
        <p:spPr bwMode="auto">
          <a:xfrm>
            <a:off x="5118100" y="0"/>
            <a:ext cx="4025900" cy="3200400"/>
          </a:xfrm>
          <a:prstGeom prst="rect">
            <a:avLst/>
          </a:prstGeom>
          <a:noFill/>
          <a:ln w="9525">
            <a:noFill/>
            <a:miter lim="800000"/>
            <a:headEnd/>
            <a:tailEnd/>
          </a:ln>
        </p:spPr>
      </p:pic>
      <p:pic>
        <p:nvPicPr>
          <p:cNvPr id="348164" name="Picture 2" descr="C:\Users\csmith\Desktop\MIGS_Future_of_Games\Outer_Space_is_Always_A_Bad_Idea\img_0042.png"/>
          <p:cNvPicPr>
            <a:picLocks noChangeAspect="1" noChangeArrowheads="1"/>
          </p:cNvPicPr>
          <p:nvPr/>
        </p:nvPicPr>
        <p:blipFill>
          <a:blip r:embed="rId6"/>
          <a:srcRect/>
          <a:stretch>
            <a:fillRect/>
          </a:stretch>
        </p:blipFill>
        <p:spPr bwMode="auto">
          <a:xfrm>
            <a:off x="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50210" name="Picture 6" descr="C:\Users\csmith\Desktop\MIGS_Future_of_Games\Outer_Space_is_Always_A_Bad_Idea\black_bg.png"/>
          <p:cNvPicPr>
            <a:picLocks noChangeAspect="1" noChangeArrowheads="1"/>
          </p:cNvPicPr>
          <p:nvPr/>
        </p:nvPicPr>
        <p:blipFill>
          <a:blip r:embed="rId4"/>
          <a:srcRect/>
          <a:stretch>
            <a:fillRect/>
          </a:stretch>
        </p:blipFill>
        <p:spPr bwMode="auto">
          <a:xfrm>
            <a:off x="0" y="0"/>
            <a:ext cx="5832475" cy="10934700"/>
          </a:xfrm>
          <a:prstGeom prst="rect">
            <a:avLst/>
          </a:prstGeom>
          <a:noFill/>
          <a:ln w="9525">
            <a:noFill/>
            <a:miter lim="800000"/>
            <a:headEnd/>
            <a:tailEnd/>
          </a:ln>
        </p:spPr>
      </p:pic>
      <p:pic>
        <p:nvPicPr>
          <p:cNvPr id="37892" name="Picture 4" descr="C:\Users\csmith\Desktop\MIGS_Future_of_Games\Outer_Space_is_Always_A_Bad_Idea\Galaxian_-_1979_-_Namco.jpg"/>
          <p:cNvPicPr>
            <a:picLocks noChangeAspect="1" noChangeArrowheads="1"/>
          </p:cNvPicPr>
          <p:nvPr/>
        </p:nvPicPr>
        <p:blipFill>
          <a:blip r:embed="rId5" cstate="email">
            <a:lum contrast="7000"/>
            <a:extLst>
              <a:ext uri="{28A0092B-C50C-407E-A947-70E740481C1C}"/>
            </a:extLst>
          </a:blip>
          <a:srcRect/>
          <a:stretch>
            <a:fillRect/>
          </a:stretch>
        </p:blipFill>
        <p:spPr bwMode="auto">
          <a:xfrm>
            <a:off x="2667000" y="-37092"/>
            <a:ext cx="6477000" cy="6895092"/>
          </a:xfrm>
          <a:prstGeom prst="rect">
            <a:avLst/>
          </a:prstGeom>
          <a:noFill/>
          <a:ln>
            <a:solidFill>
              <a:srgbClr val="71E3E9"/>
            </a:solidFill>
          </a:ln>
          <a:scene3d>
            <a:camera prst="perspectiveLeft"/>
            <a:lightRig rig="threePt" dir="t"/>
          </a:scene3d>
        </p:spPr>
      </p:pic>
      <p:pic>
        <p:nvPicPr>
          <p:cNvPr id="350212" name="Picture 2" descr="C:\Users\csmith\Desktop\MIGS_Future_of_Games\Outer_Space_is_Always_A_Bad_Idea\galaxian.jpg"/>
          <p:cNvPicPr>
            <a:picLocks noChangeAspect="1" noChangeArrowheads="1"/>
          </p:cNvPicPr>
          <p:nvPr/>
        </p:nvPicPr>
        <p:blipFill>
          <a:blip r:embed="rId6">
            <a:lum contrast="8000"/>
          </a:blip>
          <a:srcRect/>
          <a:stretch>
            <a:fillRect/>
          </a:stretch>
        </p:blipFill>
        <p:spPr bwMode="auto">
          <a:xfrm>
            <a:off x="304800" y="1219200"/>
            <a:ext cx="3462338" cy="4240213"/>
          </a:xfrm>
          <a:prstGeom prst="rect">
            <a:avLst/>
          </a:prstGeom>
          <a:noFill/>
          <a:ln w="9525">
            <a:noFill/>
            <a:miter lim="800000"/>
            <a:headEnd/>
            <a:tailEnd/>
          </a:ln>
        </p:spPr>
      </p:pic>
      <p:pic>
        <p:nvPicPr>
          <p:cNvPr id="350213" name="Picture 5" descr="C:\Users\csmith\Desktop\MIGS_Future_of_Games\Outer_Space_is_Always_A_Bad_Idea\Galaxian_Pegs.png"/>
          <p:cNvPicPr>
            <a:picLocks noChangeAspect="1" noChangeArrowheads="1"/>
          </p:cNvPicPr>
          <p:nvPr/>
        </p:nvPicPr>
        <p:blipFill>
          <a:blip r:embed="rId7"/>
          <a:srcRect/>
          <a:stretch>
            <a:fillRect/>
          </a:stretch>
        </p:blipFill>
        <p:spPr bwMode="auto">
          <a:xfrm>
            <a:off x="6172200" y="3175000"/>
            <a:ext cx="2514600" cy="284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52258" name="Picture 8" descr="C:\Users\csmith\Desktop\MIGS_Future_of_Games\Outer_Space_is_Always_A_Bad_Idea\black_bg.png"/>
          <p:cNvPicPr>
            <a:picLocks noChangeAspect="1" noChangeArrowheads="1"/>
          </p:cNvPicPr>
          <p:nvPr/>
        </p:nvPicPr>
        <p:blipFill>
          <a:blip r:embed="rId4"/>
          <a:srcRect/>
          <a:stretch>
            <a:fillRect/>
          </a:stretch>
        </p:blipFill>
        <p:spPr bwMode="auto">
          <a:xfrm>
            <a:off x="5486400" y="0"/>
            <a:ext cx="3657600" cy="6858000"/>
          </a:xfrm>
          <a:prstGeom prst="rect">
            <a:avLst/>
          </a:prstGeom>
          <a:noFill/>
          <a:ln w="9525">
            <a:noFill/>
            <a:miter lim="800000"/>
            <a:headEnd/>
            <a:tailEnd/>
          </a:ln>
        </p:spPr>
      </p:pic>
      <p:pic>
        <p:nvPicPr>
          <p:cNvPr id="352259" name="Picture 3" descr="C:\Users\csmith\Desktop\MIGS_Future_of_Games\Outer_Space_is_Always_A_Bad_Idea\Galaga.jpg"/>
          <p:cNvPicPr>
            <a:picLocks noChangeAspect="1" noChangeArrowheads="1"/>
          </p:cNvPicPr>
          <p:nvPr/>
        </p:nvPicPr>
        <p:blipFill>
          <a:blip r:embed="rId5"/>
          <a:srcRect/>
          <a:stretch>
            <a:fillRect/>
          </a:stretch>
        </p:blipFill>
        <p:spPr bwMode="auto">
          <a:xfrm>
            <a:off x="-82550" y="0"/>
            <a:ext cx="6858000" cy="6858000"/>
          </a:xfrm>
          <a:prstGeom prst="rect">
            <a:avLst/>
          </a:prstGeom>
          <a:noFill/>
          <a:ln w="9525">
            <a:noFill/>
            <a:miter lim="800000"/>
            <a:headEnd/>
            <a:tailEnd/>
          </a:ln>
        </p:spPr>
      </p:pic>
      <p:pic>
        <p:nvPicPr>
          <p:cNvPr id="352260" name="Picture 7" descr="C:\Users\csmith\Desktop\MIGS_Future_of_Games\Outer_Space_is_Always_A_Bad_Idea\galaga800.png"/>
          <p:cNvPicPr>
            <a:picLocks noChangeAspect="1" noChangeArrowheads="1"/>
          </p:cNvPicPr>
          <p:nvPr/>
        </p:nvPicPr>
        <p:blipFill>
          <a:blip r:embed="rId6"/>
          <a:srcRect/>
          <a:stretch>
            <a:fillRect/>
          </a:stretch>
        </p:blipFill>
        <p:spPr bwMode="auto">
          <a:xfrm>
            <a:off x="5556250" y="-228600"/>
            <a:ext cx="4059238" cy="761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54306" name="Picture 8" descr="C:\Users\csmith\Desktop\MIGS_Future_of_Games\Outer_Space_is_Always_A_Bad_Idea\background_blue.png"/>
          <p:cNvPicPr>
            <a:picLocks noChangeAspect="1" noChangeArrowheads="1"/>
          </p:cNvPicPr>
          <p:nvPr/>
        </p:nvPicPr>
        <p:blipFill>
          <a:blip r:embed="rId4"/>
          <a:srcRect/>
          <a:stretch>
            <a:fillRect/>
          </a:stretch>
        </p:blipFill>
        <p:spPr bwMode="auto">
          <a:xfrm>
            <a:off x="5419725" y="-123825"/>
            <a:ext cx="3738563" cy="7010400"/>
          </a:xfrm>
          <a:prstGeom prst="rect">
            <a:avLst/>
          </a:prstGeom>
          <a:noFill/>
          <a:ln w="9525">
            <a:noFill/>
            <a:miter lim="800000"/>
            <a:headEnd/>
            <a:tailEnd/>
          </a:ln>
        </p:spPr>
      </p:pic>
      <p:pic>
        <p:nvPicPr>
          <p:cNvPr id="354307" name="Picture 4" descr="C:\Users\csmith\Desktop\MIGS_Future_of_Games\Outer_Space_is_Always_A_Bad_Idea\Moon_Patrol_-_1982_-_Irem.jpg"/>
          <p:cNvPicPr>
            <a:picLocks noChangeAspect="1" noChangeArrowheads="1"/>
          </p:cNvPicPr>
          <p:nvPr/>
        </p:nvPicPr>
        <p:blipFill>
          <a:blip r:embed="rId5">
            <a:lum contrast="4000"/>
          </a:blip>
          <a:srcRect/>
          <a:stretch>
            <a:fillRect/>
          </a:stretch>
        </p:blipFill>
        <p:spPr bwMode="auto">
          <a:xfrm>
            <a:off x="0" y="2895600"/>
            <a:ext cx="3775075" cy="3962400"/>
          </a:xfrm>
          <a:prstGeom prst="rect">
            <a:avLst/>
          </a:prstGeom>
          <a:noFill/>
          <a:ln w="9525">
            <a:noFill/>
            <a:miter lim="800000"/>
            <a:headEnd/>
            <a:tailEnd/>
          </a:ln>
        </p:spPr>
      </p:pic>
      <p:pic>
        <p:nvPicPr>
          <p:cNvPr id="354308" name="Picture 5" descr="C:\Users\csmith\Desktop\MIGS_Future_of_Games\Outer_Space_is_Always_A_Bad_Idea\pub_moon_patrol.jpg"/>
          <p:cNvPicPr>
            <a:picLocks noChangeAspect="1" noChangeArrowheads="1"/>
          </p:cNvPicPr>
          <p:nvPr/>
        </p:nvPicPr>
        <p:blipFill>
          <a:blip r:embed="rId6">
            <a:lum contrast="14000"/>
          </a:blip>
          <a:srcRect/>
          <a:stretch>
            <a:fillRect/>
          </a:stretch>
        </p:blipFill>
        <p:spPr bwMode="auto">
          <a:xfrm>
            <a:off x="3733800" y="2790825"/>
            <a:ext cx="2971800" cy="4067175"/>
          </a:xfrm>
          <a:prstGeom prst="rect">
            <a:avLst/>
          </a:prstGeom>
          <a:noFill/>
          <a:ln w="9525">
            <a:noFill/>
            <a:miter lim="800000"/>
            <a:headEnd/>
            <a:tailEnd/>
          </a:ln>
        </p:spPr>
      </p:pic>
      <p:pic>
        <p:nvPicPr>
          <p:cNvPr id="354309" name="Picture 3" descr="C:\Users\csmith\Desktop\MIGS_Future_of_Games\Outer_Space_is_Always_A_Bad_Idea\moonpatrol_marquee.jpg"/>
          <p:cNvPicPr>
            <a:picLocks noChangeAspect="1" noChangeArrowheads="1"/>
          </p:cNvPicPr>
          <p:nvPr/>
        </p:nvPicPr>
        <p:blipFill>
          <a:blip r:embed="rId7"/>
          <a:srcRect/>
          <a:stretch>
            <a:fillRect/>
          </a:stretch>
        </p:blipFill>
        <p:spPr bwMode="auto">
          <a:xfrm>
            <a:off x="0" y="-152400"/>
            <a:ext cx="9182100" cy="3048000"/>
          </a:xfrm>
          <a:prstGeom prst="rect">
            <a:avLst/>
          </a:prstGeom>
          <a:noFill/>
          <a:ln w="9525">
            <a:noFill/>
            <a:miter lim="800000"/>
            <a:headEnd/>
            <a:tailEnd/>
          </a:ln>
        </p:spPr>
      </p:pic>
      <p:pic>
        <p:nvPicPr>
          <p:cNvPr id="354310" name="Picture 7" descr="C:\Users\csmith\Desktop\MIGS_Future_of_Games\Outer_Space_is_Always_A_Bad_Idea\moon-patrol800.png"/>
          <p:cNvPicPr>
            <a:picLocks noChangeAspect="1" noChangeArrowheads="1"/>
          </p:cNvPicPr>
          <p:nvPr/>
        </p:nvPicPr>
        <p:blipFill>
          <a:blip r:embed="rId8">
            <a:lum contrast="4000"/>
          </a:blip>
          <a:srcRect/>
          <a:stretch>
            <a:fillRect/>
          </a:stretch>
        </p:blipFill>
        <p:spPr bwMode="auto">
          <a:xfrm>
            <a:off x="6400800" y="1524000"/>
            <a:ext cx="3128963"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56354" name="Picture 3" descr="C:\Users\csmith\Desktop\MIGS_Future_of_Games\Pinball_Tactile_Paradox\The Addams Family with led by pinball-led.com.jpg"/>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58402" name="Picture 5" descr="C:\Users\csmith\Desktop\MIGS_Future_of_Games\Pinball_Tactile_Paradox\gb_pins.jpg"/>
          <p:cNvPicPr>
            <a:picLocks noChangeAspect="1" noChangeArrowheads="1"/>
          </p:cNvPicPr>
          <p:nvPr/>
        </p:nvPicPr>
        <p:blipFill>
          <a:blip r:embed="rId4"/>
          <a:srcRect/>
          <a:stretch>
            <a:fillRect/>
          </a:stretch>
        </p:blipFill>
        <p:spPr bwMode="auto">
          <a:xfrm>
            <a:off x="2514600" y="3119438"/>
            <a:ext cx="6629400" cy="3738562"/>
          </a:xfrm>
          <a:prstGeom prst="rect">
            <a:avLst/>
          </a:prstGeom>
          <a:noFill/>
          <a:ln w="9525">
            <a:noFill/>
            <a:miter lim="800000"/>
            <a:headEnd/>
            <a:tailEnd/>
          </a:ln>
        </p:spPr>
      </p:pic>
      <p:pic>
        <p:nvPicPr>
          <p:cNvPr id="358403" name="Picture 4" descr="C:\Users\csmith\Desktop\MIGS_Future_of_Games\Pinball_Tactile_Paradox\twilight_zone_pinball.jpg"/>
          <p:cNvPicPr>
            <a:picLocks noChangeAspect="1" noChangeArrowheads="1"/>
          </p:cNvPicPr>
          <p:nvPr/>
        </p:nvPicPr>
        <p:blipFill>
          <a:blip r:embed="rId5"/>
          <a:srcRect/>
          <a:stretch>
            <a:fillRect/>
          </a:stretch>
        </p:blipFill>
        <p:spPr bwMode="auto">
          <a:xfrm>
            <a:off x="0" y="3124200"/>
            <a:ext cx="2800350" cy="3733800"/>
          </a:xfrm>
          <a:prstGeom prst="rect">
            <a:avLst/>
          </a:prstGeom>
          <a:noFill/>
          <a:ln w="9525">
            <a:noFill/>
            <a:miter lim="800000"/>
            <a:headEnd/>
            <a:tailEnd/>
          </a:ln>
        </p:spPr>
      </p:pic>
      <p:pic>
        <p:nvPicPr>
          <p:cNvPr id="358404" name="Picture 6" descr="C:\Users\csmith\Desktop\MIGS_Future_of_Games\Pinball_Tactile_Paradox\5182_1.png"/>
          <p:cNvPicPr>
            <a:picLocks noChangeAspect="1" noChangeArrowheads="1"/>
          </p:cNvPicPr>
          <p:nvPr/>
        </p:nvPicPr>
        <p:blipFill>
          <a:blip r:embed="rId6"/>
          <a:srcRect/>
          <a:stretch>
            <a:fillRect/>
          </a:stretch>
        </p:blipFill>
        <p:spPr bwMode="auto">
          <a:xfrm>
            <a:off x="3352800" y="0"/>
            <a:ext cx="4724400" cy="3543300"/>
          </a:xfrm>
          <a:prstGeom prst="rect">
            <a:avLst/>
          </a:prstGeom>
          <a:noFill/>
          <a:ln w="9525">
            <a:noFill/>
            <a:miter lim="800000"/>
            <a:headEnd/>
            <a:tailEnd/>
          </a:ln>
        </p:spPr>
      </p:pic>
      <p:pic>
        <p:nvPicPr>
          <p:cNvPr id="358405" name="Picture 3" descr="C:\Users\csmith\Desktop\MIGS_Future_of_Games\Pinball_Tactile_Paradox\486263_420794097959926_1865676648_n.jpg"/>
          <p:cNvPicPr>
            <a:picLocks noChangeAspect="1" noChangeArrowheads="1"/>
          </p:cNvPicPr>
          <p:nvPr/>
        </p:nvPicPr>
        <p:blipFill>
          <a:blip r:embed="rId7"/>
          <a:srcRect/>
          <a:stretch>
            <a:fillRect/>
          </a:stretch>
        </p:blipFill>
        <p:spPr bwMode="auto">
          <a:xfrm>
            <a:off x="-4763" y="-119063"/>
            <a:ext cx="4424363" cy="3306763"/>
          </a:xfrm>
          <a:prstGeom prst="rect">
            <a:avLst/>
          </a:prstGeom>
          <a:noFill/>
          <a:ln w="9525">
            <a:noFill/>
            <a:miter lim="800000"/>
            <a:headEnd/>
            <a:tailEnd/>
          </a:ln>
        </p:spPr>
      </p:pic>
      <p:pic>
        <p:nvPicPr>
          <p:cNvPr id="358406" name="Picture 2" descr="C:\Users\csmith\Desktop\MIGS_Future_of_Games\Pinball_Tactile_Paradox\2131558537_2123ba119d.jpg"/>
          <p:cNvPicPr>
            <a:picLocks noChangeAspect="1" noChangeArrowheads="1"/>
          </p:cNvPicPr>
          <p:nvPr/>
        </p:nvPicPr>
        <p:blipFill>
          <a:blip r:embed="rId8"/>
          <a:srcRect/>
          <a:stretch>
            <a:fillRect/>
          </a:stretch>
        </p:blipFill>
        <p:spPr bwMode="auto">
          <a:xfrm>
            <a:off x="6629400" y="0"/>
            <a:ext cx="2514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60450" name="Picture 6" descr="C:\Users\csmith\Desktop\MIGS_Future_of_Games\Outer_Space_is_Always_A_Bad_Idea\background_blue.png"/>
          <p:cNvPicPr>
            <a:picLocks noChangeAspect="1" noChangeArrowheads="1"/>
          </p:cNvPicPr>
          <p:nvPr/>
        </p:nvPicPr>
        <p:blipFill>
          <a:blip r:embed="rId4"/>
          <a:srcRect/>
          <a:stretch>
            <a:fillRect/>
          </a:stretch>
        </p:blipFill>
        <p:spPr bwMode="auto">
          <a:xfrm>
            <a:off x="0" y="0"/>
            <a:ext cx="12858750" cy="6858000"/>
          </a:xfrm>
          <a:prstGeom prst="rect">
            <a:avLst/>
          </a:prstGeom>
          <a:noFill/>
          <a:ln w="9525">
            <a:noFill/>
            <a:miter lim="800000"/>
            <a:headEnd/>
            <a:tailEnd/>
          </a:ln>
        </p:spPr>
      </p:pic>
      <p:pic>
        <p:nvPicPr>
          <p:cNvPr id="43010" name="Picture 2" descr="C:\Users\csmith\Desktop\MIGS_Future_of_Games\Pinball_Tactile_Paradox\Colorful_Pinball.jpg"/>
          <p:cNvPicPr>
            <a:picLocks noChangeAspect="1" noChangeArrowheads="1"/>
          </p:cNvPicPr>
          <p:nvPr/>
        </p:nvPicPr>
        <p:blipFill>
          <a:blip r:embed="rId5" cstate="print">
            <a:lum contrast="17000"/>
            <a:extLst>
              <a:ext uri="{28A0092B-C50C-407E-A947-70E740481C1C}"/>
            </a:extLst>
          </a:blip>
          <a:srcRect/>
          <a:stretch>
            <a:fillRect/>
          </a:stretch>
        </p:blipFill>
        <p:spPr bwMode="auto">
          <a:xfrm>
            <a:off x="1371600" y="95250"/>
            <a:ext cx="10439400" cy="7829550"/>
          </a:xfrm>
          <a:prstGeom prst="rect">
            <a:avLst/>
          </a:prstGeom>
          <a:noFill/>
          <a:scene3d>
            <a:camera prst="perspectiveLeft"/>
            <a:lightRig rig="threePt" dir="t"/>
          </a:scene3d>
        </p:spPr>
      </p:pic>
      <p:pic>
        <p:nvPicPr>
          <p:cNvPr id="43011" name="Picture 3" descr="C:\Users\csmith\Desktop\MIGS_Future_of_Games\Pinball_Tactile_Paradox\ww1.jpg"/>
          <p:cNvPicPr>
            <a:picLocks noChangeAspect="1" noChangeArrowheads="1"/>
          </p:cNvPicPr>
          <p:nvPr/>
        </p:nvPicPr>
        <p:blipFill>
          <a:blip r:embed="rId6"/>
          <a:srcRect/>
          <a:stretch>
            <a:fillRect/>
          </a:stretch>
        </p:blipFill>
        <p:spPr bwMode="auto">
          <a:xfrm>
            <a:off x="304800" y="2946400"/>
            <a:ext cx="3200400" cy="3378200"/>
          </a:xfrm>
          <a:prstGeom prst="rect">
            <a:avLst/>
          </a:prstGeom>
          <a:noFill/>
          <a:effectLst>
            <a:outerShdw blurRad="50800" dist="101600" dir="2700000" algn="tl" rotWithShape="0">
              <a:prstClr val="black">
                <a:alpha val="63000"/>
              </a:prstClr>
            </a:outerShdw>
          </a:effectLst>
        </p:spPr>
      </p:pic>
      <p:pic>
        <p:nvPicPr>
          <p:cNvPr id="43012" name="Picture 4" descr="C:\Users\csmith\Desktop\MIGS_Future_of_Games\Pinball_Tactile_Paradox\WhirlwindTOP large.jpg"/>
          <p:cNvPicPr>
            <a:picLocks noChangeAspect="1" noChangeArrowheads="1"/>
          </p:cNvPicPr>
          <p:nvPr/>
        </p:nvPicPr>
        <p:blipFill>
          <a:blip r:embed="rId7"/>
          <a:srcRect/>
          <a:stretch>
            <a:fillRect/>
          </a:stretch>
        </p:blipFill>
        <p:spPr bwMode="auto">
          <a:xfrm>
            <a:off x="304800" y="522288"/>
            <a:ext cx="3238500" cy="2151062"/>
          </a:xfrm>
          <a:prstGeom prst="rect">
            <a:avLst/>
          </a:prstGeom>
          <a:noFill/>
          <a:effectLst>
            <a:outerShdw blurRad="50800" dist="101600" dir="2700000" algn="tl" rotWithShape="0">
              <a:prstClr val="black">
                <a:alpha val="63000"/>
              </a:prstClr>
            </a:outerShdw>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62498" name="Picture 2" descr="C:\Users\csmith\Desktop\MIGS_Future_of_Games\Twin_Stick\robotron screen.gif"/>
          <p:cNvPicPr>
            <a:picLocks noChangeAspect="1" noChangeArrowheads="1"/>
          </p:cNvPicPr>
          <p:nvPr/>
        </p:nvPicPr>
        <p:blipFill>
          <a:blip r:embed="rId4"/>
          <a:srcRect/>
          <a:stretch>
            <a:fillRect/>
          </a:stretch>
        </p:blipFill>
        <p:spPr bwMode="auto">
          <a:xfrm>
            <a:off x="-381000" y="-539750"/>
            <a:ext cx="9753600" cy="8235950"/>
          </a:xfrm>
          <a:prstGeom prst="rect">
            <a:avLst/>
          </a:prstGeom>
          <a:noFill/>
          <a:ln w="9525">
            <a:noFill/>
            <a:miter lim="800000"/>
            <a:headEnd/>
            <a:tailEnd/>
          </a:ln>
        </p:spPr>
      </p:pic>
      <p:pic>
        <p:nvPicPr>
          <p:cNvPr id="362499" name="Picture 4" descr="C:\Users\csmith\Desktop\MIGS_Future_of_Games\Twin_Stick\RobotronArcade.png"/>
          <p:cNvPicPr>
            <a:picLocks noChangeAspect="1" noChangeArrowheads="1"/>
          </p:cNvPicPr>
          <p:nvPr/>
        </p:nvPicPr>
        <p:blipFill>
          <a:blip r:embed="rId5"/>
          <a:srcRect/>
          <a:stretch>
            <a:fillRect/>
          </a:stretch>
        </p:blipFill>
        <p:spPr bwMode="auto">
          <a:xfrm>
            <a:off x="381000" y="3265488"/>
            <a:ext cx="8262938" cy="374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64546" name="Picture 4" descr="C:\Users\csmith\Desktop\MIGS_Future_of_Games\Twin_Stick\35216802.jpg"/>
          <p:cNvPicPr>
            <a:picLocks noChangeAspect="1" noChangeArrowheads="1"/>
          </p:cNvPicPr>
          <p:nvPr/>
        </p:nvPicPr>
        <p:blipFill>
          <a:blip r:embed="rId4">
            <a:lum contrast="26000"/>
          </a:blip>
          <a:srcRect/>
          <a:stretch>
            <a:fillRect/>
          </a:stretch>
        </p:blipFill>
        <p:spPr bwMode="auto">
          <a:xfrm>
            <a:off x="3948113" y="0"/>
            <a:ext cx="5195887" cy="6858000"/>
          </a:xfrm>
          <a:prstGeom prst="rect">
            <a:avLst/>
          </a:prstGeom>
          <a:noFill/>
          <a:ln w="9525">
            <a:noFill/>
            <a:miter lim="800000"/>
            <a:headEnd/>
            <a:tailEnd/>
          </a:ln>
        </p:spPr>
      </p:pic>
      <p:pic>
        <p:nvPicPr>
          <p:cNvPr id="364547" name="Picture 9" descr="C:\Users\csmith\Desktop\MIGS_Future_of_Games\Twin_Stick\Smash_Cabinet.png"/>
          <p:cNvPicPr>
            <a:picLocks noChangeAspect="1" noChangeArrowheads="1"/>
          </p:cNvPicPr>
          <p:nvPr/>
        </p:nvPicPr>
        <p:blipFill>
          <a:blip r:embed="rId5"/>
          <a:srcRect/>
          <a:stretch>
            <a:fillRect/>
          </a:stretch>
        </p:blipFill>
        <p:spPr bwMode="auto">
          <a:xfrm>
            <a:off x="-228600" y="0"/>
            <a:ext cx="44307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7" descr="Kay-MoreImp"/>
          <p:cNvPicPr>
            <a:picLocks noChangeAspect="1" noChangeArrowheads="1"/>
          </p:cNvPicPr>
          <p:nvPr/>
        </p:nvPicPr>
        <p:blipFill>
          <a:blip r:embed="rId3"/>
          <a:srcRect/>
          <a:stretch>
            <a:fillRect/>
          </a:stretch>
        </p:blipFill>
        <p:spPr bwMode="auto">
          <a:xfrm>
            <a:off x="171450" y="0"/>
            <a:ext cx="889635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66594" name="Picture 4" descr="C:\Users\csmith\Desktop\MIGS_Future_of_Games\Simplicity_is_Beauty\Marble Madness Marquee.jpg"/>
          <p:cNvPicPr>
            <a:picLocks noChangeAspect="1" noChangeArrowheads="1"/>
          </p:cNvPicPr>
          <p:nvPr/>
        </p:nvPicPr>
        <p:blipFill>
          <a:blip r:embed="rId4">
            <a:lum contrast="18000"/>
          </a:blip>
          <a:srcRect/>
          <a:stretch>
            <a:fillRect/>
          </a:stretch>
        </p:blipFill>
        <p:spPr bwMode="auto">
          <a:xfrm>
            <a:off x="0" y="0"/>
            <a:ext cx="9144000" cy="2043113"/>
          </a:xfrm>
          <a:prstGeom prst="rect">
            <a:avLst/>
          </a:prstGeom>
          <a:noFill/>
          <a:ln w="9525">
            <a:noFill/>
            <a:miter lim="800000"/>
            <a:headEnd/>
            <a:tailEnd/>
          </a:ln>
        </p:spPr>
      </p:pic>
      <p:pic>
        <p:nvPicPr>
          <p:cNvPr id="366595" name="Picture 5" descr="C:\Users\csmith\Desktop\MIGS_Future_of_Games\Simplicity_is_Beauty\Marble_Controls.png"/>
          <p:cNvPicPr>
            <a:picLocks noChangeAspect="1" noChangeArrowheads="1"/>
          </p:cNvPicPr>
          <p:nvPr/>
        </p:nvPicPr>
        <p:blipFill>
          <a:blip r:embed="rId5">
            <a:lum bright="-12000" contrast="16000"/>
          </a:blip>
          <a:srcRect/>
          <a:stretch>
            <a:fillRect/>
          </a:stretch>
        </p:blipFill>
        <p:spPr bwMode="auto">
          <a:xfrm>
            <a:off x="1371600" y="2025650"/>
            <a:ext cx="6299200"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68642" name="Picture 3" descr="C:\Users\csmith\Desktop\MIGS_Future_of_Games\Simplicity_is_Beauty\Marble_Madness.png"/>
          <p:cNvPicPr>
            <a:picLocks noChangeAspect="1" noChangeArrowheads="1"/>
          </p:cNvPicPr>
          <p:nvPr/>
        </p:nvPicPr>
        <p:blipFill>
          <a:blip r:embed="rId4"/>
          <a:srcRect/>
          <a:stretch>
            <a:fillRect/>
          </a:stretch>
        </p:blipFill>
        <p:spPr bwMode="auto">
          <a:xfrm>
            <a:off x="0" y="423863"/>
            <a:ext cx="9144000" cy="6054725"/>
          </a:xfrm>
          <a:prstGeom prst="rect">
            <a:avLst/>
          </a:prstGeom>
          <a:noFill/>
          <a:ln w="222250">
            <a:solidFill>
              <a:schemeClr val="tx1"/>
            </a:solid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70690" name="Picture 3" descr="C:\Users\csmith\Desktop\MIGS_Future_of_Games\Barrels_Blocks_Crates\blocks\arkanoid.png.jpg"/>
          <p:cNvPicPr>
            <a:picLocks noChangeAspect="1" noChangeArrowheads="1"/>
          </p:cNvPicPr>
          <p:nvPr/>
        </p:nvPicPr>
        <p:blipFill>
          <a:blip r:embed="rId4"/>
          <a:srcRect/>
          <a:stretch>
            <a:fillRect/>
          </a:stretch>
        </p:blipFill>
        <p:spPr bwMode="auto">
          <a:xfrm>
            <a:off x="2936875" y="0"/>
            <a:ext cx="6207125" cy="2387600"/>
          </a:xfrm>
          <a:prstGeom prst="rect">
            <a:avLst/>
          </a:prstGeom>
          <a:noFill/>
          <a:ln w="9525">
            <a:noFill/>
            <a:miter lim="800000"/>
            <a:headEnd/>
            <a:tailEnd/>
          </a:ln>
        </p:spPr>
      </p:pic>
      <p:pic>
        <p:nvPicPr>
          <p:cNvPr id="370691" name="Picture 4" descr="C:\Users\csmith\Desktop\MIGS_Future_of_Games\Barrels_Blocks_Crates\blocks\arkanoid-2.jpg"/>
          <p:cNvPicPr>
            <a:picLocks noChangeAspect="1" noChangeArrowheads="1"/>
          </p:cNvPicPr>
          <p:nvPr/>
        </p:nvPicPr>
        <p:blipFill>
          <a:blip r:embed="rId5"/>
          <a:srcRect/>
          <a:stretch>
            <a:fillRect/>
          </a:stretch>
        </p:blipFill>
        <p:spPr bwMode="auto">
          <a:xfrm>
            <a:off x="0" y="3463925"/>
            <a:ext cx="2971800" cy="3394075"/>
          </a:xfrm>
          <a:prstGeom prst="rect">
            <a:avLst/>
          </a:prstGeom>
          <a:noFill/>
          <a:ln w="9525">
            <a:noFill/>
            <a:miter lim="800000"/>
            <a:headEnd/>
            <a:tailEnd/>
          </a:ln>
        </p:spPr>
      </p:pic>
      <p:pic>
        <p:nvPicPr>
          <p:cNvPr id="370692" name="Picture 5" descr="C:\Users\csmith\Desktop\MIGS_Future_of_Games\Barrels_Blocks_Crates\blocks\Klax_-_1989_-_Atari.jpg"/>
          <p:cNvPicPr>
            <a:picLocks noChangeAspect="1" noChangeArrowheads="1"/>
          </p:cNvPicPr>
          <p:nvPr/>
        </p:nvPicPr>
        <p:blipFill>
          <a:blip r:embed="rId6"/>
          <a:srcRect/>
          <a:stretch>
            <a:fillRect/>
          </a:stretch>
        </p:blipFill>
        <p:spPr bwMode="auto">
          <a:xfrm>
            <a:off x="2974975" y="1905000"/>
            <a:ext cx="6169025" cy="2133600"/>
          </a:xfrm>
          <a:prstGeom prst="rect">
            <a:avLst/>
          </a:prstGeom>
          <a:noFill/>
          <a:ln w="9525">
            <a:noFill/>
            <a:miter lim="800000"/>
            <a:headEnd/>
            <a:tailEnd/>
          </a:ln>
        </p:spPr>
      </p:pic>
      <p:pic>
        <p:nvPicPr>
          <p:cNvPr id="370693" name="Picture 8" descr="C:\Users\csmith\Desktop\MIGS_Future_of_Games\Barrels_Blocks_Crates\blocks\Tournament_Arkanoid_-_1987_-_Taito.jpg"/>
          <p:cNvPicPr>
            <a:picLocks noChangeAspect="1" noChangeArrowheads="1"/>
          </p:cNvPicPr>
          <p:nvPr/>
        </p:nvPicPr>
        <p:blipFill>
          <a:blip r:embed="rId7"/>
          <a:srcRect/>
          <a:stretch>
            <a:fillRect/>
          </a:stretch>
        </p:blipFill>
        <p:spPr bwMode="auto">
          <a:xfrm>
            <a:off x="0" y="0"/>
            <a:ext cx="2971800" cy="3395663"/>
          </a:xfrm>
          <a:prstGeom prst="rect">
            <a:avLst/>
          </a:prstGeom>
          <a:noFill/>
          <a:ln w="9525">
            <a:noFill/>
            <a:miter lim="800000"/>
            <a:headEnd/>
            <a:tailEnd/>
          </a:ln>
        </p:spPr>
      </p:pic>
      <p:pic>
        <p:nvPicPr>
          <p:cNvPr id="370694" name="Picture 9" descr="C:\Users\csmith\Desktop\MIGS_Future_of_Games\Barrels_Blocks_Crates\blocks\Klax336x240.png"/>
          <p:cNvPicPr>
            <a:picLocks noChangeAspect="1" noChangeArrowheads="1"/>
          </p:cNvPicPr>
          <p:nvPr/>
        </p:nvPicPr>
        <p:blipFill>
          <a:blip r:embed="rId8"/>
          <a:srcRect/>
          <a:stretch>
            <a:fillRect/>
          </a:stretch>
        </p:blipFill>
        <p:spPr bwMode="auto">
          <a:xfrm>
            <a:off x="2971800" y="4027488"/>
            <a:ext cx="3962400" cy="2830512"/>
          </a:xfrm>
          <a:prstGeom prst="rect">
            <a:avLst/>
          </a:prstGeom>
          <a:noFill/>
          <a:ln w="9525">
            <a:noFill/>
            <a:miter lim="800000"/>
            <a:headEnd/>
            <a:tailEnd/>
          </a:ln>
        </p:spPr>
      </p:pic>
      <p:pic>
        <p:nvPicPr>
          <p:cNvPr id="370695" name="Picture 10" descr="C:\Users\csmith\Desktop\MIGS_Future_of_Games\Barrels_Blocks_Crates\blocks\klax.jpg"/>
          <p:cNvPicPr>
            <a:picLocks noChangeAspect="1" noChangeArrowheads="1"/>
          </p:cNvPicPr>
          <p:nvPr/>
        </p:nvPicPr>
        <p:blipFill>
          <a:blip r:embed="rId9"/>
          <a:srcRect/>
          <a:stretch>
            <a:fillRect/>
          </a:stretch>
        </p:blipFill>
        <p:spPr bwMode="auto">
          <a:xfrm>
            <a:off x="6934200" y="3992563"/>
            <a:ext cx="2209800" cy="2865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72738" name="Picture 14" descr="C:\Users\csmith\Desktop\MIGS_Future_of_Games\Multi_Screen_Ninja_Warriors\Purple.jpg"/>
          <p:cNvPicPr>
            <a:picLocks noChangeAspect="1" noChangeArrowheads="1"/>
          </p:cNvPicPr>
          <p:nvPr/>
        </p:nvPicPr>
        <p:blipFill>
          <a:blip r:embed="rId4"/>
          <a:srcRect/>
          <a:stretch>
            <a:fillRect/>
          </a:stretch>
        </p:blipFill>
        <p:spPr bwMode="auto">
          <a:xfrm>
            <a:off x="3352800" y="2473325"/>
            <a:ext cx="5805488" cy="4384675"/>
          </a:xfrm>
          <a:prstGeom prst="rect">
            <a:avLst/>
          </a:prstGeom>
          <a:noFill/>
          <a:ln w="9525">
            <a:noFill/>
            <a:miter lim="800000"/>
            <a:headEnd/>
            <a:tailEnd/>
          </a:ln>
        </p:spPr>
      </p:pic>
      <p:pic>
        <p:nvPicPr>
          <p:cNvPr id="372739" name="Picture 13" descr="C:\Users\csmith\Desktop\MIGS_Future_of_Games\Multi_Screen_Ninja_Warriors\The_Ninja_Warriors_-_1994_-_Taito_Corporation.jpg"/>
          <p:cNvPicPr>
            <a:picLocks noChangeAspect="1" noChangeArrowheads="1"/>
          </p:cNvPicPr>
          <p:nvPr/>
        </p:nvPicPr>
        <p:blipFill>
          <a:blip r:embed="rId5"/>
          <a:srcRect/>
          <a:stretch>
            <a:fillRect/>
          </a:stretch>
        </p:blipFill>
        <p:spPr bwMode="auto">
          <a:xfrm>
            <a:off x="6116638" y="0"/>
            <a:ext cx="3027362" cy="2286000"/>
          </a:xfrm>
          <a:prstGeom prst="rect">
            <a:avLst/>
          </a:prstGeom>
          <a:noFill/>
          <a:ln w="9525">
            <a:noFill/>
            <a:miter lim="800000"/>
            <a:headEnd/>
            <a:tailEnd/>
          </a:ln>
        </p:spPr>
      </p:pic>
      <p:pic>
        <p:nvPicPr>
          <p:cNvPr id="372740" name="Picture 4" descr="C:\Users\csmith\Desktop\MIGS_Future_of_Games\Multi_Screen_Ninja_Warriors\tumblr_m44433u2jT1r21i5xo1_r1_500.jpg"/>
          <p:cNvPicPr>
            <a:picLocks noChangeAspect="1" noChangeArrowheads="1"/>
          </p:cNvPicPr>
          <p:nvPr/>
        </p:nvPicPr>
        <p:blipFill>
          <a:blip r:embed="rId6"/>
          <a:srcRect/>
          <a:stretch>
            <a:fillRect/>
          </a:stretch>
        </p:blipFill>
        <p:spPr bwMode="auto">
          <a:xfrm>
            <a:off x="0" y="3222625"/>
            <a:ext cx="5562600" cy="4083050"/>
          </a:xfrm>
          <a:prstGeom prst="rect">
            <a:avLst/>
          </a:prstGeom>
          <a:noFill/>
          <a:ln w="9525">
            <a:noFill/>
            <a:miter lim="800000"/>
            <a:headEnd/>
            <a:tailEnd/>
          </a:ln>
        </p:spPr>
      </p:pic>
      <p:pic>
        <p:nvPicPr>
          <p:cNvPr id="34821" name="Picture 5" descr="C:\Users\csmith\Desktop\MIGS_Future_of_Games\Multi_Screen_Ninja_Warriors\nw25.png"/>
          <p:cNvPicPr>
            <a:picLocks noChangeAspect="1" noChangeArrowheads="1"/>
          </p:cNvPicPr>
          <p:nvPr/>
        </p:nvPicPr>
        <p:blipFill>
          <a:blip r:embed="rId7"/>
          <a:srcRect/>
          <a:stretch>
            <a:fillRect/>
          </a:stretch>
        </p:blipFill>
        <p:spPr bwMode="auto">
          <a:xfrm>
            <a:off x="3175" y="0"/>
            <a:ext cx="6092825" cy="1581150"/>
          </a:xfrm>
          <a:prstGeom prst="rect">
            <a:avLst/>
          </a:prstGeom>
          <a:noFill/>
          <a:effectLst>
            <a:outerShdw blurRad="50800" dist="127000" dir="2700000" algn="tl" rotWithShape="0">
              <a:prstClr val="black">
                <a:alpha val="70000"/>
              </a:prstClr>
            </a:outerShdw>
          </a:effectLst>
        </p:spPr>
      </p:pic>
      <p:pic>
        <p:nvPicPr>
          <p:cNvPr id="34823" name="Picture 7" descr="C:\Users\csmith\Desktop\MIGS_Future_of_Games\Multi_Screen_Ninja_Warriors\ninwar1x.png"/>
          <p:cNvPicPr>
            <a:picLocks noChangeAspect="1" noChangeArrowheads="1"/>
          </p:cNvPicPr>
          <p:nvPr/>
        </p:nvPicPr>
        <p:blipFill>
          <a:blip r:embed="rId8"/>
          <a:srcRect/>
          <a:stretch>
            <a:fillRect/>
          </a:stretch>
        </p:blipFill>
        <p:spPr bwMode="auto">
          <a:xfrm>
            <a:off x="0" y="1676400"/>
            <a:ext cx="6096000" cy="1581150"/>
          </a:xfrm>
          <a:prstGeom prst="rect">
            <a:avLst/>
          </a:prstGeom>
          <a:noFill/>
          <a:effectLst>
            <a:outerShdw blurRad="50800" dist="127000" dir="2700000" algn="tl" rotWithShape="0">
              <a:prstClr val="black">
                <a:alpha val="70000"/>
              </a:prstClr>
            </a:outerShdw>
          </a:effectLst>
        </p:spPr>
      </p:pic>
      <p:pic>
        <p:nvPicPr>
          <p:cNvPr id="372743" name="Picture 10" descr="C:\Users\csmith\Desktop\MIGS_Future_of_Games\Multi_Screen_Ninja_Warriors\Ninja_Warriors_001.png"/>
          <p:cNvPicPr>
            <a:picLocks noChangeAspect="1" noChangeArrowheads="1"/>
          </p:cNvPicPr>
          <p:nvPr/>
        </p:nvPicPr>
        <p:blipFill>
          <a:blip r:embed="rId9"/>
          <a:srcRect/>
          <a:stretch>
            <a:fillRect/>
          </a:stretch>
        </p:blipFill>
        <p:spPr bwMode="auto">
          <a:xfrm>
            <a:off x="4419600" y="1143000"/>
            <a:ext cx="4953000" cy="604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C:\Users\csmith\Desktop\MIGS_Future_of_Games\Backgrounds\Metallic_Scratch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74786" name="Picture 8" descr="C:\Users\csmith\Desktop\MIGS_Future_of_Games\Outer_Space_is_Always_A_Bad_Idea\background_blue.png"/>
          <p:cNvPicPr>
            <a:picLocks noChangeAspect="1" noChangeArrowheads="1"/>
          </p:cNvPicPr>
          <p:nvPr/>
        </p:nvPicPr>
        <p:blipFill>
          <a:blip r:embed="rId4"/>
          <a:srcRect/>
          <a:stretch>
            <a:fillRect/>
          </a:stretch>
        </p:blipFill>
        <p:spPr bwMode="auto">
          <a:xfrm>
            <a:off x="0" y="3424238"/>
            <a:ext cx="6438900" cy="3433762"/>
          </a:xfrm>
          <a:prstGeom prst="rect">
            <a:avLst/>
          </a:prstGeom>
          <a:noFill/>
          <a:ln w="9525">
            <a:noFill/>
            <a:miter lim="800000"/>
            <a:headEnd/>
            <a:tailEnd/>
          </a:ln>
        </p:spPr>
      </p:pic>
      <p:pic>
        <p:nvPicPr>
          <p:cNvPr id="374787" name="Picture 2" descr="C:\Users\csmith\Desktop\MIGS_Future_of_Games\Prop_Cycle_Dream\$(KGrHqJ,!l4E64BnSG1sBOvDtyF)2Q~~60_57.JPG"/>
          <p:cNvPicPr>
            <a:picLocks noChangeAspect="1" noChangeArrowheads="1"/>
          </p:cNvPicPr>
          <p:nvPr/>
        </p:nvPicPr>
        <p:blipFill>
          <a:blip r:embed="rId5">
            <a:lum contrast="24000"/>
          </a:blip>
          <a:srcRect/>
          <a:stretch>
            <a:fillRect/>
          </a:stretch>
        </p:blipFill>
        <p:spPr bwMode="auto">
          <a:xfrm>
            <a:off x="0" y="0"/>
            <a:ext cx="2708275" cy="3505200"/>
          </a:xfrm>
          <a:prstGeom prst="rect">
            <a:avLst/>
          </a:prstGeom>
          <a:noFill/>
          <a:ln w="9525">
            <a:noFill/>
            <a:miter lim="800000"/>
            <a:headEnd/>
            <a:tailEnd/>
          </a:ln>
        </p:spPr>
      </p:pic>
      <p:pic>
        <p:nvPicPr>
          <p:cNvPr id="374788" name="Picture 4" descr="C:\Users\csmith\Desktop\MIGS_Future_of_Games\Prop_Cycle_Dream\21013801.jpg"/>
          <p:cNvPicPr>
            <a:picLocks noChangeAspect="1" noChangeArrowheads="1"/>
          </p:cNvPicPr>
          <p:nvPr/>
        </p:nvPicPr>
        <p:blipFill>
          <a:blip r:embed="rId6">
            <a:lum contrast="8000"/>
          </a:blip>
          <a:srcRect/>
          <a:stretch>
            <a:fillRect/>
          </a:stretch>
        </p:blipFill>
        <p:spPr bwMode="auto">
          <a:xfrm>
            <a:off x="4191000" y="0"/>
            <a:ext cx="4953000" cy="6927850"/>
          </a:xfrm>
          <a:prstGeom prst="rect">
            <a:avLst/>
          </a:prstGeom>
          <a:noFill/>
          <a:ln w="9525">
            <a:noFill/>
            <a:miter lim="800000"/>
            <a:headEnd/>
            <a:tailEnd/>
          </a:ln>
        </p:spPr>
      </p:pic>
      <p:pic>
        <p:nvPicPr>
          <p:cNvPr id="374789" name="Picture 6" descr="C:\Users\csmith\Desktop\MIGS_Future_of_Games\Prop_Cycle_Dream\MVC-003F1.png"/>
          <p:cNvPicPr>
            <a:picLocks noChangeAspect="1" noChangeArrowheads="1"/>
          </p:cNvPicPr>
          <p:nvPr/>
        </p:nvPicPr>
        <p:blipFill>
          <a:blip r:embed="rId7"/>
          <a:srcRect/>
          <a:stretch>
            <a:fillRect/>
          </a:stretch>
        </p:blipFill>
        <p:spPr bwMode="auto">
          <a:xfrm>
            <a:off x="2482850" y="-152400"/>
            <a:ext cx="2089150" cy="3683000"/>
          </a:xfrm>
          <a:prstGeom prst="rect">
            <a:avLst/>
          </a:prstGeom>
          <a:noFill/>
          <a:ln w="9525">
            <a:noFill/>
            <a:miter lim="800000"/>
            <a:headEnd/>
            <a:tailEnd/>
          </a:ln>
        </p:spPr>
      </p:pic>
      <p:pic>
        <p:nvPicPr>
          <p:cNvPr id="374790" name="Picture 7" descr="C:\Users\csmith\Desktop\MIGS_Future_of_Games\Prop_Cycle_Dream\propcycle_dx_.png"/>
          <p:cNvPicPr>
            <a:picLocks noChangeAspect="1" noChangeArrowheads="1"/>
          </p:cNvPicPr>
          <p:nvPr/>
        </p:nvPicPr>
        <p:blipFill>
          <a:blip r:embed="rId8"/>
          <a:srcRect/>
          <a:stretch>
            <a:fillRect/>
          </a:stretch>
        </p:blipFill>
        <p:spPr bwMode="auto">
          <a:xfrm>
            <a:off x="381000" y="3321050"/>
            <a:ext cx="3200400" cy="353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76834" name="Picture 11" descr="C:\Users\csmith\Desktop\MIGS_Future_of_Games\Tetris_Culture\tetrix_sideart_001.png"/>
          <p:cNvPicPr>
            <a:picLocks noChangeAspect="1" noChangeArrowheads="1"/>
          </p:cNvPicPr>
          <p:nvPr/>
        </p:nvPicPr>
        <p:blipFill>
          <a:blip r:embed="rId4"/>
          <a:srcRect/>
          <a:stretch>
            <a:fillRect/>
          </a:stretch>
        </p:blipFill>
        <p:spPr bwMode="auto">
          <a:xfrm>
            <a:off x="4092575" y="-171450"/>
            <a:ext cx="6270625" cy="3676650"/>
          </a:xfrm>
          <a:prstGeom prst="rect">
            <a:avLst/>
          </a:prstGeom>
          <a:noFill/>
          <a:ln w="9525">
            <a:noFill/>
            <a:miter lim="800000"/>
            <a:headEnd/>
            <a:tailEnd/>
          </a:ln>
        </p:spPr>
      </p:pic>
      <p:pic>
        <p:nvPicPr>
          <p:cNvPr id="376835" name="Picture 10" descr="C:\Users\csmith\Desktop\MIGS_Future_of_Games\Tetris_Culture\tetris_nice_graphic.png"/>
          <p:cNvPicPr>
            <a:picLocks noChangeAspect="1" noChangeArrowheads="1"/>
          </p:cNvPicPr>
          <p:nvPr/>
        </p:nvPicPr>
        <p:blipFill>
          <a:blip r:embed="rId5"/>
          <a:srcRect/>
          <a:stretch>
            <a:fillRect/>
          </a:stretch>
        </p:blipFill>
        <p:spPr bwMode="auto">
          <a:xfrm>
            <a:off x="0" y="0"/>
            <a:ext cx="5867400" cy="6918325"/>
          </a:xfrm>
          <a:prstGeom prst="rect">
            <a:avLst/>
          </a:prstGeom>
          <a:noFill/>
          <a:ln w="9525">
            <a:noFill/>
            <a:miter lim="800000"/>
            <a:headEnd/>
            <a:tailEnd/>
          </a:ln>
        </p:spPr>
      </p:pic>
      <p:pic>
        <p:nvPicPr>
          <p:cNvPr id="376836" name="Picture 12" descr="C:\Users\csmith\Desktop\MIGS_Future_of_Games\Tetris_Culture\tetrix_side_art.png"/>
          <p:cNvPicPr>
            <a:picLocks noChangeAspect="1" noChangeArrowheads="1"/>
          </p:cNvPicPr>
          <p:nvPr/>
        </p:nvPicPr>
        <p:blipFill>
          <a:blip r:embed="rId6"/>
          <a:srcRect/>
          <a:stretch>
            <a:fillRect/>
          </a:stretch>
        </p:blipFill>
        <p:spPr bwMode="auto">
          <a:xfrm>
            <a:off x="6248400" y="3124200"/>
            <a:ext cx="3438525" cy="3962400"/>
          </a:xfrm>
          <a:prstGeom prst="rect">
            <a:avLst/>
          </a:prstGeom>
          <a:noFill/>
          <a:ln w="9525">
            <a:noFill/>
            <a:miter lim="800000"/>
            <a:headEnd/>
            <a:tailEnd/>
          </a:ln>
        </p:spPr>
      </p:pic>
      <p:pic>
        <p:nvPicPr>
          <p:cNvPr id="376837" name="Picture 9" descr="C:\Users\csmith\Desktop\MIGS_Future_of_Games\Tetris_Culture\tetris_cabinet.png"/>
          <p:cNvPicPr>
            <a:picLocks noChangeAspect="1" noChangeArrowheads="1"/>
          </p:cNvPicPr>
          <p:nvPr/>
        </p:nvPicPr>
        <p:blipFill>
          <a:blip r:embed="rId7">
            <a:lum bright="-2000" contrast="8000"/>
          </a:blip>
          <a:srcRect/>
          <a:stretch>
            <a:fillRect/>
          </a:stretch>
        </p:blipFill>
        <p:spPr bwMode="auto">
          <a:xfrm>
            <a:off x="4648200" y="3200400"/>
            <a:ext cx="3138488"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C:\Users\csmith\Desktop\MIGS_Future_of_Games\Backgrounds\Stucco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2" name="Picture 2" descr="C:\Users\csmith\Desktop\MIGS_Future_of_Games\Sex_Appeal\street fighter king of fighters mai shiranui chunli 2560x1600 wallpaper_www.wallpaperhi.com_18.jpg"/>
          <p:cNvPicPr>
            <a:picLocks noChangeAspect="1" noChangeArrowheads="1"/>
          </p:cNvPicPr>
          <p:nvPr/>
        </p:nvPicPr>
        <p:blipFill>
          <a:blip r:embed="rId4"/>
          <a:srcRect/>
          <a:stretch>
            <a:fillRect/>
          </a:stretch>
        </p:blipFill>
        <p:spPr bwMode="auto">
          <a:xfrm>
            <a:off x="304800" y="762000"/>
            <a:ext cx="8534400" cy="5334000"/>
          </a:xfrm>
          <a:prstGeom prst="rect">
            <a:avLst/>
          </a:prstGeom>
          <a:noFill/>
          <a:effectLst>
            <a:outerShdw blurRad="50800" dist="190500" dir="8100000" algn="tr" rotWithShape="0">
              <a:prstClr val="black">
                <a:alpha val="47000"/>
              </a:prstClr>
            </a:outerShdw>
          </a:effectLst>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46083" name="Picture 3" descr="C:\Users\csmith\Desktop\MIGS_Future_of_Games\Sex_Appeal\tumblr_l563l1rqYn1qctq9do1_500.jpg"/>
          <p:cNvPicPr>
            <a:picLocks noChangeAspect="1" noChangeArrowheads="1"/>
          </p:cNvPicPr>
          <p:nvPr/>
        </p:nvPicPr>
        <p:blipFill>
          <a:blip r:embed="rId4">
            <a:lum contrast="2000"/>
          </a:blip>
          <a:srcRect/>
          <a:stretch>
            <a:fillRect/>
          </a:stretch>
        </p:blipFill>
        <p:spPr bwMode="auto">
          <a:xfrm>
            <a:off x="0" y="533400"/>
            <a:ext cx="4572000" cy="5715000"/>
          </a:xfrm>
          <a:prstGeom prst="rect">
            <a:avLst/>
          </a:prstGeom>
          <a:noFill/>
          <a:effectLst>
            <a:outerShdw blurRad="50800" dist="114300" dir="5400000" algn="t" rotWithShape="0">
              <a:prstClr val="black">
                <a:alpha val="47000"/>
              </a:prstClr>
            </a:outerShdw>
          </a:effectLst>
        </p:spPr>
      </p:pic>
      <p:pic>
        <p:nvPicPr>
          <p:cNvPr id="46084" name="Picture 4" descr="C:\Users\csmith\Desktop\MIGS_Future_of_Games\Sex_Appeal\ki2borchidmov.jpg"/>
          <p:cNvPicPr>
            <a:picLocks noChangeAspect="1" noChangeArrowheads="1"/>
          </p:cNvPicPr>
          <p:nvPr/>
        </p:nvPicPr>
        <p:blipFill>
          <a:blip r:embed="rId5"/>
          <a:srcRect/>
          <a:stretch>
            <a:fillRect/>
          </a:stretch>
        </p:blipFill>
        <p:spPr bwMode="auto">
          <a:xfrm>
            <a:off x="4572000" y="381000"/>
            <a:ext cx="4572000" cy="3429000"/>
          </a:xfrm>
          <a:prstGeom prst="rect">
            <a:avLst/>
          </a:prstGeom>
          <a:noFill/>
          <a:effectLst>
            <a:outerShdw blurRad="50800" dist="114300" dir="5400000" algn="t" rotWithShape="0">
              <a:prstClr val="black">
                <a:alpha val="47000"/>
              </a:prstClr>
            </a:outerShdw>
          </a:effectLst>
        </p:spPr>
      </p:pic>
      <p:pic>
        <p:nvPicPr>
          <p:cNvPr id="46085" name="Picture 5" descr="C:\Users\csmith\Desktop\MIGS_Future_of_Games\Sex_Appeal\tumblr_maknczcdG11qe1n5do1_500.jpg"/>
          <p:cNvPicPr>
            <a:picLocks noChangeAspect="1" noChangeArrowheads="1"/>
          </p:cNvPicPr>
          <p:nvPr/>
        </p:nvPicPr>
        <p:blipFill>
          <a:blip r:embed="rId6">
            <a:lum contrast="18000"/>
          </a:blip>
          <a:srcRect/>
          <a:stretch>
            <a:fillRect/>
          </a:stretch>
        </p:blipFill>
        <p:spPr bwMode="auto">
          <a:xfrm>
            <a:off x="4567238" y="3810000"/>
            <a:ext cx="4576762" cy="2590800"/>
          </a:xfrm>
          <a:prstGeom prst="rect">
            <a:avLst/>
          </a:prstGeom>
          <a:noFill/>
          <a:effectLst>
            <a:outerShdw blurRad="50800" dist="114300" dir="5400000" algn="t" rotWithShape="0">
              <a:prstClr val="black">
                <a:alpha val="47000"/>
              </a:prstClr>
            </a:outerShdw>
          </a:effectLst>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47108" name="Picture 4" descr="C:\Users\csmith\Desktop\MIGS_Future_of_Games\Sex_Appeal\1136625620.jpg"/>
          <p:cNvPicPr>
            <a:picLocks noChangeAspect="1" noChangeArrowheads="1"/>
          </p:cNvPicPr>
          <p:nvPr/>
        </p:nvPicPr>
        <p:blipFill>
          <a:blip r:embed="rId4">
            <a:lum contrast="4000"/>
          </a:blip>
          <a:srcRect/>
          <a:stretch>
            <a:fillRect/>
          </a:stretch>
        </p:blipFill>
        <p:spPr bwMode="auto">
          <a:xfrm>
            <a:off x="4122738" y="292100"/>
            <a:ext cx="5021262" cy="2820988"/>
          </a:xfrm>
          <a:prstGeom prst="rect">
            <a:avLst/>
          </a:prstGeom>
          <a:noFill/>
          <a:effectLst>
            <a:outerShdw blurRad="50800" dist="114300" dir="2700000" algn="tl" rotWithShape="0">
              <a:prstClr val="black">
                <a:alpha val="49000"/>
              </a:prstClr>
            </a:outerShdw>
          </a:effectLst>
        </p:spPr>
      </p:pic>
      <p:pic>
        <p:nvPicPr>
          <p:cNvPr id="47110" name="Picture 6" descr="C:\Users\csmith\Desktop\MIGS_Future_of_Games\Sex_Appeal\Bride_Pinbot_Mouth.png"/>
          <p:cNvPicPr>
            <a:picLocks noChangeAspect="1" noChangeArrowheads="1"/>
          </p:cNvPicPr>
          <p:nvPr/>
        </p:nvPicPr>
        <p:blipFill>
          <a:blip r:embed="rId5"/>
          <a:srcRect/>
          <a:stretch>
            <a:fillRect/>
          </a:stretch>
        </p:blipFill>
        <p:spPr bwMode="auto">
          <a:xfrm>
            <a:off x="4038600" y="3263900"/>
            <a:ext cx="5105400" cy="3441700"/>
          </a:xfrm>
          <a:prstGeom prst="rect">
            <a:avLst/>
          </a:prstGeom>
          <a:noFill/>
          <a:effectLst>
            <a:outerShdw blurRad="50800" dist="114300" dir="2700000" algn="tl" rotWithShape="0">
              <a:prstClr val="black">
                <a:alpha val="49000"/>
              </a:prstClr>
            </a:outerShdw>
          </a:effectLst>
        </p:spPr>
      </p:pic>
      <p:pic>
        <p:nvPicPr>
          <p:cNvPr id="47107" name="Picture 3" descr="C:\Users\csmith\Desktop\MIGS_Future_of_Games\Sex_Appeal\36005703.jpg"/>
          <p:cNvPicPr>
            <a:picLocks noChangeAspect="1" noChangeArrowheads="1"/>
          </p:cNvPicPr>
          <p:nvPr/>
        </p:nvPicPr>
        <p:blipFill>
          <a:blip r:embed="rId6">
            <a:lum contrast="16000"/>
          </a:blip>
          <a:srcRect/>
          <a:stretch>
            <a:fillRect/>
          </a:stretch>
        </p:blipFill>
        <p:spPr bwMode="auto">
          <a:xfrm>
            <a:off x="0" y="152400"/>
            <a:ext cx="4221163" cy="5791200"/>
          </a:xfrm>
          <a:prstGeom prst="rect">
            <a:avLst/>
          </a:prstGeom>
          <a:noFill/>
          <a:effectLst>
            <a:outerShdw blurRad="50800" dist="114300" dir="2700000" algn="tl" rotWithShape="0">
              <a:prstClr val="black">
                <a:alpha val="49000"/>
              </a:prstClr>
            </a:outerShdw>
          </a:effectLst>
        </p:spPr>
      </p:pic>
      <p:pic>
        <p:nvPicPr>
          <p:cNvPr id="47109" name="Picture 5" descr="C:\Users\csmith\Desktop\MIGS_Future_of_Games\Sex_Appeal\bop_bg.jpg"/>
          <p:cNvPicPr>
            <a:picLocks noChangeAspect="1" noChangeArrowheads="1"/>
          </p:cNvPicPr>
          <p:nvPr/>
        </p:nvPicPr>
        <p:blipFill>
          <a:blip r:embed="rId7">
            <a:lum contrast="14000"/>
          </a:blip>
          <a:srcRect/>
          <a:stretch>
            <a:fillRect/>
          </a:stretch>
        </p:blipFill>
        <p:spPr bwMode="auto">
          <a:xfrm>
            <a:off x="2057400" y="4800600"/>
            <a:ext cx="2495550" cy="1912938"/>
          </a:xfrm>
          <a:prstGeom prst="rect">
            <a:avLst/>
          </a:prstGeom>
          <a:noFill/>
          <a:effectLst>
            <a:outerShdw blurRad="50800" dist="114300" dir="2700000" algn="tl" rotWithShape="0">
              <a:prstClr val="black">
                <a:alpha val="49000"/>
              </a:prstClr>
            </a:outerShdw>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C:\Users\csmith\Desktop\MIGS_Future_of_Games\Backgrounds\Concrete_BG_001.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85026" name="Picture 3" descr="C:\Users\csmith\Desktop\MIGS_Future_of_Games\Spy_Hunter\Spy_Hunter_-_1983_-_Bally_Midway.jpg"/>
          <p:cNvPicPr>
            <a:picLocks noChangeAspect="1" noChangeArrowheads="1"/>
          </p:cNvPicPr>
          <p:nvPr/>
        </p:nvPicPr>
        <p:blipFill>
          <a:blip r:embed="rId4"/>
          <a:srcRect/>
          <a:stretch>
            <a:fillRect/>
          </a:stretch>
        </p:blipFill>
        <p:spPr bwMode="auto">
          <a:xfrm>
            <a:off x="0" y="0"/>
            <a:ext cx="5878513" cy="2514600"/>
          </a:xfrm>
          <a:prstGeom prst="rect">
            <a:avLst/>
          </a:prstGeom>
          <a:noFill/>
          <a:ln w="9525">
            <a:noFill/>
            <a:miter lim="800000"/>
            <a:headEnd/>
            <a:tailEnd/>
          </a:ln>
        </p:spPr>
      </p:pic>
      <p:pic>
        <p:nvPicPr>
          <p:cNvPr id="385027" name="Picture 5" descr="C:\Users\csmith\Desktop\MIGS_Future_of_Games\Spy_Hunter\SPY.png"/>
          <p:cNvPicPr>
            <a:picLocks noChangeAspect="1" noChangeArrowheads="1"/>
          </p:cNvPicPr>
          <p:nvPr/>
        </p:nvPicPr>
        <p:blipFill>
          <a:blip r:embed="rId5"/>
          <a:srcRect/>
          <a:stretch>
            <a:fillRect/>
          </a:stretch>
        </p:blipFill>
        <p:spPr bwMode="auto">
          <a:xfrm>
            <a:off x="5556250" y="0"/>
            <a:ext cx="3816350" cy="6997700"/>
          </a:xfrm>
          <a:prstGeom prst="rect">
            <a:avLst/>
          </a:prstGeom>
          <a:noFill/>
          <a:ln w="9525">
            <a:noFill/>
            <a:miter lim="800000"/>
            <a:headEnd/>
            <a:tailEnd/>
          </a:ln>
        </p:spPr>
      </p:pic>
      <p:pic>
        <p:nvPicPr>
          <p:cNvPr id="50182" name="Picture 6" descr="C:\Users\csmith\Desktop\MIGS_Future_of_Games\Spy_Hunter\MN0077849.gif"/>
          <p:cNvPicPr>
            <a:picLocks noChangeAspect="1" noChangeArrowheads="1"/>
          </p:cNvPicPr>
          <p:nvPr/>
        </p:nvPicPr>
        <p:blipFill>
          <a:blip r:embed="rId6" cstate="print">
            <a:extLst>
              <a:ext uri="{28A0092B-C50C-407E-A947-70E740481C1C}"/>
            </a:extLst>
          </a:blip>
          <a:srcRect/>
          <a:stretch>
            <a:fillRect/>
          </a:stretch>
        </p:blipFill>
        <p:spPr bwMode="auto">
          <a:xfrm>
            <a:off x="381000" y="2743200"/>
            <a:ext cx="2857500" cy="3810000"/>
          </a:xfrm>
          <a:prstGeom prst="rect">
            <a:avLst/>
          </a:prstGeom>
          <a:noFill/>
          <a:effectLst>
            <a:outerShdw blurRad="50800" dist="88900" dir="2700000" algn="tl" rotWithShape="0">
              <a:prstClr val="black">
                <a:alpha val="60000"/>
              </a:prstClr>
            </a:outerShdw>
          </a:effectLst>
          <a:scene3d>
            <a:camera prst="perspectiveRight"/>
            <a:lightRig rig="threePt" dir="t"/>
          </a:scene3d>
        </p:spPr>
      </p:pic>
      <p:pic>
        <p:nvPicPr>
          <p:cNvPr id="50183" name="Picture 7" descr="C:\Users\csmith\Desktop\MIGS_Future_of_Games\Spy_Hunter\Gunn_Record.png"/>
          <p:cNvPicPr>
            <a:picLocks noChangeAspect="1" noChangeArrowheads="1"/>
          </p:cNvPicPr>
          <p:nvPr/>
        </p:nvPicPr>
        <p:blipFill>
          <a:blip r:embed="rId7" cstate="email">
            <a:extLst>
              <a:ext uri="{28A0092B-C50C-407E-A947-70E740481C1C}"/>
            </a:extLst>
          </a:blip>
          <a:srcRect/>
          <a:stretch>
            <a:fillRect/>
          </a:stretch>
        </p:blipFill>
        <p:spPr bwMode="auto">
          <a:xfrm>
            <a:off x="3505200" y="3881120"/>
            <a:ext cx="2362200" cy="2362200"/>
          </a:xfrm>
          <a:prstGeom prst="rect">
            <a:avLst/>
          </a:prstGeom>
          <a:noFill/>
          <a:effectLst>
            <a:outerShdw blurRad="50800" dist="88900" dir="2700000" algn="tl" rotWithShape="0">
              <a:prstClr val="black">
                <a:alpha val="60000"/>
              </a:prstClr>
            </a:outerShdw>
          </a:effectLst>
          <a:scene3d>
            <a:camera prst="perspectiveRight"/>
            <a:lightRig rig="threePt" dir="t"/>
          </a:scene3d>
        </p:spPr>
      </p:pic>
      <p:pic>
        <p:nvPicPr>
          <p:cNvPr id="50184" name="Picture 8" descr="C:\Users\csmith\Desktop\MIGS_Future_of_Games\Spy_Hunter\peter-gunn-music_thumb.gif"/>
          <p:cNvPicPr>
            <a:picLocks noChangeAspect="1" noChangeArrowheads="1"/>
          </p:cNvPicPr>
          <p:nvPr/>
        </p:nvPicPr>
        <p:blipFill>
          <a:blip r:embed="rId8" cstate="email">
            <a:extLst>
              <a:ext uri="{28A0092B-C50C-407E-A947-70E740481C1C}"/>
            </a:extLst>
          </a:blip>
          <a:srcRect/>
          <a:stretch>
            <a:fillRect/>
          </a:stretch>
        </p:blipFill>
        <p:spPr bwMode="auto">
          <a:xfrm>
            <a:off x="1752600" y="3804920"/>
            <a:ext cx="2519681" cy="2519680"/>
          </a:xfrm>
          <a:prstGeom prst="rect">
            <a:avLst/>
          </a:prstGeom>
          <a:noFill/>
          <a:effectLst>
            <a:outerShdw blurRad="50800" dist="88900" dir="2700000" algn="tl" rotWithShape="0">
              <a:prstClr val="black">
                <a:alpha val="60000"/>
              </a:prstClr>
            </a:outerShdw>
          </a:effectLst>
          <a:scene3d>
            <a:camera prst="perspectiveRight"/>
            <a:lightRig rig="threePt" dir="t"/>
          </a:scene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9810" name="Picture 4" descr="Kay-IQ80Pts"/>
          <p:cNvPicPr>
            <a:picLocks noChangeAspect="1" noChangeArrowheads="1"/>
          </p:cNvPicPr>
          <p:nvPr/>
        </p:nvPicPr>
        <p:blipFill>
          <a:blip r:embed="rId3"/>
          <a:srcRect/>
          <a:stretch>
            <a:fillRect/>
          </a:stretch>
        </p:blipFill>
        <p:spPr bwMode="auto">
          <a:xfrm>
            <a:off x="212725" y="7938"/>
            <a:ext cx="8839200" cy="686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3" descr="C:\Users\csmith\Desktop\MIGS_Future_of_Games\Backgrounds\Paint_Strokes.png"/>
          <p:cNvPicPr>
            <a:picLocks noChangeAspect="1" noChangeArrowheads="1"/>
          </p:cNvPicPr>
          <p:nvPr/>
        </p:nvPicPr>
        <p:blipFill>
          <a:blip r:embed="rId3"/>
          <a:srcRect/>
          <a:stretch>
            <a:fillRect/>
          </a:stretch>
        </p:blipFill>
        <p:spPr bwMode="auto">
          <a:xfrm>
            <a:off x="0" y="-1588"/>
            <a:ext cx="9144000" cy="6859588"/>
          </a:xfrm>
          <a:prstGeom prst="rect">
            <a:avLst/>
          </a:prstGeom>
          <a:noFill/>
          <a:ln w="9525">
            <a:noFill/>
            <a:miter lim="800000"/>
            <a:headEnd/>
            <a:tailEnd/>
          </a:ln>
        </p:spPr>
      </p:pic>
      <p:pic>
        <p:nvPicPr>
          <p:cNvPr id="387074" name="Picture 2" descr="C:\Users\csmith\Desktop\MIGS_Future_of_Games\Star_Wars_Live_The_Adventure\11017801.jpg"/>
          <p:cNvPicPr>
            <a:picLocks noChangeAspect="1" noChangeArrowheads="1"/>
          </p:cNvPicPr>
          <p:nvPr/>
        </p:nvPicPr>
        <p:blipFill>
          <a:blip r:embed="rId4"/>
          <a:srcRect/>
          <a:stretch>
            <a:fillRect/>
          </a:stretch>
        </p:blipFill>
        <p:spPr bwMode="auto">
          <a:xfrm>
            <a:off x="3830638" y="0"/>
            <a:ext cx="5313362" cy="6858000"/>
          </a:xfrm>
          <a:prstGeom prst="rect">
            <a:avLst/>
          </a:prstGeom>
          <a:noFill/>
          <a:ln w="9525">
            <a:noFill/>
            <a:miter lim="800000"/>
            <a:headEnd/>
            <a:tailEnd/>
          </a:ln>
        </p:spPr>
      </p:pic>
      <p:pic>
        <p:nvPicPr>
          <p:cNvPr id="387075" name="Picture 6" descr="C:\Users\csmith\Desktop\MIGS_Future_of_Games\Star_Wars_Live_The_Adventure\Star_Wars_Arcade_Cabinet.png"/>
          <p:cNvPicPr>
            <a:picLocks noChangeAspect="1" noChangeArrowheads="1"/>
          </p:cNvPicPr>
          <p:nvPr/>
        </p:nvPicPr>
        <p:blipFill>
          <a:blip r:embed="rId5"/>
          <a:srcRect/>
          <a:stretch>
            <a:fillRect/>
          </a:stretch>
        </p:blipFill>
        <p:spPr bwMode="auto">
          <a:xfrm>
            <a:off x="-925513" y="-457200"/>
            <a:ext cx="6335713" cy="745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C:\Users\csmith\Desktop\MIGS_Future_of_Games\Star_Wars_Live_The_Adventure\starwars_DY4ZTJUI2.jpg"/>
          <p:cNvPicPr>
            <a:picLocks noChangeAspect="1" noChangeArrowheads="1"/>
          </p:cNvPicPr>
          <p:nvPr/>
        </p:nvPicPr>
        <p:blipFill>
          <a:blip r:embed="rId3"/>
          <a:srcRect/>
          <a:stretch>
            <a:fillRect/>
          </a:stretch>
        </p:blipFill>
        <p:spPr bwMode="auto">
          <a:xfrm>
            <a:off x="-152400" y="-38100"/>
            <a:ext cx="9296400" cy="697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C:\Users\csmith\Desktop\MIGS_Future_of_Games\Star_Wars_Live_The_Adventure\Star_Wars_Screen.jpg"/>
          <p:cNvPicPr>
            <a:picLocks noChangeAspect="1" noChangeArrowheads="1"/>
          </p:cNvPicPr>
          <p:nvPr/>
        </p:nvPicPr>
        <p:blipFill>
          <a:blip r:embed="rId3"/>
          <a:srcRect/>
          <a:stretch>
            <a:fillRect/>
          </a:stretch>
        </p:blipFill>
        <p:spPr bwMode="auto">
          <a:xfrm>
            <a:off x="0" y="-76200"/>
            <a:ext cx="9144000" cy="709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C:\Users\csmith\Desktop\MIGS_Future_of_Games\Star_Wars_Live_The_Adventure\Star_Wars_Memories.png"/>
          <p:cNvPicPr>
            <a:picLocks noChangeAspect="1" noChangeArrowheads="1"/>
          </p:cNvPicPr>
          <p:nvPr/>
        </p:nvPicPr>
        <p:blipFill>
          <a:blip r:embed="rId3"/>
          <a:srcRect/>
          <a:stretch>
            <a:fillRect/>
          </a:stretch>
        </p:blipFill>
        <p:spPr bwMode="auto">
          <a:xfrm>
            <a:off x="3175" y="-165100"/>
            <a:ext cx="9144000" cy="709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C:\Users\csmith\Desktop\MIGS_Future_of_Games\Star_Wars_Live_The_Adventure\Star_Wars_High_Scores.png"/>
          <p:cNvPicPr>
            <a:picLocks noChangeAspect="1" noChangeArrowheads="1"/>
          </p:cNvPicPr>
          <p:nvPr/>
        </p:nvPicPr>
        <p:blipFill>
          <a:blip r:embed="rId3"/>
          <a:srcRect/>
          <a:stretch>
            <a:fillRect/>
          </a:stretch>
        </p:blipFill>
        <p:spPr bwMode="auto">
          <a:xfrm>
            <a:off x="-1588"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JONATHAN</a:t>
            </a:r>
          </a:p>
          <a:p>
            <a:pPr algn="ctr">
              <a:lnSpc>
                <a:spcPct val="80000"/>
              </a:lnSpc>
            </a:pPr>
            <a:r>
              <a:rPr lang="en-US" sz="8800">
                <a:latin typeface="Rockwell Extra Bold" pitchFamily="18" charset="0"/>
              </a:rPr>
              <a:t>MORIN</a:t>
            </a:r>
          </a:p>
        </p:txBody>
      </p:sp>
      <p:sp>
        <p:nvSpPr>
          <p:cNvPr id="397314"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Creative Director	  Ubisoft Montreal</a:t>
            </a:r>
          </a:p>
        </p:txBody>
      </p:sp>
      <p:pic>
        <p:nvPicPr>
          <p:cNvPr id="397315" name="Picture 2" descr="C:\PPStf\MIGS\2012\GameBox\Far_Cry_2_cover_art.jpg"/>
          <p:cNvPicPr>
            <a:picLocks noChangeAspect="1" noChangeArrowheads="1"/>
          </p:cNvPicPr>
          <p:nvPr/>
        </p:nvPicPr>
        <p:blipFill>
          <a:blip r:embed="rId3"/>
          <a:srcRect/>
          <a:stretch>
            <a:fillRect/>
          </a:stretch>
        </p:blipFill>
        <p:spPr bwMode="auto">
          <a:xfrm>
            <a:off x="1625600" y="3381375"/>
            <a:ext cx="2565400" cy="3257550"/>
          </a:xfrm>
          <a:prstGeom prst="rect">
            <a:avLst/>
          </a:prstGeom>
          <a:noFill/>
          <a:ln w="9525">
            <a:noFill/>
            <a:miter lim="800000"/>
            <a:headEnd/>
            <a:tailEnd/>
          </a:ln>
        </p:spPr>
      </p:pic>
      <p:pic>
        <p:nvPicPr>
          <p:cNvPr id="397316" name="Picture 3" descr="C:\PPStf\MIGS\2012\GameBox\watchdogs_box_xbox360.jpg"/>
          <p:cNvPicPr>
            <a:picLocks noChangeAspect="1" noChangeArrowheads="1"/>
          </p:cNvPicPr>
          <p:nvPr/>
        </p:nvPicPr>
        <p:blipFill>
          <a:blip r:embed="rId4"/>
          <a:srcRect/>
          <a:stretch>
            <a:fillRect/>
          </a:stretch>
        </p:blipFill>
        <p:spPr bwMode="auto">
          <a:xfrm>
            <a:off x="5334000" y="3381375"/>
            <a:ext cx="226695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Title 1"/>
          <p:cNvSpPr>
            <a:spLocks noGrp="1"/>
          </p:cNvSpPr>
          <p:nvPr>
            <p:ph type="title"/>
          </p:nvPr>
        </p:nvSpPr>
        <p:spPr/>
        <p:txBody>
          <a:bodyPr/>
          <a:lstStyle/>
          <a:p>
            <a:pPr eaLnBrk="1" hangingPunct="1"/>
            <a:endParaRPr lang="fr-CA" smtClean="0"/>
          </a:p>
        </p:txBody>
      </p:sp>
      <p:pic>
        <p:nvPicPr>
          <p:cNvPr id="399362" name="Picture 4" descr="http://x87.xanga.com/ea6f9b2b74233275816072/m219795205.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ext Placeholder 8"/>
          <p:cNvSpPr txBox="1">
            <a:spLocks/>
          </p:cNvSpPr>
          <p:nvPr/>
        </p:nvSpPr>
        <p:spPr bwMode="auto">
          <a:xfrm>
            <a:off x="0" y="6248400"/>
            <a:ext cx="9067800" cy="838200"/>
          </a:xfrm>
          <a:prstGeom prst="rect">
            <a:avLst/>
          </a:prstGeom>
          <a:noFill/>
          <a:ln>
            <a:noFill/>
          </a:ln>
          <a:extLst>
            <a:ext uri="{909E8E84-426E-40DD-AFC4-6F175D3DCCD1}"/>
            <a:ext uri="{91240B29-F687-4F45-9708-019B960494DF}"/>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r>
              <a:rPr lang="en-CA" sz="2800" b="1" dirty="0" smtClean="0">
                <a:solidFill>
                  <a:schemeClr val="tx1">
                    <a:lumMod val="65000"/>
                    <a:lumOff val="35000"/>
                  </a:schemeClr>
                </a:solidFill>
              </a:rPr>
              <a:t>By Jonathan Morin</a:t>
            </a:r>
            <a:endParaRPr lang="en-CA" sz="2800" b="1" dirty="0">
              <a:solidFill>
                <a:schemeClr val="tx1">
                  <a:lumMod val="65000"/>
                  <a:lumOff val="35000"/>
                </a:schemeClr>
              </a:solidFill>
            </a:endParaRPr>
          </a:p>
        </p:txBody>
      </p:sp>
    </p:spTree>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http://allthingsmundane.files.wordpress.com/2010/03/american-gothic.jpg"/>
          <p:cNvPicPr>
            <a:picLocks noChangeAspect="1" noChangeArrowheads="1"/>
          </p:cNvPicPr>
          <p:nvPr/>
        </p:nvPicPr>
        <p:blipFill>
          <a:blip r:embed="rId3"/>
          <a:srcRect/>
          <a:stretch>
            <a:fillRect/>
          </a:stretch>
        </p:blipFill>
        <p:spPr bwMode="auto">
          <a:xfrm>
            <a:off x="0" y="4038600"/>
            <a:ext cx="2362200" cy="2819400"/>
          </a:xfrm>
          <a:prstGeom prst="rect">
            <a:avLst/>
          </a:prstGeom>
          <a:noFill/>
          <a:ln w="9525">
            <a:noFill/>
            <a:miter lim="800000"/>
            <a:headEnd/>
            <a:tailEnd/>
          </a:ln>
        </p:spPr>
      </p:pic>
      <p:pic>
        <p:nvPicPr>
          <p:cNvPr id="401410" name="Picture 6" descr="http://allthepainting.com/wp-content/gallery/famous-paintings-in-museums/self-portraitvan-gogh.jpg"/>
          <p:cNvPicPr>
            <a:picLocks noChangeAspect="1" noChangeArrowheads="1"/>
          </p:cNvPicPr>
          <p:nvPr/>
        </p:nvPicPr>
        <p:blipFill>
          <a:blip r:embed="rId4"/>
          <a:srcRect/>
          <a:stretch>
            <a:fillRect/>
          </a:stretch>
        </p:blipFill>
        <p:spPr bwMode="auto">
          <a:xfrm>
            <a:off x="3028950" y="1679575"/>
            <a:ext cx="2025650" cy="2359025"/>
          </a:xfrm>
          <a:prstGeom prst="rect">
            <a:avLst/>
          </a:prstGeom>
          <a:noFill/>
          <a:ln w="9525">
            <a:noFill/>
            <a:miter lim="800000"/>
            <a:headEnd/>
            <a:tailEnd/>
          </a:ln>
        </p:spPr>
      </p:pic>
      <p:pic>
        <p:nvPicPr>
          <p:cNvPr id="401411" name="Picture 8" descr="http://swooboartgallery.com/wp-content/uploads/2011/03/1301392851-60.jpg"/>
          <p:cNvPicPr>
            <a:picLocks noChangeAspect="1" noChangeArrowheads="1"/>
          </p:cNvPicPr>
          <p:nvPr/>
        </p:nvPicPr>
        <p:blipFill>
          <a:blip r:embed="rId5"/>
          <a:srcRect/>
          <a:stretch>
            <a:fillRect/>
          </a:stretch>
        </p:blipFill>
        <p:spPr bwMode="auto">
          <a:xfrm>
            <a:off x="3028950" y="-12700"/>
            <a:ext cx="2025650" cy="1692275"/>
          </a:xfrm>
          <a:prstGeom prst="rect">
            <a:avLst/>
          </a:prstGeom>
          <a:noFill/>
          <a:ln w="9525">
            <a:noFill/>
            <a:miter lim="800000"/>
            <a:headEnd/>
            <a:tailEnd/>
          </a:ln>
        </p:spPr>
      </p:pic>
      <p:pic>
        <p:nvPicPr>
          <p:cNvPr id="401412" name="Picture 10" descr="http://www.wallcoo.net/paint/fine-art-paintings/wallpapers/1280x800/art-painting-delacroix_wallcoo.com.jpg"/>
          <p:cNvPicPr>
            <a:picLocks noChangeAspect="1" noChangeArrowheads="1"/>
          </p:cNvPicPr>
          <p:nvPr/>
        </p:nvPicPr>
        <p:blipFill>
          <a:blip r:embed="rId6"/>
          <a:srcRect/>
          <a:stretch>
            <a:fillRect/>
          </a:stretch>
        </p:blipFill>
        <p:spPr bwMode="auto">
          <a:xfrm>
            <a:off x="5054600" y="0"/>
            <a:ext cx="4089400" cy="2554288"/>
          </a:xfrm>
          <a:prstGeom prst="rect">
            <a:avLst/>
          </a:prstGeom>
          <a:noFill/>
          <a:ln w="9525">
            <a:noFill/>
            <a:miter lim="800000"/>
            <a:headEnd/>
            <a:tailEnd/>
          </a:ln>
        </p:spPr>
      </p:pic>
      <p:pic>
        <p:nvPicPr>
          <p:cNvPr id="401413" name="Picture 12" descr="http://photos.upi.com/slideshow/lbox/e8af718360a3ca8e88877c511e479b1b/FAMOUS-PAINTING-STOLEN.jpg"/>
          <p:cNvPicPr>
            <a:picLocks noChangeAspect="1" noChangeArrowheads="1"/>
          </p:cNvPicPr>
          <p:nvPr/>
        </p:nvPicPr>
        <p:blipFill>
          <a:blip r:embed="rId7"/>
          <a:srcRect/>
          <a:stretch>
            <a:fillRect/>
          </a:stretch>
        </p:blipFill>
        <p:spPr bwMode="auto">
          <a:xfrm>
            <a:off x="2324100" y="4030663"/>
            <a:ext cx="2051050" cy="2827337"/>
          </a:xfrm>
          <a:prstGeom prst="rect">
            <a:avLst/>
          </a:prstGeom>
          <a:noFill/>
          <a:ln w="9525">
            <a:noFill/>
            <a:miter lim="800000"/>
            <a:headEnd/>
            <a:tailEnd/>
          </a:ln>
        </p:spPr>
      </p:pic>
      <p:pic>
        <p:nvPicPr>
          <p:cNvPr id="401414" name="Picture 14" descr="http://img.izismile.com/img/img3/20100604/bonus/6/famous_paintings_from_vegetables_01.jpg"/>
          <p:cNvPicPr>
            <a:picLocks noChangeAspect="1" noChangeArrowheads="1"/>
          </p:cNvPicPr>
          <p:nvPr/>
        </p:nvPicPr>
        <p:blipFill>
          <a:blip r:embed="rId8"/>
          <a:srcRect/>
          <a:stretch>
            <a:fillRect/>
          </a:stretch>
        </p:blipFill>
        <p:spPr bwMode="auto">
          <a:xfrm>
            <a:off x="5054600" y="2554288"/>
            <a:ext cx="1200150" cy="1484312"/>
          </a:xfrm>
          <a:prstGeom prst="rect">
            <a:avLst/>
          </a:prstGeom>
          <a:noFill/>
          <a:ln w="9525">
            <a:noFill/>
            <a:miter lim="800000"/>
            <a:headEnd/>
            <a:tailEnd/>
          </a:ln>
        </p:spPr>
      </p:pic>
      <p:pic>
        <p:nvPicPr>
          <p:cNvPr id="401415" name="Picture 16" descr="http://tecfa.unige.ch/tecfa/teaching/UVLibre/9899/mer009/tableaux/surreel/harp.jpg"/>
          <p:cNvPicPr>
            <a:picLocks noChangeAspect="1" noChangeArrowheads="1"/>
          </p:cNvPicPr>
          <p:nvPr/>
        </p:nvPicPr>
        <p:blipFill>
          <a:blip r:embed="rId9"/>
          <a:srcRect/>
          <a:stretch>
            <a:fillRect/>
          </a:stretch>
        </p:blipFill>
        <p:spPr bwMode="auto">
          <a:xfrm>
            <a:off x="0" y="0"/>
            <a:ext cx="3028950" cy="4038600"/>
          </a:xfrm>
          <a:prstGeom prst="rect">
            <a:avLst/>
          </a:prstGeom>
          <a:noFill/>
          <a:ln w="9525">
            <a:noFill/>
            <a:miter lim="800000"/>
            <a:headEnd/>
            <a:tailEnd/>
          </a:ln>
        </p:spPr>
      </p:pic>
      <p:pic>
        <p:nvPicPr>
          <p:cNvPr id="401416" name="Picture 17"/>
          <p:cNvPicPr>
            <a:picLocks noChangeAspect="1" noChangeArrowheads="1"/>
          </p:cNvPicPr>
          <p:nvPr/>
        </p:nvPicPr>
        <p:blipFill>
          <a:blip r:embed="rId10"/>
          <a:srcRect/>
          <a:stretch>
            <a:fillRect/>
          </a:stretch>
        </p:blipFill>
        <p:spPr bwMode="auto">
          <a:xfrm>
            <a:off x="4373563" y="4038600"/>
            <a:ext cx="4770437" cy="2836863"/>
          </a:xfrm>
          <a:prstGeom prst="rect">
            <a:avLst/>
          </a:prstGeom>
          <a:noFill/>
          <a:ln w="9525">
            <a:noFill/>
            <a:miter lim="800000"/>
            <a:headEnd/>
            <a:tailEnd/>
          </a:ln>
        </p:spPr>
      </p:pic>
      <p:pic>
        <p:nvPicPr>
          <p:cNvPr id="401417" name="Picture 19" descr="http://www.antiquity.tv/wp-content/uploads/2010/01/dali-art-salvador-dali.jpg"/>
          <p:cNvPicPr>
            <a:picLocks noChangeAspect="1" noChangeArrowheads="1"/>
          </p:cNvPicPr>
          <p:nvPr/>
        </p:nvPicPr>
        <p:blipFill>
          <a:blip r:embed="rId11"/>
          <a:srcRect/>
          <a:stretch>
            <a:fillRect/>
          </a:stretch>
        </p:blipFill>
        <p:spPr bwMode="auto">
          <a:xfrm>
            <a:off x="6254750" y="2554288"/>
            <a:ext cx="2889250" cy="14843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4" descr="http://blog.oup.com/wp-content/uploads/2011/12/beers.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40" descr="http://gaming-blog.org/wp-content/uploads/2011/05/1305088689-71.jpg"/>
          <p:cNvPicPr>
            <a:picLocks noChangeAspect="1" noChangeArrowheads="1"/>
          </p:cNvPicPr>
          <p:nvPr/>
        </p:nvPicPr>
        <p:blipFill>
          <a:blip r:embed="rId3"/>
          <a:srcRect/>
          <a:stretch>
            <a:fillRect/>
          </a:stretch>
        </p:blipFill>
        <p:spPr bwMode="auto">
          <a:xfrm>
            <a:off x="0" y="668338"/>
            <a:ext cx="9144000" cy="62087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18" descr="http://www.blogcdn.com/www.joystiq.com/media/2010/03/lemarchand.jpg"/>
          <p:cNvPicPr>
            <a:picLocks noChangeAspect="1" noChangeArrowheads="1"/>
          </p:cNvPicPr>
          <p:nvPr/>
        </p:nvPicPr>
        <p:blipFill>
          <a:blip r:embed="rId3"/>
          <a:srcRect/>
          <a:stretch>
            <a:fillRect/>
          </a:stretch>
        </p:blipFill>
        <p:spPr bwMode="auto">
          <a:xfrm>
            <a:off x="-46038" y="762000"/>
            <a:ext cx="9190038"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58" name="Picture 9" descr="C:\PPStf\MIGS\2012\Images\SilverGoldUQ.png"/>
          <p:cNvPicPr>
            <a:picLocks noChangeAspect="1" noChangeArrowheads="1"/>
          </p:cNvPicPr>
          <p:nvPr/>
        </p:nvPicPr>
        <p:blipFill>
          <a:blip r:embed="rId3"/>
          <a:srcRect l="9302" t="15411" r="16154" b="8501"/>
          <a:stretch>
            <a:fillRect/>
          </a:stretch>
        </p:blipFill>
        <p:spPr bwMode="auto">
          <a:xfrm>
            <a:off x="228600" y="-11113"/>
            <a:ext cx="8686800" cy="6886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6" descr="http://edudemic.com/wp-content/uploads/2011/10/cloud-computing.jpg"/>
          <p:cNvPicPr>
            <a:picLocks noChangeAspect="1" noChangeArrowheads="1"/>
          </p:cNvPicPr>
          <p:nvPr/>
        </p:nvPicPr>
        <p:blipFill>
          <a:blip r:embed="rId3"/>
          <a:srcRect/>
          <a:stretch>
            <a:fillRect/>
          </a:stretch>
        </p:blipFill>
        <p:spPr bwMode="auto">
          <a:xfrm>
            <a:off x="0" y="38100"/>
            <a:ext cx="9144000" cy="68199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9753600" cy="7239000"/>
          </a:xfrm>
          <a:prstGeom prst="rect">
            <a:avLst/>
          </a:prstGeom>
          <a:gradFill flip="none" rotWithShape="1">
            <a:gsLst>
              <a:gs pos="0">
                <a:schemeClr val="bg1"/>
              </a:gs>
              <a:gs pos="25000">
                <a:schemeClr val="bg1">
                  <a:lumMod val="95000"/>
                </a:schemeClr>
              </a:gs>
              <a:gs pos="100000">
                <a:schemeClr val="accent3">
                  <a:lumMod val="9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pic>
        <p:nvPicPr>
          <p:cNvPr id="409602" name="Picture 2" descr="http://theourworld.com/wp-content/uploads/Nokia-Morph.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95500" y="714375"/>
            <a:ext cx="5172075" cy="5381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49" name="Group 3"/>
          <p:cNvGrpSpPr>
            <a:grpSpLocks/>
          </p:cNvGrpSpPr>
          <p:nvPr/>
        </p:nvGrpSpPr>
        <p:grpSpPr bwMode="auto">
          <a:xfrm>
            <a:off x="0" y="0"/>
            <a:ext cx="9144000" cy="6858000"/>
            <a:chOff x="0" y="0"/>
            <a:chExt cx="9144000" cy="6858000"/>
          </a:xfrm>
        </p:grpSpPr>
        <p:pic>
          <p:nvPicPr>
            <p:cNvPr id="411650" name="Picture 2" descr="http://skeptikai.com/wp-content/uploads/2012/06/facebook-you-are-doing-it-wrong.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3200400" y="6400800"/>
              <a:ext cx="29718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8" descr="http://static.globalgrind.com/sites/default/files/imagecache/article_images_540/images/2012_september/292993-apple-iphone-5-rumors-800-starting-price-fat-chance_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Title 1"/>
          <p:cNvSpPr>
            <a:spLocks noGrp="1"/>
          </p:cNvSpPr>
          <p:nvPr>
            <p:ph type="title"/>
          </p:nvPr>
        </p:nvSpPr>
        <p:spPr/>
        <p:txBody>
          <a:bodyPr/>
          <a:lstStyle/>
          <a:p>
            <a:pPr eaLnBrk="1" hangingPunct="1"/>
            <a:endParaRPr lang="fr-CA" smtClean="0"/>
          </a:p>
        </p:txBody>
      </p:sp>
      <p:sp>
        <p:nvSpPr>
          <p:cNvPr id="415746" name="Content Placeholder 2"/>
          <p:cNvSpPr>
            <a:spLocks noGrp="1"/>
          </p:cNvSpPr>
          <p:nvPr>
            <p:ph idx="1"/>
          </p:nvPr>
        </p:nvSpPr>
        <p:spPr/>
        <p:txBody>
          <a:bodyPr/>
          <a:lstStyle/>
          <a:p>
            <a:pPr eaLnBrk="1" hangingPunct="1"/>
            <a:endParaRPr lang="fr-CA" smtClean="0"/>
          </a:p>
        </p:txBody>
      </p:sp>
      <p:pic>
        <p:nvPicPr>
          <p:cNvPr id="415747" name="Picture 10" descr="http://www.newlaunches.com/entry_images/0211/17/Steve-Jobs1-thumb-450x312.jpg"/>
          <p:cNvPicPr>
            <a:picLocks noChangeAspect="1" noChangeArrowheads="1"/>
          </p:cNvPicPr>
          <p:nvPr/>
        </p:nvPicPr>
        <p:blipFill>
          <a:blip r:embed="rId3"/>
          <a:srcRect l="7684" r="-2"/>
          <a:stretch>
            <a:fillRect/>
          </a:stretch>
        </p:blipFill>
        <p:spPr bwMode="auto">
          <a:xfrm>
            <a:off x="-12700" y="0"/>
            <a:ext cx="9385300" cy="68770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7" descr="http://www.01-fond-ecran.com/fond-ecran/4870/fond-ecran-63374,i-robot.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http://blog.educaedu.com/en/files/2011/02/science.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a:xfrm>
            <a:off x="0" y="5638800"/>
            <a:ext cx="9144000" cy="94615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19843" name="Text Placeholder 1"/>
          <p:cNvSpPr txBox="1">
            <a:spLocks/>
          </p:cNvSpPr>
          <p:nvPr/>
        </p:nvSpPr>
        <p:spPr bwMode="auto">
          <a:xfrm>
            <a:off x="0" y="5638800"/>
            <a:ext cx="9144000" cy="946150"/>
          </a:xfrm>
          <a:prstGeom prst="rect">
            <a:avLst/>
          </a:prstGeom>
          <a:noFill/>
          <a:ln w="9525">
            <a:noFill/>
            <a:miter lim="800000"/>
            <a:headEnd/>
            <a:tailEnd/>
          </a:ln>
        </p:spPr>
        <p:txBody>
          <a:bodyPr anchor="ctr"/>
          <a:lstStyle/>
          <a:p>
            <a:pPr algn="ctr">
              <a:spcBef>
                <a:spcPct val="20000"/>
              </a:spcBef>
            </a:pPr>
            <a:r>
              <a:rPr lang="en-CA" sz="3600" b="1"/>
              <a:t>SENSE OF  WONDER</a:t>
            </a: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http://blog.educaedu.com/en/files/2011/02/science.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 name="Rectangle 30"/>
          <p:cNvSpPr/>
          <p:nvPr/>
        </p:nvSpPr>
        <p:spPr>
          <a:xfrm>
            <a:off x="0" y="5638800"/>
            <a:ext cx="9144000" cy="94615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421891" name="Text Placeholder 1"/>
          <p:cNvSpPr txBox="1">
            <a:spLocks/>
          </p:cNvSpPr>
          <p:nvPr/>
        </p:nvSpPr>
        <p:spPr bwMode="auto">
          <a:xfrm>
            <a:off x="0" y="5638800"/>
            <a:ext cx="9144000" cy="946150"/>
          </a:xfrm>
          <a:prstGeom prst="rect">
            <a:avLst/>
          </a:prstGeom>
          <a:noFill/>
          <a:ln w="9525">
            <a:noFill/>
            <a:miter lim="800000"/>
            <a:headEnd/>
            <a:tailEnd/>
          </a:ln>
        </p:spPr>
        <p:txBody>
          <a:bodyPr anchor="ctr"/>
          <a:lstStyle/>
          <a:p>
            <a:pPr algn="ctr">
              <a:spcBef>
                <a:spcPct val="20000"/>
              </a:spcBef>
            </a:pPr>
            <a:r>
              <a:rPr lang="en-CA" sz="3600" b="1">
                <a:solidFill>
                  <a:schemeClr val="bg2"/>
                </a:solidFill>
              </a:rPr>
              <a:t>SENSE FOR WONDER</a:t>
            </a:r>
          </a:p>
        </p:txBody>
      </p:sp>
      <p:sp>
        <p:nvSpPr>
          <p:cNvPr id="4" name="Oval 3"/>
          <p:cNvSpPr/>
          <p:nvPr/>
        </p:nvSpPr>
        <p:spPr bwMode="auto">
          <a:xfrm>
            <a:off x="1371600" y="330200"/>
            <a:ext cx="6292850" cy="6196013"/>
          </a:xfrm>
          <a:prstGeom prst="ellipse">
            <a:avLst/>
          </a:prstGeom>
          <a:solidFill>
            <a:schemeClr val="bg1">
              <a:alpha val="65000"/>
            </a:schemeClr>
          </a:solidFill>
          <a:ln>
            <a:solidFill>
              <a:schemeClr val="tx1"/>
            </a:solidFill>
          </a:ln>
        </p:spPr>
        <p:txBody>
          <a:bodyPr lIns="162589" tIns="81295" rIns="162589" bIns="81295" anchor="ctr">
            <a:spAutoFit/>
          </a:bodyPr>
          <a:lstStyle/>
          <a:p>
            <a:pPr algn="ctr">
              <a:spcBef>
                <a:spcPct val="50000"/>
              </a:spcBef>
              <a:buClr>
                <a:schemeClr val="bg1"/>
              </a:buClr>
              <a:buFont typeface="Calibri" pitchFamily="34" charset="0"/>
              <a:buChar char="»"/>
              <a:defRPr/>
            </a:pPr>
            <a:endParaRPr lang="fr-CA" sz="2400" dirty="0">
              <a:solidFill>
                <a:srgbClr val="CCECFF"/>
              </a:solidFill>
              <a:latin typeface="+mn-lt"/>
            </a:endParaRPr>
          </a:p>
        </p:txBody>
      </p:sp>
      <p:pic>
        <p:nvPicPr>
          <p:cNvPr id="421893" name="Picture 2" descr="http://4.bp.blogspot.com/_FS5LxiBrzpE/SkWQHNwIKOI/AAAAAAAAAbo/kEBGuFnkL_4/s400/idea+bulb.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959225" y="2816225"/>
            <a:ext cx="1168400" cy="1109663"/>
          </a:xfrm>
          <a:prstGeom prst="rect">
            <a:avLst/>
          </a:prstGeom>
          <a:noFill/>
          <a:ln w="9525">
            <a:noFill/>
            <a:miter lim="800000"/>
            <a:headEnd/>
            <a:tailEnd/>
          </a:ln>
        </p:spPr>
      </p:pic>
      <p:grpSp>
        <p:nvGrpSpPr>
          <p:cNvPr id="16389" name="Group 7"/>
          <p:cNvGrpSpPr>
            <a:grpSpLocks/>
          </p:cNvGrpSpPr>
          <p:nvPr/>
        </p:nvGrpSpPr>
        <p:grpSpPr bwMode="auto">
          <a:xfrm>
            <a:off x="2424113" y="1292225"/>
            <a:ext cx="1482725" cy="1541463"/>
            <a:chOff x="746645" y="5375377"/>
            <a:chExt cx="2445793" cy="2543770"/>
          </a:xfrm>
        </p:grpSpPr>
        <p:pic>
          <p:nvPicPr>
            <p:cNvPr id="421916"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17" name="TextBox 5"/>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fr-CA" b="1"/>
                <a:t>LD</a:t>
              </a:r>
            </a:p>
          </p:txBody>
        </p:sp>
      </p:grpSp>
      <p:grpSp>
        <p:nvGrpSpPr>
          <p:cNvPr id="2" name="Group 17"/>
          <p:cNvGrpSpPr>
            <a:grpSpLocks/>
          </p:cNvGrpSpPr>
          <p:nvPr/>
        </p:nvGrpSpPr>
        <p:grpSpPr bwMode="auto">
          <a:xfrm>
            <a:off x="1720850" y="2801938"/>
            <a:ext cx="1482725" cy="1541462"/>
            <a:chOff x="746645" y="5375377"/>
            <a:chExt cx="2445793" cy="2543770"/>
          </a:xfrm>
        </p:grpSpPr>
        <p:pic>
          <p:nvPicPr>
            <p:cNvPr id="421914"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15" name="TextBox 19"/>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fr-CA" b="1"/>
                <a:t>GD</a:t>
              </a:r>
            </a:p>
          </p:txBody>
        </p:sp>
      </p:grpSp>
      <p:grpSp>
        <p:nvGrpSpPr>
          <p:cNvPr id="16391" name="Group 20"/>
          <p:cNvGrpSpPr>
            <a:grpSpLocks/>
          </p:cNvGrpSpPr>
          <p:nvPr/>
        </p:nvGrpSpPr>
        <p:grpSpPr bwMode="auto">
          <a:xfrm>
            <a:off x="3802063" y="4706938"/>
            <a:ext cx="1481137" cy="1541462"/>
            <a:chOff x="746645" y="5375377"/>
            <a:chExt cx="2445793" cy="2543770"/>
          </a:xfrm>
        </p:grpSpPr>
        <p:pic>
          <p:nvPicPr>
            <p:cNvPr id="421912"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13" name="TextBox 22"/>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fr-CA" b="1"/>
                <a:t>Sound</a:t>
              </a:r>
            </a:p>
          </p:txBody>
        </p:sp>
      </p:grpSp>
      <p:grpSp>
        <p:nvGrpSpPr>
          <p:cNvPr id="16392" name="Group 23"/>
          <p:cNvGrpSpPr>
            <a:grpSpLocks/>
          </p:cNvGrpSpPr>
          <p:nvPr/>
        </p:nvGrpSpPr>
        <p:grpSpPr bwMode="auto">
          <a:xfrm>
            <a:off x="5181600" y="4237038"/>
            <a:ext cx="1481138" cy="1543050"/>
            <a:chOff x="746645" y="5375377"/>
            <a:chExt cx="2445793" cy="2543770"/>
          </a:xfrm>
        </p:grpSpPr>
        <p:pic>
          <p:nvPicPr>
            <p:cNvPr id="421910"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11" name="TextBox 25"/>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fr-CA" b="1"/>
                <a:t>Writers</a:t>
              </a:r>
            </a:p>
          </p:txBody>
        </p:sp>
      </p:grpSp>
      <p:grpSp>
        <p:nvGrpSpPr>
          <p:cNvPr id="16393" name="Group 26"/>
          <p:cNvGrpSpPr>
            <a:grpSpLocks/>
          </p:cNvGrpSpPr>
          <p:nvPr/>
        </p:nvGrpSpPr>
        <p:grpSpPr bwMode="auto">
          <a:xfrm>
            <a:off x="5181600" y="1292225"/>
            <a:ext cx="1481138" cy="1541463"/>
            <a:chOff x="746645" y="5375377"/>
            <a:chExt cx="2445793" cy="2543770"/>
          </a:xfrm>
        </p:grpSpPr>
        <p:pic>
          <p:nvPicPr>
            <p:cNvPr id="421908"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09" name="TextBox 28"/>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en-CA" b="1"/>
                <a:t>Animators</a:t>
              </a:r>
            </a:p>
          </p:txBody>
        </p:sp>
      </p:grpSp>
      <p:grpSp>
        <p:nvGrpSpPr>
          <p:cNvPr id="16394" name="Group 29"/>
          <p:cNvGrpSpPr>
            <a:grpSpLocks/>
          </p:cNvGrpSpPr>
          <p:nvPr/>
        </p:nvGrpSpPr>
        <p:grpSpPr bwMode="auto">
          <a:xfrm>
            <a:off x="3802063" y="685800"/>
            <a:ext cx="1481137" cy="1541463"/>
            <a:chOff x="746645" y="5375377"/>
            <a:chExt cx="2445793" cy="2543770"/>
          </a:xfrm>
        </p:grpSpPr>
        <p:pic>
          <p:nvPicPr>
            <p:cNvPr id="421906"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07" name="TextBox 31"/>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en-CA" b="1"/>
                <a:t>Artists</a:t>
              </a:r>
            </a:p>
          </p:txBody>
        </p:sp>
      </p:grpSp>
      <p:grpSp>
        <p:nvGrpSpPr>
          <p:cNvPr id="16395" name="Group 32"/>
          <p:cNvGrpSpPr>
            <a:grpSpLocks/>
          </p:cNvGrpSpPr>
          <p:nvPr/>
        </p:nvGrpSpPr>
        <p:grpSpPr bwMode="auto">
          <a:xfrm>
            <a:off x="5876925" y="2801938"/>
            <a:ext cx="1482725" cy="1541462"/>
            <a:chOff x="746645" y="5375377"/>
            <a:chExt cx="2445793" cy="2543770"/>
          </a:xfrm>
        </p:grpSpPr>
        <p:pic>
          <p:nvPicPr>
            <p:cNvPr id="421904"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05" name="TextBox 34"/>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en-CA" b="1"/>
                <a:t>Progs</a:t>
              </a:r>
            </a:p>
          </p:txBody>
        </p:sp>
      </p:grpSp>
      <p:grpSp>
        <p:nvGrpSpPr>
          <p:cNvPr id="16396" name="Group 35"/>
          <p:cNvGrpSpPr>
            <a:grpSpLocks/>
          </p:cNvGrpSpPr>
          <p:nvPr/>
        </p:nvGrpSpPr>
        <p:grpSpPr bwMode="auto">
          <a:xfrm>
            <a:off x="2424113" y="4225925"/>
            <a:ext cx="1482725" cy="1541463"/>
            <a:chOff x="746645" y="5375377"/>
            <a:chExt cx="2445793" cy="2543770"/>
          </a:xfrm>
        </p:grpSpPr>
        <p:pic>
          <p:nvPicPr>
            <p:cNvPr id="421902" name="Picture 2" descr="http://www.dreamstime.com/human-mind-vector-illustration-thumb12587575.jpg"/>
            <p:cNvPicPr>
              <a:picLocks noChangeAspect="1" noChangeArrowheads="1"/>
            </p:cNvPicPr>
            <p:nvPr/>
          </p:nvPicPr>
          <p:blipFill>
            <a:blip r:embed="rId5">
              <a:clrChange>
                <a:clrFrom>
                  <a:srgbClr val="FFFFFF"/>
                </a:clrFrom>
                <a:clrTo>
                  <a:srgbClr val="FFFFFF">
                    <a:alpha val="0"/>
                  </a:srgbClr>
                </a:clrTo>
              </a:clrChange>
            </a:blip>
            <a:srcRect b="7594"/>
            <a:stretch>
              <a:fillRect/>
            </a:stretch>
          </p:blipFill>
          <p:spPr bwMode="auto">
            <a:xfrm flipH="1">
              <a:off x="883692" y="5375377"/>
              <a:ext cx="2171700" cy="2007012"/>
            </a:xfrm>
            <a:prstGeom prst="rect">
              <a:avLst/>
            </a:prstGeom>
            <a:noFill/>
            <a:ln w="9525">
              <a:noFill/>
              <a:miter lim="800000"/>
              <a:headEnd/>
              <a:tailEnd/>
            </a:ln>
          </p:spPr>
        </p:pic>
        <p:sp>
          <p:nvSpPr>
            <p:cNvPr id="421903" name="TextBox 37"/>
            <p:cNvSpPr txBox="1">
              <a:spLocks noChangeArrowheads="1"/>
            </p:cNvSpPr>
            <p:nvPr/>
          </p:nvSpPr>
          <p:spPr bwMode="auto">
            <a:xfrm>
              <a:off x="746645" y="7379752"/>
              <a:ext cx="2445793" cy="539395"/>
            </a:xfrm>
            <a:prstGeom prst="rect">
              <a:avLst/>
            </a:prstGeom>
            <a:noFill/>
            <a:ln w="9525">
              <a:noFill/>
              <a:miter lim="800000"/>
              <a:headEnd/>
              <a:tailEnd/>
            </a:ln>
          </p:spPr>
          <p:txBody>
            <a:bodyPr>
              <a:spAutoFit/>
            </a:bodyPr>
            <a:lstStyle/>
            <a:p>
              <a:pPr algn="ctr"/>
              <a:r>
                <a:rPr lang="fr-CA" b="1"/>
                <a:t>Producers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fade">
                                      <p:cBhvr>
                                        <p:cTn id="7" dur="1250"/>
                                        <p:tgtEl>
                                          <p:spTgt spid="16392"/>
                                        </p:tgtEl>
                                      </p:cBhvr>
                                    </p:animEffect>
                                  </p:childTnLst>
                                </p:cTn>
                              </p:par>
                              <p:par>
                                <p:cTn id="8" presetID="10" presetClass="entr" presetSubtype="0" fill="hold" nodeType="withEffect">
                                  <p:stCondLst>
                                    <p:cond delay="300"/>
                                  </p:stCondLst>
                                  <p:childTnLst>
                                    <p:set>
                                      <p:cBhvr>
                                        <p:cTn id="9" dur="1" fill="hold">
                                          <p:stCondLst>
                                            <p:cond delay="0"/>
                                          </p:stCondLst>
                                        </p:cTn>
                                        <p:tgtEl>
                                          <p:spTgt spid="16393"/>
                                        </p:tgtEl>
                                        <p:attrNameLst>
                                          <p:attrName>style.visibility</p:attrName>
                                        </p:attrNameLst>
                                      </p:cBhvr>
                                      <p:to>
                                        <p:strVal val="visible"/>
                                      </p:to>
                                    </p:set>
                                    <p:animEffect transition="in" filter="fade">
                                      <p:cBhvr>
                                        <p:cTn id="10" dur="1250"/>
                                        <p:tgtEl>
                                          <p:spTgt spid="16393"/>
                                        </p:tgtEl>
                                      </p:cBhvr>
                                    </p:animEffect>
                                  </p:childTnLst>
                                </p:cTn>
                              </p:par>
                              <p:par>
                                <p:cTn id="11" presetID="10" presetClass="entr" presetSubtype="0" fill="hold" nodeType="withEffect">
                                  <p:stCondLst>
                                    <p:cond delay="600"/>
                                  </p:stCondLst>
                                  <p:childTnLst>
                                    <p:set>
                                      <p:cBhvr>
                                        <p:cTn id="12" dur="1" fill="hold">
                                          <p:stCondLst>
                                            <p:cond delay="0"/>
                                          </p:stCondLst>
                                        </p:cTn>
                                        <p:tgtEl>
                                          <p:spTgt spid="16396"/>
                                        </p:tgtEl>
                                        <p:attrNameLst>
                                          <p:attrName>style.visibility</p:attrName>
                                        </p:attrNameLst>
                                      </p:cBhvr>
                                      <p:to>
                                        <p:strVal val="visible"/>
                                      </p:to>
                                    </p:set>
                                    <p:animEffect transition="in" filter="fade">
                                      <p:cBhvr>
                                        <p:cTn id="13" dur="1250"/>
                                        <p:tgtEl>
                                          <p:spTgt spid="16396"/>
                                        </p:tgtEl>
                                      </p:cBhvr>
                                    </p:animEffect>
                                  </p:childTnLst>
                                </p:cTn>
                              </p:par>
                              <p:par>
                                <p:cTn id="14" presetID="10" presetClass="entr" presetSubtype="0" fill="hold" nodeType="withEffect">
                                  <p:stCondLst>
                                    <p:cond delay="900"/>
                                  </p:stCondLst>
                                  <p:childTnLst>
                                    <p:set>
                                      <p:cBhvr>
                                        <p:cTn id="15" dur="1" fill="hold">
                                          <p:stCondLst>
                                            <p:cond delay="0"/>
                                          </p:stCondLst>
                                        </p:cTn>
                                        <p:tgtEl>
                                          <p:spTgt spid="16389"/>
                                        </p:tgtEl>
                                        <p:attrNameLst>
                                          <p:attrName>style.visibility</p:attrName>
                                        </p:attrNameLst>
                                      </p:cBhvr>
                                      <p:to>
                                        <p:strVal val="visible"/>
                                      </p:to>
                                    </p:set>
                                    <p:animEffect transition="in" filter="fade">
                                      <p:cBhvr>
                                        <p:cTn id="16" dur="1250"/>
                                        <p:tgtEl>
                                          <p:spTgt spid="16389"/>
                                        </p:tgtEl>
                                      </p:cBhvr>
                                    </p:animEffect>
                                  </p:childTnLst>
                                </p:cTn>
                              </p:par>
                              <p:par>
                                <p:cTn id="17" presetID="10" presetClass="entr" presetSubtype="0" fill="hold" nodeType="withEffect">
                                  <p:stCondLst>
                                    <p:cond delay="1200"/>
                                  </p:stCondLst>
                                  <p:childTnLst>
                                    <p:set>
                                      <p:cBhvr>
                                        <p:cTn id="18" dur="1" fill="hold">
                                          <p:stCondLst>
                                            <p:cond delay="0"/>
                                          </p:stCondLst>
                                        </p:cTn>
                                        <p:tgtEl>
                                          <p:spTgt spid="16391"/>
                                        </p:tgtEl>
                                        <p:attrNameLst>
                                          <p:attrName>style.visibility</p:attrName>
                                        </p:attrNameLst>
                                      </p:cBhvr>
                                      <p:to>
                                        <p:strVal val="visible"/>
                                      </p:to>
                                    </p:set>
                                    <p:animEffect transition="in" filter="fade">
                                      <p:cBhvr>
                                        <p:cTn id="19" dur="1250"/>
                                        <p:tgtEl>
                                          <p:spTgt spid="16391"/>
                                        </p:tgtEl>
                                      </p:cBhvr>
                                    </p:animEffect>
                                  </p:childTnLst>
                                </p:cTn>
                              </p:par>
                              <p:par>
                                <p:cTn id="20" presetID="10" presetClass="entr" presetSubtype="0" fill="hold" nodeType="withEffect">
                                  <p:stCondLst>
                                    <p:cond delay="1500"/>
                                  </p:stCondLst>
                                  <p:childTnLst>
                                    <p:set>
                                      <p:cBhvr>
                                        <p:cTn id="21" dur="1" fill="hold">
                                          <p:stCondLst>
                                            <p:cond delay="0"/>
                                          </p:stCondLst>
                                        </p:cTn>
                                        <p:tgtEl>
                                          <p:spTgt spid="16394"/>
                                        </p:tgtEl>
                                        <p:attrNameLst>
                                          <p:attrName>style.visibility</p:attrName>
                                        </p:attrNameLst>
                                      </p:cBhvr>
                                      <p:to>
                                        <p:strVal val="visible"/>
                                      </p:to>
                                    </p:set>
                                    <p:animEffect transition="in" filter="fade">
                                      <p:cBhvr>
                                        <p:cTn id="22" dur="1250"/>
                                        <p:tgtEl>
                                          <p:spTgt spid="16394"/>
                                        </p:tgtEl>
                                      </p:cBhvr>
                                    </p:animEffect>
                                  </p:childTnLst>
                                </p:cTn>
                              </p:par>
                              <p:par>
                                <p:cTn id="23" presetID="10" presetClass="entr" presetSubtype="0" fill="hold" nodeType="withEffect">
                                  <p:stCondLst>
                                    <p:cond delay="1800"/>
                                  </p:stCondLst>
                                  <p:childTnLst>
                                    <p:set>
                                      <p:cBhvr>
                                        <p:cTn id="24" dur="1" fill="hold">
                                          <p:stCondLst>
                                            <p:cond delay="0"/>
                                          </p:stCondLst>
                                        </p:cTn>
                                        <p:tgtEl>
                                          <p:spTgt spid="16395"/>
                                        </p:tgtEl>
                                        <p:attrNameLst>
                                          <p:attrName>style.visibility</p:attrName>
                                        </p:attrNameLst>
                                      </p:cBhvr>
                                      <p:to>
                                        <p:strVal val="visible"/>
                                      </p:to>
                                    </p:set>
                                    <p:animEffect transition="in" filter="fade">
                                      <p:cBhvr>
                                        <p:cTn id="25" dur="1250"/>
                                        <p:tgtEl>
                                          <p:spTgt spid="16395"/>
                                        </p:tgtEl>
                                      </p:cBhvr>
                                    </p:animEffect>
                                  </p:childTnLst>
                                </p:cTn>
                              </p:par>
                              <p:par>
                                <p:cTn id="26" presetID="10" presetClass="entr" presetSubtype="0" fill="hold" nodeType="withEffect">
                                  <p:stCondLst>
                                    <p:cond delay="21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9" descr="http://ego-alterego.com/wp-content/uploads/2011/03/1-4770218308_4c69b05871_z-550x473.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http://www.wallpaperfo.com/thumbnails/cover/20120624/final%20fantasy%20video%20games%20artwork%208bit%20square%20enix%20retro%20games%201920x1200%20wallpaper_www.wallpaperfo.com_33.jpg"/>
          <p:cNvPicPr>
            <a:picLocks noChangeAspect="1" noChangeArrowheads="1"/>
          </p:cNvPicPr>
          <p:nvPr/>
        </p:nvPicPr>
        <p:blipFill>
          <a:blip r:embed="rId3"/>
          <a:srcRect/>
          <a:stretch>
            <a:fillRect/>
          </a:stretch>
        </p:blipFill>
        <p:spPr bwMode="auto">
          <a:xfrm>
            <a:off x="2438400" y="1849438"/>
            <a:ext cx="4267200" cy="3187700"/>
          </a:xfrm>
          <a:prstGeom prst="rect">
            <a:avLst/>
          </a:prstGeom>
          <a:noFill/>
          <a:ln w="9525">
            <a:noFill/>
            <a:miter lim="800000"/>
            <a:headEnd/>
            <a:tailEnd/>
          </a:ln>
        </p:spPr>
      </p:pic>
      <p:sp>
        <p:nvSpPr>
          <p:cNvPr id="3" name="Freeform 2"/>
          <p:cNvSpPr/>
          <p:nvPr/>
        </p:nvSpPr>
        <p:spPr>
          <a:xfrm>
            <a:off x="1562100" y="960438"/>
            <a:ext cx="3125788" cy="2640012"/>
          </a:xfrm>
          <a:custGeom>
            <a:avLst/>
            <a:gdLst>
              <a:gd name="connsiteX0" fmla="*/ 3125165 w 3125165"/>
              <a:gd name="connsiteY0" fmla="*/ 717630 h 2639028"/>
              <a:gd name="connsiteX1" fmla="*/ 451413 w 3125165"/>
              <a:gd name="connsiteY1" fmla="*/ 2639028 h 2639028"/>
              <a:gd name="connsiteX2" fmla="*/ 0 w 3125165"/>
              <a:gd name="connsiteY2" fmla="*/ 474562 h 2639028"/>
              <a:gd name="connsiteX3" fmla="*/ 1469985 w 3125165"/>
              <a:gd name="connsiteY3" fmla="*/ 0 h 2639028"/>
              <a:gd name="connsiteX4" fmla="*/ 3125165 w 3125165"/>
              <a:gd name="connsiteY4" fmla="*/ 717630 h 2639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5" h="2639028">
                <a:moveTo>
                  <a:pt x="3125165" y="717630"/>
                </a:moveTo>
                <a:lnTo>
                  <a:pt x="451413" y="2639028"/>
                </a:lnTo>
                <a:lnTo>
                  <a:pt x="0" y="474562"/>
                </a:lnTo>
                <a:lnTo>
                  <a:pt x="1469985" y="0"/>
                </a:lnTo>
                <a:lnTo>
                  <a:pt x="3125165" y="7176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C:\PPStf\MIGS\2012\Headshots\Bouchard.jpg"/>
          <p:cNvPicPr>
            <a:picLocks noChangeAspect="1" noChangeArrowheads="1"/>
          </p:cNvPicPr>
          <p:nvPr/>
        </p:nvPicPr>
        <p:blipFill>
          <a:blip r:embed="rId3"/>
          <a:srcRect l="16191" t="12036" r="13644" b="15964"/>
          <a:stretch>
            <a:fillRect/>
          </a:stretch>
        </p:blipFill>
        <p:spPr bwMode="auto">
          <a:xfrm>
            <a:off x="2408238" y="3427413"/>
            <a:ext cx="2060575" cy="2820987"/>
          </a:xfrm>
          <a:prstGeom prst="rect">
            <a:avLst/>
          </a:prstGeom>
          <a:noFill/>
          <a:ln w="9525">
            <a:noFill/>
            <a:miter lim="800000"/>
            <a:headEnd/>
            <a:tailEnd/>
          </a:ln>
        </p:spPr>
      </p:pic>
      <p:pic>
        <p:nvPicPr>
          <p:cNvPr id="123906" name="Picture 3" descr="C:\PPStf\MIGS\2012\Headshots\CordDrink2.jpg"/>
          <p:cNvPicPr>
            <a:picLocks noChangeAspect="1" noChangeArrowheads="1"/>
          </p:cNvPicPr>
          <p:nvPr/>
        </p:nvPicPr>
        <p:blipFill>
          <a:blip r:embed="rId4"/>
          <a:srcRect/>
          <a:stretch>
            <a:fillRect/>
          </a:stretch>
        </p:blipFill>
        <p:spPr bwMode="auto">
          <a:xfrm>
            <a:off x="4648200" y="3427413"/>
            <a:ext cx="2116138" cy="2820987"/>
          </a:xfrm>
          <a:prstGeom prst="rect">
            <a:avLst/>
          </a:prstGeom>
          <a:noFill/>
          <a:ln w="9525">
            <a:noFill/>
            <a:miter lim="800000"/>
            <a:headEnd/>
            <a:tailEnd/>
          </a:ln>
        </p:spPr>
      </p:pic>
      <p:pic>
        <p:nvPicPr>
          <p:cNvPr id="123907" name="Picture 4" descr="C:\PPStf\MIGS\2012\Headshots\TimSweeneyDICE610-200x200.jpg"/>
          <p:cNvPicPr>
            <a:picLocks noChangeAspect="1" noChangeArrowheads="1"/>
          </p:cNvPicPr>
          <p:nvPr/>
        </p:nvPicPr>
        <p:blipFill>
          <a:blip r:embed="rId5"/>
          <a:srcRect l="16798" r="6400"/>
          <a:stretch>
            <a:fillRect/>
          </a:stretch>
        </p:blipFill>
        <p:spPr bwMode="auto">
          <a:xfrm>
            <a:off x="6811963" y="439738"/>
            <a:ext cx="2179637" cy="2836862"/>
          </a:xfrm>
          <a:prstGeom prst="rect">
            <a:avLst/>
          </a:prstGeom>
          <a:noFill/>
          <a:ln w="9525">
            <a:noFill/>
            <a:miter lim="800000"/>
            <a:headEnd/>
            <a:tailEnd/>
          </a:ln>
        </p:spPr>
      </p:pic>
      <p:pic>
        <p:nvPicPr>
          <p:cNvPr id="123908" name="Picture 5" descr="C:\PPStf\MIGS\2012\Headshots\SheldonYoung.jpg"/>
          <p:cNvPicPr>
            <a:picLocks noChangeAspect="1" noChangeArrowheads="1"/>
          </p:cNvPicPr>
          <p:nvPr/>
        </p:nvPicPr>
        <p:blipFill>
          <a:blip r:embed="rId6"/>
          <a:srcRect l="9450" r="14886"/>
          <a:stretch>
            <a:fillRect/>
          </a:stretch>
        </p:blipFill>
        <p:spPr bwMode="auto">
          <a:xfrm>
            <a:off x="2359025" y="414338"/>
            <a:ext cx="2011363" cy="2835275"/>
          </a:xfrm>
          <a:prstGeom prst="rect">
            <a:avLst/>
          </a:prstGeom>
          <a:noFill/>
          <a:ln w="9525">
            <a:noFill/>
            <a:miter lim="800000"/>
            <a:headEnd/>
            <a:tailEnd/>
          </a:ln>
        </p:spPr>
      </p:pic>
      <p:pic>
        <p:nvPicPr>
          <p:cNvPr id="123909" name="Picture 6" descr="C:\PPStf\MIGS\2012\Headshots\johnathanmorin.jpg"/>
          <p:cNvPicPr>
            <a:picLocks noChangeAspect="1" noChangeArrowheads="1"/>
          </p:cNvPicPr>
          <p:nvPr/>
        </p:nvPicPr>
        <p:blipFill>
          <a:blip r:embed="rId7"/>
          <a:srcRect l="8784" t="3777" r="47418" b="4041"/>
          <a:stretch>
            <a:fillRect/>
          </a:stretch>
        </p:blipFill>
        <p:spPr bwMode="auto">
          <a:xfrm>
            <a:off x="6950075" y="3427413"/>
            <a:ext cx="2011363" cy="2820987"/>
          </a:xfrm>
          <a:prstGeom prst="rect">
            <a:avLst/>
          </a:prstGeom>
          <a:noFill/>
          <a:ln w="9525">
            <a:noFill/>
            <a:miter lim="800000"/>
            <a:headEnd/>
            <a:tailEnd/>
          </a:ln>
        </p:spPr>
      </p:pic>
      <p:pic>
        <p:nvPicPr>
          <p:cNvPr id="123910" name="Picture 7" descr="C:\PPStf\MIGS\2012\Headshots\PerronJail.jpg"/>
          <p:cNvPicPr>
            <a:picLocks noChangeAspect="1" noChangeArrowheads="1"/>
          </p:cNvPicPr>
          <p:nvPr/>
        </p:nvPicPr>
        <p:blipFill>
          <a:blip r:embed="rId8"/>
          <a:srcRect l="41925" t="24065" r="17307" b="2454"/>
          <a:stretch>
            <a:fillRect/>
          </a:stretch>
        </p:blipFill>
        <p:spPr bwMode="auto">
          <a:xfrm>
            <a:off x="184150" y="3427413"/>
            <a:ext cx="2076450" cy="2806700"/>
          </a:xfrm>
          <a:prstGeom prst="rect">
            <a:avLst/>
          </a:prstGeom>
          <a:noFill/>
          <a:ln w="9525">
            <a:noFill/>
            <a:miter lim="800000"/>
            <a:headEnd/>
            <a:tailEnd/>
          </a:ln>
        </p:spPr>
      </p:pic>
      <p:pic>
        <p:nvPicPr>
          <p:cNvPr id="123911" name="Picture 9" descr="C:\PPStf\MIGS\2012\Headshots\HutchinsonDrinks.jpg"/>
          <p:cNvPicPr>
            <a:picLocks noChangeAspect="1" noChangeArrowheads="1"/>
          </p:cNvPicPr>
          <p:nvPr/>
        </p:nvPicPr>
        <p:blipFill>
          <a:blip r:embed="rId9"/>
          <a:srcRect/>
          <a:stretch>
            <a:fillRect/>
          </a:stretch>
        </p:blipFill>
        <p:spPr bwMode="auto">
          <a:xfrm>
            <a:off x="4706938" y="415925"/>
            <a:ext cx="1922462" cy="2844800"/>
          </a:xfrm>
          <a:prstGeom prst="rect">
            <a:avLst/>
          </a:prstGeom>
          <a:noFill/>
          <a:ln w="9525">
            <a:noFill/>
            <a:miter lim="800000"/>
            <a:headEnd/>
            <a:tailEnd/>
          </a:ln>
        </p:spPr>
      </p:pic>
      <p:pic>
        <p:nvPicPr>
          <p:cNvPr id="123912" name="Picture 10" descr="C:\PPStf\MIGS\2012\Headshots\JJB.jpg"/>
          <p:cNvPicPr>
            <a:picLocks noChangeAspect="1" noChangeArrowheads="1"/>
          </p:cNvPicPr>
          <p:nvPr/>
        </p:nvPicPr>
        <p:blipFill>
          <a:blip r:embed="rId10"/>
          <a:srcRect l="5504" t="6531" r="13754" b="8141"/>
          <a:stretch>
            <a:fillRect/>
          </a:stretch>
        </p:blipFill>
        <p:spPr bwMode="auto">
          <a:xfrm>
            <a:off x="133350" y="384175"/>
            <a:ext cx="2011363" cy="283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4" descr="http://images2.fanpop.com/images/photos/4800000/FFVII-Crisis-Core-Wallpaper-final-fantasy-4870695-1024-768.jpg"/>
          <p:cNvPicPr>
            <a:picLocks noChangeAspect="1" noChangeArrowheads="1"/>
          </p:cNvPicPr>
          <p:nvPr/>
        </p:nvPicPr>
        <p:blipFill>
          <a:blip r:embed="rId3"/>
          <a:srcRect/>
          <a:stretch>
            <a:fillRect/>
          </a:stretch>
        </p:blipFill>
        <p:spPr bwMode="auto">
          <a:xfrm>
            <a:off x="0" y="-39688"/>
            <a:ext cx="9172575" cy="6897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4" descr="http://3.bp.blogspot.com/-bXPmWm3R1OA/Tgw2Bi8kLjI/AAAAAAAAFGs/RfShXZ1foEk/s1600/lightsaber-7.jpg"/>
          <p:cNvPicPr>
            <a:picLocks noChangeAspect="1" noChangeArrowheads="1"/>
          </p:cNvPicPr>
          <p:nvPr/>
        </p:nvPicPr>
        <p:blipFill>
          <a:blip r:embed="rId3"/>
          <a:srcRect/>
          <a:stretch>
            <a:fillRect/>
          </a:stretch>
        </p:blipFill>
        <p:spPr bwMode="auto">
          <a:xfrm>
            <a:off x="0" y="-304800"/>
            <a:ext cx="9172575" cy="716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5" descr="http://1.bp.blogspot.com/-81LFGtodnJc/UE9TCfnO2TI/AAAAAAAAJZ4/sxCNv4mPsqo/s400/geez-magazine-find-the-eyes-to-see.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38200" y="-228600"/>
            <a:ext cx="7239000" cy="68611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http://muyiwaokeola.files.wordpress.com/2010/04/break-limitations-21.jpg"/>
          <p:cNvPicPr>
            <a:picLocks noChangeAspect="1" noChangeArrowheads="1"/>
          </p:cNvPicPr>
          <p:nvPr/>
        </p:nvPicPr>
        <p:blipFill>
          <a:blip r:embed="rId3"/>
          <a:srcRect/>
          <a:stretch>
            <a:fillRect/>
          </a:stretch>
        </p:blipFill>
        <p:spPr bwMode="auto">
          <a:xfrm>
            <a:off x="0" y="0"/>
            <a:ext cx="9144000" cy="5921375"/>
          </a:xfrm>
          <a:prstGeom prst="rect">
            <a:avLst/>
          </a:prstGeom>
          <a:noFill/>
          <a:ln w="9525">
            <a:noFill/>
            <a:miter lim="800000"/>
            <a:headEnd/>
            <a:tailEnd/>
          </a:ln>
        </p:spPr>
      </p:pic>
      <p:sp>
        <p:nvSpPr>
          <p:cNvPr id="434178" name="Text Placeholder 1"/>
          <p:cNvSpPr txBox="1">
            <a:spLocks/>
          </p:cNvSpPr>
          <p:nvPr/>
        </p:nvSpPr>
        <p:spPr bwMode="auto">
          <a:xfrm>
            <a:off x="0" y="5921375"/>
            <a:ext cx="9144000" cy="946150"/>
          </a:xfrm>
          <a:prstGeom prst="rect">
            <a:avLst/>
          </a:prstGeom>
          <a:noFill/>
          <a:ln w="9525">
            <a:noFill/>
            <a:miter lim="800000"/>
            <a:headEnd/>
            <a:tailEnd/>
          </a:ln>
        </p:spPr>
        <p:txBody>
          <a:bodyPr anchor="ctr"/>
          <a:lstStyle/>
          <a:p>
            <a:pPr algn="ctr">
              <a:spcBef>
                <a:spcPct val="20000"/>
              </a:spcBef>
            </a:pPr>
            <a:r>
              <a:rPr lang="en-CA" sz="3600" b="1"/>
              <a:t>BEYOND LIMITATIONS</a:t>
            </a:r>
          </a:p>
        </p:txBody>
      </p:sp>
    </p:spTree>
  </p:cSld>
  <p:clrMapOvr>
    <a:masterClrMapping/>
  </p:clrMapOvr>
  <p:transition>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6" descr="http://24.media.tumblr.com/tumblr_m56i6iXlpz1qamopso1_500.jpg"/>
          <p:cNvPicPr>
            <a:picLocks noChangeAspect="1" noChangeArrowheads="1"/>
          </p:cNvPicPr>
          <p:nvPr/>
        </p:nvPicPr>
        <p:blipFill>
          <a:blip r:embed="rId3"/>
          <a:srcRect/>
          <a:stretch>
            <a:fillRect/>
          </a:stretch>
        </p:blipFill>
        <p:spPr bwMode="auto">
          <a:xfrm>
            <a:off x="3582988" y="0"/>
            <a:ext cx="5561012" cy="3125788"/>
          </a:xfrm>
          <a:prstGeom prst="rect">
            <a:avLst/>
          </a:prstGeom>
          <a:noFill/>
          <a:ln w="9525">
            <a:noFill/>
            <a:miter lim="800000"/>
            <a:headEnd/>
            <a:tailEnd/>
          </a:ln>
        </p:spPr>
      </p:pic>
      <p:pic>
        <p:nvPicPr>
          <p:cNvPr id="436226" name="Picture 2" descr="http://2.bp.blogspot.com/_nosbk-7sr-c/SxD_RSaKULI/AAAAAAAAGRs/_KbYk9jasdo/s1600/CryEngine3_4.jpg"/>
          <p:cNvPicPr>
            <a:picLocks noChangeAspect="1" noChangeArrowheads="1"/>
          </p:cNvPicPr>
          <p:nvPr/>
        </p:nvPicPr>
        <p:blipFill>
          <a:blip r:embed="rId4"/>
          <a:srcRect r="-3"/>
          <a:stretch>
            <a:fillRect/>
          </a:stretch>
        </p:blipFill>
        <p:spPr bwMode="auto">
          <a:xfrm>
            <a:off x="0" y="0"/>
            <a:ext cx="3582988" cy="3048000"/>
          </a:xfrm>
          <a:prstGeom prst="rect">
            <a:avLst/>
          </a:prstGeom>
          <a:noFill/>
          <a:ln w="9525">
            <a:noFill/>
            <a:miter lim="800000"/>
            <a:headEnd/>
            <a:tailEnd/>
          </a:ln>
        </p:spPr>
      </p:pic>
      <p:pic>
        <p:nvPicPr>
          <p:cNvPr id="436227" name="Picture 4" descr="http://www.azubu.com/wp-content/uploads/2012/06/125.jpg"/>
          <p:cNvPicPr>
            <a:picLocks noChangeAspect="1" noChangeArrowheads="1"/>
          </p:cNvPicPr>
          <p:nvPr/>
        </p:nvPicPr>
        <p:blipFill>
          <a:blip r:embed="rId5"/>
          <a:srcRect/>
          <a:stretch>
            <a:fillRect/>
          </a:stretch>
        </p:blipFill>
        <p:spPr bwMode="auto">
          <a:xfrm>
            <a:off x="0" y="3048000"/>
            <a:ext cx="4878388" cy="3810000"/>
          </a:xfrm>
          <a:prstGeom prst="rect">
            <a:avLst/>
          </a:prstGeom>
          <a:noFill/>
          <a:ln w="9525">
            <a:noFill/>
            <a:miter lim="800000"/>
            <a:headEnd/>
            <a:tailEnd/>
          </a:ln>
        </p:spPr>
      </p:pic>
      <p:pic>
        <p:nvPicPr>
          <p:cNvPr id="436228" name="Picture 8" descr="http://images.gamersyde.com/image_star_wars_1313-20018-2515_0002.jpg"/>
          <p:cNvPicPr>
            <a:picLocks noChangeAspect="1" noChangeArrowheads="1"/>
          </p:cNvPicPr>
          <p:nvPr/>
        </p:nvPicPr>
        <p:blipFill>
          <a:blip r:embed="rId6"/>
          <a:srcRect/>
          <a:stretch>
            <a:fillRect/>
          </a:stretch>
        </p:blipFill>
        <p:spPr bwMode="auto">
          <a:xfrm>
            <a:off x="4878388" y="3048000"/>
            <a:ext cx="4279900" cy="2403475"/>
          </a:xfrm>
          <a:prstGeom prst="rect">
            <a:avLst/>
          </a:prstGeom>
          <a:noFill/>
          <a:ln w="9525">
            <a:noFill/>
            <a:miter lim="800000"/>
            <a:headEnd/>
            <a:tailEnd/>
          </a:ln>
        </p:spPr>
      </p:pic>
      <p:pic>
        <p:nvPicPr>
          <p:cNvPr id="436229" name="Picture 10" descr="http://static9.cdn.ubi.com/en-GB/images/watchdogs_screen_02tcm2153800.jpg"/>
          <p:cNvPicPr>
            <a:picLocks noChangeAspect="1" noChangeArrowheads="1"/>
          </p:cNvPicPr>
          <p:nvPr/>
        </p:nvPicPr>
        <p:blipFill>
          <a:blip r:embed="rId7"/>
          <a:srcRect/>
          <a:stretch>
            <a:fillRect/>
          </a:stretch>
        </p:blipFill>
        <p:spPr bwMode="auto">
          <a:xfrm>
            <a:off x="4878388" y="4953000"/>
            <a:ext cx="4265612" cy="1905000"/>
          </a:xfrm>
          <a:prstGeom prst="rect">
            <a:avLst/>
          </a:prstGeom>
          <a:noFill/>
          <a:ln w="9525">
            <a:noFill/>
            <a:miter lim="800000"/>
            <a:headEnd/>
            <a:tailEnd/>
          </a:ln>
        </p:spPr>
      </p:pic>
      <p:pic>
        <p:nvPicPr>
          <p:cNvPr id="7" name="Picture 2" descr="http://www.wallpaperfo.com/thumbnails/cover/20120624/final%20fantasy%20video%20games%20artwork%208bit%20square%20enix%20retro%20games%201920x1200%20wallpaper_www.wallpaperfo.com_33.jpg"/>
          <p:cNvPicPr>
            <a:picLocks noChangeAspect="1" noChangeArrowheads="1"/>
          </p:cNvPicPr>
          <p:nvPr/>
        </p:nvPicPr>
        <p:blipFill>
          <a:blip r:embed="rId8"/>
          <a:srcRect/>
          <a:stretch>
            <a:fillRect/>
          </a:stretch>
        </p:blipFill>
        <p:spPr bwMode="auto">
          <a:xfrm>
            <a:off x="2438400" y="1849438"/>
            <a:ext cx="4267200" cy="31877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 descr="http://outplacing.com/files/2010/04/strategy.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descr="http://mp1st.com/wp-content/uploads/2012/06/Watch-Dogs-Logo-MP1st-600x368.jpg"/>
          <p:cNvPicPr>
            <a:picLocks noChangeAspect="1" noChangeArrowheads="1"/>
          </p:cNvPicPr>
          <p:nvPr/>
        </p:nvPicPr>
        <p:blipFill>
          <a:blip r:embed="rId3"/>
          <a:srcRect/>
          <a:stretch>
            <a:fillRect/>
          </a:stretch>
        </p:blipFill>
        <p:spPr bwMode="auto">
          <a:xfrm>
            <a:off x="0" y="0"/>
            <a:ext cx="2133600" cy="1752600"/>
          </a:xfrm>
          <a:prstGeom prst="rect">
            <a:avLst/>
          </a:prstGeom>
          <a:noFill/>
          <a:ln w="9525">
            <a:noFill/>
            <a:miter lim="800000"/>
            <a:headEnd/>
            <a:tailEnd/>
          </a:ln>
        </p:spPr>
      </p:pic>
      <p:pic>
        <p:nvPicPr>
          <p:cNvPr id="440322" name="Picture 4" descr="http://mp1st.com/wp-content/uploads/2012/06/Watch-Dogs-Logo-MP1st-600x368.jpg"/>
          <p:cNvPicPr>
            <a:picLocks noChangeAspect="1" noChangeArrowheads="1"/>
          </p:cNvPicPr>
          <p:nvPr/>
        </p:nvPicPr>
        <p:blipFill>
          <a:blip r:embed="rId3"/>
          <a:srcRect/>
          <a:stretch>
            <a:fillRect/>
          </a:stretch>
        </p:blipFill>
        <p:spPr bwMode="auto">
          <a:xfrm>
            <a:off x="7391400" y="0"/>
            <a:ext cx="1752600" cy="1752600"/>
          </a:xfrm>
          <a:prstGeom prst="rect">
            <a:avLst/>
          </a:prstGeom>
          <a:noFill/>
          <a:ln w="9525">
            <a:noFill/>
            <a:miter lim="800000"/>
            <a:headEnd/>
            <a:tailEnd/>
          </a:ln>
        </p:spPr>
      </p:pic>
      <p:pic>
        <p:nvPicPr>
          <p:cNvPr id="440323" name="Picture 4" descr="http://mp1st.com/wp-content/uploads/2012/06/Watch-Dogs-Logo-MP1st-600x368.jpg"/>
          <p:cNvPicPr>
            <a:picLocks noChangeAspect="1" noChangeArrowheads="1"/>
          </p:cNvPicPr>
          <p:nvPr/>
        </p:nvPicPr>
        <p:blipFill>
          <a:blip r:embed="rId4"/>
          <a:srcRect/>
          <a:stretch>
            <a:fillRect/>
          </a:stretch>
        </p:blipFill>
        <p:spPr bwMode="auto">
          <a:xfrm>
            <a:off x="1981200" y="0"/>
            <a:ext cx="5715000" cy="1752600"/>
          </a:xfrm>
          <a:prstGeom prst="rect">
            <a:avLst/>
          </a:prstGeom>
          <a:noFill/>
          <a:ln w="9525">
            <a:noFill/>
            <a:miter lim="800000"/>
            <a:headEnd/>
            <a:tailEnd/>
          </a:ln>
        </p:spPr>
      </p:pic>
      <p:pic>
        <p:nvPicPr>
          <p:cNvPr id="440324" name="Picture 4"/>
          <p:cNvPicPr>
            <a:picLocks noChangeAspect="1"/>
          </p:cNvPicPr>
          <p:nvPr/>
        </p:nvPicPr>
        <p:blipFill>
          <a:blip r:embed="rId5"/>
          <a:srcRect/>
          <a:stretch>
            <a:fillRect/>
          </a:stretch>
        </p:blipFill>
        <p:spPr bwMode="auto">
          <a:xfrm>
            <a:off x="0" y="1660525"/>
            <a:ext cx="9144000" cy="5197475"/>
          </a:xfrm>
          <a:prstGeom prst="rect">
            <a:avLst/>
          </a:prstGeom>
          <a:noFill/>
          <a:ln w="9525">
            <a:noFill/>
            <a:miter lim="800000"/>
            <a:headEnd/>
            <a:tailEnd/>
          </a:ln>
        </p:spPr>
      </p:pic>
      <p:pic>
        <p:nvPicPr>
          <p:cNvPr id="440325" name="Picture 2" descr="http://ges-sa.co.za/images/uploads/watchdogsmovie.jpg"/>
          <p:cNvPicPr>
            <a:picLocks noChangeAspect="1" noChangeArrowheads="1"/>
          </p:cNvPicPr>
          <p:nvPr/>
        </p:nvPicPr>
        <p:blipFill>
          <a:blip r:embed="rId6"/>
          <a:srcRect/>
          <a:stretch>
            <a:fillRect/>
          </a:stretch>
        </p:blipFill>
        <p:spPr bwMode="auto">
          <a:xfrm>
            <a:off x="152400" y="3581400"/>
            <a:ext cx="5381625" cy="3041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descr="http://images1.fanpop.com/images/image_uploads/The-Sims-2-the-sims-2-815237_1024_768.jpg"/>
          <p:cNvPicPr>
            <a:picLocks noChangeAspect="1" noChangeArrowheads="1"/>
          </p:cNvPicPr>
          <p:nvPr/>
        </p:nvPicPr>
        <p:blipFill>
          <a:blip r:embed="rId3"/>
          <a:srcRect/>
          <a:stretch>
            <a:fillRect/>
          </a:stretch>
        </p:blipFill>
        <p:spPr bwMode="auto">
          <a:xfrm>
            <a:off x="0" y="2133600"/>
            <a:ext cx="9163050" cy="4924425"/>
          </a:xfrm>
          <a:prstGeom prst="rect">
            <a:avLst/>
          </a:prstGeom>
          <a:noFill/>
          <a:ln w="9525">
            <a:noFill/>
            <a:miter lim="800000"/>
            <a:headEnd/>
            <a:tailEnd/>
          </a:ln>
        </p:spPr>
      </p:pic>
      <p:pic>
        <p:nvPicPr>
          <p:cNvPr id="442370" name="Picture 2" descr="http://images1.fanpop.com/images/image_uploads/The-Sims-2-the-sims-2-815237_1024_768.jpg"/>
          <p:cNvPicPr>
            <a:picLocks noChangeAspect="1" noChangeArrowheads="1"/>
          </p:cNvPicPr>
          <p:nvPr/>
        </p:nvPicPr>
        <p:blipFill>
          <a:blip r:embed="rId4"/>
          <a:srcRect/>
          <a:stretch>
            <a:fillRect/>
          </a:stretch>
        </p:blipFill>
        <p:spPr bwMode="auto">
          <a:xfrm>
            <a:off x="0" y="0"/>
            <a:ext cx="9163050" cy="2381250"/>
          </a:xfrm>
          <a:prstGeom prst="rect">
            <a:avLst/>
          </a:prstGeom>
          <a:noFill/>
          <a:ln w="9525">
            <a:noFill/>
            <a:miter lim="800000"/>
            <a:headEnd/>
            <a:tailEnd/>
          </a:ln>
        </p:spPr>
      </p:pic>
      <p:sp>
        <p:nvSpPr>
          <p:cNvPr id="442371" name="Text Placeholder 1"/>
          <p:cNvSpPr txBox="1">
            <a:spLocks/>
          </p:cNvSpPr>
          <p:nvPr/>
        </p:nvSpPr>
        <p:spPr bwMode="auto">
          <a:xfrm>
            <a:off x="0" y="4763"/>
            <a:ext cx="9144000" cy="2662237"/>
          </a:xfrm>
          <a:prstGeom prst="rect">
            <a:avLst/>
          </a:prstGeom>
          <a:noFill/>
          <a:ln w="9525">
            <a:noFill/>
            <a:miter lim="800000"/>
            <a:headEnd/>
            <a:tailEnd/>
          </a:ln>
        </p:spPr>
        <p:txBody>
          <a:bodyPr anchor="ctr"/>
          <a:lstStyle/>
          <a:p>
            <a:pPr algn="ctr">
              <a:spcBef>
                <a:spcPct val="20000"/>
              </a:spcBef>
            </a:pPr>
            <a:r>
              <a:rPr lang="en-CA" sz="3600" b="1"/>
              <a:t>RISE OF THE NPCS</a:t>
            </a:r>
          </a:p>
        </p:txBody>
      </p:sp>
    </p:spTree>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4417" name="Group 1"/>
          <p:cNvGrpSpPr>
            <a:grpSpLocks/>
          </p:cNvGrpSpPr>
          <p:nvPr/>
        </p:nvGrpSpPr>
        <p:grpSpPr bwMode="auto">
          <a:xfrm>
            <a:off x="0" y="-20638"/>
            <a:ext cx="9144000" cy="6878638"/>
            <a:chOff x="381000" y="318008"/>
            <a:chExt cx="3908694" cy="4440691"/>
          </a:xfrm>
        </p:grpSpPr>
        <p:pic>
          <p:nvPicPr>
            <p:cNvPr id="444418" name="Picture 2" descr="http://gamerlimit.com/wp-content/uploads/2008/12/screen35b-500x281.jpg"/>
            <p:cNvPicPr>
              <a:picLocks noChangeAspect="1" noChangeArrowheads="1"/>
            </p:cNvPicPr>
            <p:nvPr/>
          </p:nvPicPr>
          <p:blipFill>
            <a:blip r:embed="rId3"/>
            <a:srcRect/>
            <a:stretch>
              <a:fillRect/>
            </a:stretch>
          </p:blipFill>
          <p:spPr bwMode="auto">
            <a:xfrm>
              <a:off x="381000" y="318008"/>
              <a:ext cx="3908694" cy="2196591"/>
            </a:xfrm>
            <a:prstGeom prst="rect">
              <a:avLst/>
            </a:prstGeom>
            <a:noFill/>
            <a:ln w="9525">
              <a:noFill/>
              <a:miter lim="800000"/>
              <a:headEnd/>
              <a:tailEnd/>
            </a:ln>
          </p:spPr>
        </p:pic>
        <p:pic>
          <p:nvPicPr>
            <p:cNvPr id="444419" name="Picture 4" descr="http://oyster.ignimgs.com/mediawiki/apis.ign.com/mass-effect-3/thumb/4/47/Na-conversationwheel2.jpg/418px-Na-conversationwheel2.jpg"/>
            <p:cNvPicPr>
              <a:picLocks noChangeAspect="1" noChangeArrowheads="1"/>
            </p:cNvPicPr>
            <p:nvPr/>
          </p:nvPicPr>
          <p:blipFill>
            <a:blip r:embed="rId4"/>
            <a:srcRect/>
            <a:stretch>
              <a:fillRect/>
            </a:stretch>
          </p:blipFill>
          <p:spPr bwMode="auto">
            <a:xfrm>
              <a:off x="381000" y="2514598"/>
              <a:ext cx="3908694" cy="2244101"/>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8" descr="http://www.deviantart.com/download/67117802/weighted_companion_cube_by_krz9000.jpg"/>
          <p:cNvPicPr>
            <a:picLocks noChangeAspect="1" noChangeArrowheads="1"/>
          </p:cNvPicPr>
          <p:nvPr/>
        </p:nvPicPr>
        <p:blipFill>
          <a:blip r:embed="rId3"/>
          <a:srcRect/>
          <a:stretch>
            <a:fillRect/>
          </a:stretch>
        </p:blipFill>
        <p:spPr bwMode="auto">
          <a:xfrm>
            <a:off x="-76200" y="0"/>
            <a:ext cx="92202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325438" y="-304800"/>
            <a:ext cx="9850438" cy="3543300"/>
          </a:xfrm>
          <a:prstGeom prst="rect">
            <a:avLst/>
          </a:prstGeom>
          <a:noFill/>
          <a:ln w="9525">
            <a:noFill/>
            <a:miter lim="800000"/>
            <a:headEnd/>
            <a:tailEnd/>
          </a:ln>
        </p:spPr>
        <p:txBody>
          <a:bodyPr anchor="ctr"/>
          <a:lstStyle/>
          <a:p>
            <a:pPr algn="ctr">
              <a:lnSpc>
                <a:spcPct val="80000"/>
              </a:lnSpc>
            </a:pPr>
            <a:r>
              <a:rPr lang="en-US" sz="5900">
                <a:latin typeface="Rockwell Extra Bold" pitchFamily="18" charset="0"/>
              </a:rPr>
              <a:t>JONATHAN</a:t>
            </a:r>
          </a:p>
          <a:p>
            <a:pPr algn="ctr">
              <a:lnSpc>
                <a:spcPct val="80000"/>
              </a:lnSpc>
            </a:pPr>
            <a:r>
              <a:rPr lang="en-US" sz="5900">
                <a:latin typeface="Rockwell Extra Bold" pitchFamily="18" charset="0"/>
              </a:rPr>
              <a:t>JACQUES-BELLETETE</a:t>
            </a:r>
          </a:p>
        </p:txBody>
      </p:sp>
      <p:sp>
        <p:nvSpPr>
          <p:cNvPr id="125954"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Art Director	  		     Eidos Montreal</a:t>
            </a:r>
          </a:p>
        </p:txBody>
      </p:sp>
      <p:pic>
        <p:nvPicPr>
          <p:cNvPr id="125955" name="Picture 4" descr="C:\PPStf\MIGS\2012\GameBox\1147351495-00.jpg"/>
          <p:cNvPicPr>
            <a:picLocks noChangeAspect="1" noChangeArrowheads="1"/>
          </p:cNvPicPr>
          <p:nvPr/>
        </p:nvPicPr>
        <p:blipFill>
          <a:blip r:embed="rId3"/>
          <a:srcRect/>
          <a:stretch>
            <a:fillRect/>
          </a:stretch>
        </p:blipFill>
        <p:spPr bwMode="auto">
          <a:xfrm>
            <a:off x="1600200" y="3316288"/>
            <a:ext cx="2362200" cy="3357562"/>
          </a:xfrm>
          <a:prstGeom prst="rect">
            <a:avLst/>
          </a:prstGeom>
          <a:noFill/>
          <a:ln w="9525">
            <a:noFill/>
            <a:miter lim="800000"/>
            <a:headEnd/>
            <a:tailEnd/>
          </a:ln>
        </p:spPr>
      </p:pic>
      <p:pic>
        <p:nvPicPr>
          <p:cNvPr id="125956" name="Picture 5" descr="C:\PPStf\MIGS\2012\GameBox\Deus_Ex_Human_Revolution_cover.jpg"/>
          <p:cNvPicPr>
            <a:picLocks noChangeAspect="1" noChangeArrowheads="1"/>
          </p:cNvPicPr>
          <p:nvPr/>
        </p:nvPicPr>
        <p:blipFill>
          <a:blip r:embed="rId4"/>
          <a:srcRect/>
          <a:stretch>
            <a:fillRect/>
          </a:stretch>
        </p:blipFill>
        <p:spPr bwMode="auto">
          <a:xfrm>
            <a:off x="5334000" y="3316288"/>
            <a:ext cx="2381250" cy="336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4" descr="http://x87.xanga.com/ea6f9b2b74233275816072/m219795205.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62" name="Picture 6" descr="http://conservapedia.com/images/6/6e/Monalisa.jpg"/>
          <p:cNvPicPr>
            <a:picLocks noChangeAspect="1" noChangeArrowheads="1"/>
          </p:cNvPicPr>
          <p:nvPr/>
        </p:nvPicPr>
        <p:blipFill>
          <a:blip r:embed="rId3"/>
          <a:srcRect/>
          <a:stretch>
            <a:fillRect/>
          </a:stretch>
        </p:blipFill>
        <p:spPr bwMode="auto">
          <a:xfrm>
            <a:off x="2114550" y="76200"/>
            <a:ext cx="5048250" cy="66929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2610" name="Picture 2" descr="http://oneinabillionblog.files.wordpress.com/2012/08/einstein-creativity.jpg"/>
          <p:cNvPicPr>
            <a:picLocks noChangeAspect="1" noChangeArrowheads="1"/>
          </p:cNvPicPr>
          <p:nvPr/>
        </p:nvPicPr>
        <p:blipFill>
          <a:blip r:embed="rId3"/>
          <a:srcRect/>
          <a:stretch>
            <a:fillRect/>
          </a:stretch>
        </p:blipFill>
        <p:spPr bwMode="auto">
          <a:xfrm>
            <a:off x="9525" y="838200"/>
            <a:ext cx="9134475" cy="4081463"/>
          </a:xfrm>
          <a:prstGeom prst="rect">
            <a:avLst/>
          </a:prstGeom>
          <a:noFill/>
          <a:ln w="9525">
            <a:noFill/>
            <a:miter lim="800000"/>
            <a:headEnd/>
            <a:tailEnd/>
          </a:ln>
        </p:spPr>
      </p:pic>
      <p:sp>
        <p:nvSpPr>
          <p:cNvPr id="452611" name="Text Placeholder 1"/>
          <p:cNvSpPr txBox="1">
            <a:spLocks/>
          </p:cNvSpPr>
          <p:nvPr/>
        </p:nvSpPr>
        <p:spPr bwMode="auto">
          <a:xfrm>
            <a:off x="0" y="4919663"/>
            <a:ext cx="9144000" cy="1938337"/>
          </a:xfrm>
          <a:prstGeom prst="rect">
            <a:avLst/>
          </a:prstGeom>
          <a:noFill/>
          <a:ln w="9525">
            <a:noFill/>
            <a:miter lim="800000"/>
            <a:headEnd/>
            <a:tailEnd/>
          </a:ln>
        </p:spPr>
        <p:txBody>
          <a:bodyPr anchor="ctr"/>
          <a:lstStyle/>
          <a:p>
            <a:pPr algn="ctr">
              <a:spcBef>
                <a:spcPct val="20000"/>
              </a:spcBef>
            </a:pPr>
            <a:r>
              <a:rPr lang="en-CA" sz="3600" b="1">
                <a:solidFill>
                  <a:schemeClr val="bg1"/>
                </a:solidFill>
              </a:rPr>
              <a:t>THANK YOU</a:t>
            </a:r>
          </a:p>
        </p:txBody>
      </p:sp>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C:\PPStf\MIGS\2012\Headshots\Bouchard.jpg"/>
          <p:cNvPicPr>
            <a:picLocks noChangeAspect="1" noChangeArrowheads="1"/>
          </p:cNvPicPr>
          <p:nvPr/>
        </p:nvPicPr>
        <p:blipFill>
          <a:blip r:embed="rId3"/>
          <a:srcRect l="16191" t="12036" r="13644" b="15964"/>
          <a:stretch>
            <a:fillRect/>
          </a:stretch>
        </p:blipFill>
        <p:spPr bwMode="auto">
          <a:xfrm>
            <a:off x="2408238" y="3427413"/>
            <a:ext cx="2060575" cy="2820987"/>
          </a:xfrm>
          <a:prstGeom prst="rect">
            <a:avLst/>
          </a:prstGeom>
          <a:noFill/>
          <a:ln w="9525">
            <a:noFill/>
            <a:miter lim="800000"/>
            <a:headEnd/>
            <a:tailEnd/>
          </a:ln>
        </p:spPr>
      </p:pic>
      <p:pic>
        <p:nvPicPr>
          <p:cNvPr id="454658" name="Picture 3" descr="C:\PPStf\MIGS\2012\Headshots\CordDrink2.jpg"/>
          <p:cNvPicPr>
            <a:picLocks noChangeAspect="1" noChangeArrowheads="1"/>
          </p:cNvPicPr>
          <p:nvPr/>
        </p:nvPicPr>
        <p:blipFill>
          <a:blip r:embed="rId4"/>
          <a:srcRect/>
          <a:stretch>
            <a:fillRect/>
          </a:stretch>
        </p:blipFill>
        <p:spPr bwMode="auto">
          <a:xfrm>
            <a:off x="4648200" y="3427413"/>
            <a:ext cx="2116138" cy="2820987"/>
          </a:xfrm>
          <a:prstGeom prst="rect">
            <a:avLst/>
          </a:prstGeom>
          <a:noFill/>
          <a:ln w="9525">
            <a:noFill/>
            <a:miter lim="800000"/>
            <a:headEnd/>
            <a:tailEnd/>
          </a:ln>
        </p:spPr>
      </p:pic>
      <p:pic>
        <p:nvPicPr>
          <p:cNvPr id="454659" name="Picture 4" descr="C:\PPStf\MIGS\2012\Headshots\TimSweeneyDICE610-200x200.jpg"/>
          <p:cNvPicPr>
            <a:picLocks noChangeAspect="1" noChangeArrowheads="1"/>
          </p:cNvPicPr>
          <p:nvPr/>
        </p:nvPicPr>
        <p:blipFill>
          <a:blip r:embed="rId5"/>
          <a:srcRect l="16798" r="6400"/>
          <a:stretch>
            <a:fillRect/>
          </a:stretch>
        </p:blipFill>
        <p:spPr bwMode="auto">
          <a:xfrm>
            <a:off x="6811963" y="439738"/>
            <a:ext cx="2179637" cy="2836862"/>
          </a:xfrm>
          <a:prstGeom prst="rect">
            <a:avLst/>
          </a:prstGeom>
          <a:noFill/>
          <a:ln w="9525">
            <a:noFill/>
            <a:miter lim="800000"/>
            <a:headEnd/>
            <a:tailEnd/>
          </a:ln>
        </p:spPr>
      </p:pic>
      <p:pic>
        <p:nvPicPr>
          <p:cNvPr id="454660" name="Picture 5" descr="C:\PPStf\MIGS\2012\Headshots\SheldonYoung.jpg"/>
          <p:cNvPicPr>
            <a:picLocks noChangeAspect="1" noChangeArrowheads="1"/>
          </p:cNvPicPr>
          <p:nvPr/>
        </p:nvPicPr>
        <p:blipFill>
          <a:blip r:embed="rId6"/>
          <a:srcRect l="9450" r="14886"/>
          <a:stretch>
            <a:fillRect/>
          </a:stretch>
        </p:blipFill>
        <p:spPr bwMode="auto">
          <a:xfrm>
            <a:off x="2359025" y="414338"/>
            <a:ext cx="2011363" cy="2835275"/>
          </a:xfrm>
          <a:prstGeom prst="rect">
            <a:avLst/>
          </a:prstGeom>
          <a:noFill/>
          <a:ln w="9525">
            <a:noFill/>
            <a:miter lim="800000"/>
            <a:headEnd/>
            <a:tailEnd/>
          </a:ln>
        </p:spPr>
      </p:pic>
      <p:pic>
        <p:nvPicPr>
          <p:cNvPr id="454661" name="Picture 6" descr="C:\PPStf\MIGS\2012\Headshots\johnathanmorin.jpg"/>
          <p:cNvPicPr>
            <a:picLocks noChangeAspect="1" noChangeArrowheads="1"/>
          </p:cNvPicPr>
          <p:nvPr/>
        </p:nvPicPr>
        <p:blipFill>
          <a:blip r:embed="rId7"/>
          <a:srcRect l="8784" t="3777" r="47418" b="4041"/>
          <a:stretch>
            <a:fillRect/>
          </a:stretch>
        </p:blipFill>
        <p:spPr bwMode="auto">
          <a:xfrm>
            <a:off x="6950075" y="3427413"/>
            <a:ext cx="2011363" cy="2820987"/>
          </a:xfrm>
          <a:prstGeom prst="rect">
            <a:avLst/>
          </a:prstGeom>
          <a:noFill/>
          <a:ln w="9525">
            <a:noFill/>
            <a:miter lim="800000"/>
            <a:headEnd/>
            <a:tailEnd/>
          </a:ln>
        </p:spPr>
      </p:pic>
      <p:pic>
        <p:nvPicPr>
          <p:cNvPr id="454662" name="Picture 7" descr="C:\PPStf\MIGS\2012\Headshots\PerronJail.jpg"/>
          <p:cNvPicPr>
            <a:picLocks noChangeAspect="1" noChangeArrowheads="1"/>
          </p:cNvPicPr>
          <p:nvPr/>
        </p:nvPicPr>
        <p:blipFill>
          <a:blip r:embed="rId8"/>
          <a:srcRect l="41925" t="24065" r="17307" b="2454"/>
          <a:stretch>
            <a:fillRect/>
          </a:stretch>
        </p:blipFill>
        <p:spPr bwMode="auto">
          <a:xfrm>
            <a:off x="184150" y="3427413"/>
            <a:ext cx="2076450" cy="2806700"/>
          </a:xfrm>
          <a:prstGeom prst="rect">
            <a:avLst/>
          </a:prstGeom>
          <a:noFill/>
          <a:ln w="9525">
            <a:noFill/>
            <a:miter lim="800000"/>
            <a:headEnd/>
            <a:tailEnd/>
          </a:ln>
        </p:spPr>
      </p:pic>
      <p:pic>
        <p:nvPicPr>
          <p:cNvPr id="454663" name="Picture 9" descr="C:\PPStf\MIGS\2012\Headshots\HutchinsonDrinks.jpg"/>
          <p:cNvPicPr>
            <a:picLocks noChangeAspect="1" noChangeArrowheads="1"/>
          </p:cNvPicPr>
          <p:nvPr/>
        </p:nvPicPr>
        <p:blipFill>
          <a:blip r:embed="rId9"/>
          <a:srcRect/>
          <a:stretch>
            <a:fillRect/>
          </a:stretch>
        </p:blipFill>
        <p:spPr bwMode="auto">
          <a:xfrm>
            <a:off x="4706938" y="415925"/>
            <a:ext cx="1922462" cy="2844800"/>
          </a:xfrm>
          <a:prstGeom prst="rect">
            <a:avLst/>
          </a:prstGeom>
          <a:noFill/>
          <a:ln w="9525">
            <a:noFill/>
            <a:miter lim="800000"/>
            <a:headEnd/>
            <a:tailEnd/>
          </a:ln>
        </p:spPr>
      </p:pic>
      <p:pic>
        <p:nvPicPr>
          <p:cNvPr id="454664" name="Picture 10" descr="C:\PPStf\MIGS\2012\Headshots\JJB.jpg"/>
          <p:cNvPicPr>
            <a:picLocks noChangeAspect="1" noChangeArrowheads="1"/>
          </p:cNvPicPr>
          <p:nvPr/>
        </p:nvPicPr>
        <p:blipFill>
          <a:blip r:embed="rId10"/>
          <a:srcRect l="5504" t="6531" r="13754" b="8141"/>
          <a:stretch>
            <a:fillRect/>
          </a:stretch>
        </p:blipFill>
        <p:spPr bwMode="auto">
          <a:xfrm>
            <a:off x="133350" y="384175"/>
            <a:ext cx="2011363" cy="283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9" descr="C:\PPStf\MIGS\2012\Images\SilverGoldUQ.png"/>
          <p:cNvPicPr>
            <a:picLocks noChangeAspect="1" noChangeArrowheads="1"/>
          </p:cNvPicPr>
          <p:nvPr/>
        </p:nvPicPr>
        <p:blipFill>
          <a:blip r:embed="rId3"/>
          <a:srcRect l="9308" t="46852" r="28703" b="41023"/>
          <a:stretch>
            <a:fillRect/>
          </a:stretch>
        </p:blipFill>
        <p:spPr bwMode="auto">
          <a:xfrm>
            <a:off x="854075" y="2835275"/>
            <a:ext cx="7223125" cy="1096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8754" name="Picture 16" descr="Robotron_2084_brain"/>
          <p:cNvPicPr>
            <a:picLocks noChangeAspect="1" noChangeArrowheads="1"/>
          </p:cNvPicPr>
          <p:nvPr/>
        </p:nvPicPr>
        <p:blipFill>
          <a:blip r:embed="rId3"/>
          <a:srcRect/>
          <a:stretch>
            <a:fillRect/>
          </a:stretch>
        </p:blipFill>
        <p:spPr bwMode="auto">
          <a:xfrm>
            <a:off x="7313613" y="457200"/>
            <a:ext cx="520700" cy="619125"/>
          </a:xfrm>
          <a:prstGeom prst="rect">
            <a:avLst/>
          </a:prstGeom>
          <a:noFill/>
          <a:ln w="9525">
            <a:noFill/>
            <a:miter lim="800000"/>
            <a:headEnd/>
            <a:tailEnd/>
          </a:ln>
        </p:spPr>
      </p:pic>
      <p:sp>
        <p:nvSpPr>
          <p:cNvPr id="458755" name="Rectangle 4"/>
          <p:cNvSpPr>
            <a:spLocks noChangeArrowheads="1"/>
          </p:cNvSpPr>
          <p:nvPr/>
        </p:nvSpPr>
        <p:spPr bwMode="auto">
          <a:xfrm>
            <a:off x="-304800" y="4903788"/>
            <a:ext cx="9677400" cy="1470025"/>
          </a:xfrm>
          <a:prstGeom prst="rect">
            <a:avLst/>
          </a:prstGeom>
          <a:noFill/>
          <a:ln w="9525">
            <a:noFill/>
            <a:miter lim="800000"/>
            <a:headEnd/>
            <a:tailEnd/>
          </a:ln>
        </p:spPr>
        <p:txBody>
          <a:bodyPr anchor="ctr"/>
          <a:lstStyle/>
          <a:p>
            <a:pPr algn="ctr">
              <a:lnSpc>
                <a:spcPct val="80000"/>
              </a:lnSpc>
            </a:pPr>
            <a:r>
              <a:rPr lang="en-US" sz="9800">
                <a:solidFill>
                  <a:srgbClr val="FFFFFF"/>
                </a:solidFill>
                <a:latin typeface="Rockwell Extra Bold" pitchFamily="18" charset="0"/>
              </a:rPr>
              <a:t>INVENTING</a:t>
            </a:r>
          </a:p>
          <a:p>
            <a:pPr algn="ctr">
              <a:lnSpc>
                <a:spcPct val="80000"/>
              </a:lnSpc>
            </a:pPr>
            <a:r>
              <a:rPr lang="en-US" sz="9800">
                <a:solidFill>
                  <a:srgbClr val="FFFFFF"/>
                </a:solidFill>
                <a:latin typeface="Rockwell Extra Bold" pitchFamily="18" charset="0"/>
              </a:rPr>
              <a:t>THE FUTURE</a:t>
            </a:r>
          </a:p>
        </p:txBody>
      </p:sp>
      <p:sp>
        <p:nvSpPr>
          <p:cNvPr id="458756" name="Rectangle 2"/>
          <p:cNvSpPr txBox="1">
            <a:spLocks noChangeArrowheads="1"/>
          </p:cNvSpPr>
          <p:nvPr/>
        </p:nvSpPr>
        <p:spPr bwMode="auto">
          <a:xfrm>
            <a:off x="190500" y="990600"/>
            <a:ext cx="8839200" cy="2667000"/>
          </a:xfrm>
          <a:prstGeom prst="rect">
            <a:avLst/>
          </a:prstGeom>
          <a:noFill/>
          <a:ln w="9525">
            <a:noFill/>
            <a:miter lim="800000"/>
            <a:headEnd/>
            <a:tailEnd/>
          </a:ln>
        </p:spPr>
        <p:txBody>
          <a:bodyPr anchor="ctr"/>
          <a:lstStyle/>
          <a:p>
            <a:pPr algn="ctr"/>
            <a:r>
              <a:rPr lang="en-US" sz="2800" i="1">
                <a:solidFill>
                  <a:srgbClr val="FFC000"/>
                </a:solidFill>
              </a:rPr>
              <a:t>“</a:t>
            </a:r>
            <a:r>
              <a:rPr lang="en-US" sz="2800" b="1" i="1">
                <a:solidFill>
                  <a:srgbClr val="FFC000"/>
                </a:solidFill>
              </a:rPr>
              <a:t>The future is not laid out on a track. It is something that we can decide, and to the extent that we do not violate any known laws of the universe, we can probably make it work the way that we want to.</a:t>
            </a:r>
            <a:r>
              <a:rPr lang="en-US" sz="2800" i="1">
                <a:solidFill>
                  <a:srgbClr val="FFC000"/>
                </a:solidFill>
              </a:rPr>
              <a:t>”  – Alan Kay </a:t>
            </a:r>
          </a:p>
        </p:txBody>
      </p:sp>
      <p:sp>
        <p:nvSpPr>
          <p:cNvPr id="458757" name="Rectangle 5"/>
          <p:cNvSpPr>
            <a:spLocks noChangeArrowheads="1"/>
          </p:cNvSpPr>
          <p:nvPr/>
        </p:nvSpPr>
        <p:spPr bwMode="auto">
          <a:xfrm>
            <a:off x="228600" y="3733800"/>
            <a:ext cx="8686800" cy="990600"/>
          </a:xfrm>
          <a:prstGeom prst="rect">
            <a:avLst/>
          </a:prstGeom>
          <a:noFill/>
          <a:ln w="9525">
            <a:noFill/>
            <a:miter lim="800000"/>
            <a:headEnd/>
            <a:tailEnd/>
          </a:ln>
        </p:spPr>
        <p:txBody>
          <a:bodyPr/>
          <a:lstStyle/>
          <a:p>
            <a:pPr algn="ctr">
              <a:lnSpc>
                <a:spcPct val="80000"/>
              </a:lnSpc>
              <a:spcBef>
                <a:spcPct val="20000"/>
              </a:spcBef>
            </a:pPr>
            <a:r>
              <a:rPr lang="en-US" sz="2000" b="1">
                <a:solidFill>
                  <a:schemeClr val="bg1"/>
                </a:solidFill>
              </a:rPr>
              <a:t>Slides maybe eventually at:</a:t>
            </a:r>
          </a:p>
          <a:p>
            <a:pPr algn="ctr">
              <a:lnSpc>
                <a:spcPct val="80000"/>
              </a:lnSpc>
              <a:spcBef>
                <a:spcPct val="20000"/>
              </a:spcBef>
            </a:pPr>
            <a:r>
              <a:rPr lang="en-US" sz="2000" b="1">
                <a:solidFill>
                  <a:schemeClr val="bg1"/>
                </a:solidFill>
              </a:rPr>
              <a:t>www.paranoidproductions.com    		www.richardrouse.com</a:t>
            </a:r>
          </a:p>
        </p:txBody>
      </p:sp>
      <p:sp>
        <p:nvSpPr>
          <p:cNvPr id="458758" name="Rectangle 4"/>
          <p:cNvSpPr>
            <a:spLocks noChangeArrowheads="1"/>
          </p:cNvSpPr>
          <p:nvPr/>
        </p:nvSpPr>
        <p:spPr bwMode="auto">
          <a:xfrm>
            <a:off x="-228600" y="187325"/>
            <a:ext cx="9677400" cy="955675"/>
          </a:xfrm>
          <a:prstGeom prst="rect">
            <a:avLst/>
          </a:prstGeom>
          <a:noFill/>
          <a:ln w="9525">
            <a:noFill/>
            <a:miter lim="800000"/>
            <a:headEnd/>
            <a:tailEnd/>
          </a:ln>
        </p:spPr>
        <p:txBody>
          <a:bodyPr anchor="ctr"/>
          <a:lstStyle/>
          <a:p>
            <a:pPr algn="ctr">
              <a:lnSpc>
                <a:spcPct val="80000"/>
              </a:lnSpc>
            </a:pPr>
            <a:r>
              <a:rPr lang="en-US" sz="3000">
                <a:solidFill>
                  <a:schemeClr val="bg1"/>
                </a:solidFill>
                <a:latin typeface="Rockwell Extra Bold" pitchFamily="18" charset="0"/>
              </a:rPr>
              <a:t>Montr</a:t>
            </a:r>
            <a:r>
              <a:rPr lang="en-US" sz="3000" b="1">
                <a:solidFill>
                  <a:schemeClr val="bg1"/>
                </a:solidFill>
                <a:latin typeface="Rockwell Extra Bold" pitchFamily="18" charset="0"/>
              </a:rPr>
              <a:t>é</a:t>
            </a:r>
            <a:r>
              <a:rPr lang="en-US" sz="3000">
                <a:solidFill>
                  <a:schemeClr val="bg1"/>
                </a:solidFill>
                <a:latin typeface="Rockwell Extra Bold" pitchFamily="18" charset="0"/>
              </a:rPr>
              <a:t>al International Game Summit</a:t>
            </a:r>
          </a:p>
          <a:p>
            <a:pPr algn="ctr">
              <a:lnSpc>
                <a:spcPct val="80000"/>
              </a:lnSpc>
            </a:pPr>
            <a:r>
              <a:rPr lang="en-US" sz="6600">
                <a:solidFill>
                  <a:schemeClr val="bg1"/>
                </a:solidFill>
                <a:latin typeface="Rockwell Extra Bold" pitchFamily="18" charset="0"/>
              </a:rPr>
              <a:t>BRAIN DUMP 2  12</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tumblr_ls4t85tzxI1qbzzgco1_500.gif"/>
          <p:cNvPicPr>
            <a:picLocks noChangeAspect="1"/>
          </p:cNvPicPr>
          <p:nvPr/>
        </p:nvPicPr>
        <p:blipFill>
          <a:blip r:embed="rId2"/>
          <a:srcRect/>
          <a:stretch>
            <a:fillRect/>
          </a:stretch>
        </p:blipFill>
        <p:spPr bwMode="auto">
          <a:xfrm>
            <a:off x="0" y="0"/>
            <a:ext cx="9285288" cy="6858000"/>
          </a:xfrm>
          <a:prstGeom prst="rect">
            <a:avLst/>
          </a:prstGeom>
          <a:noFill/>
          <a:ln w="9525">
            <a:noFill/>
            <a:miter lim="800000"/>
            <a:headEnd/>
            <a:tailEnd/>
          </a:ln>
        </p:spPr>
      </p:pic>
      <p:sp>
        <p:nvSpPr>
          <p:cNvPr id="128002" name="TextBox 2"/>
          <p:cNvSpPr txBox="1">
            <a:spLocks noChangeArrowheads="1"/>
          </p:cNvSpPr>
          <p:nvPr/>
        </p:nvSpPr>
        <p:spPr bwMode="auto">
          <a:xfrm>
            <a:off x="-169863" y="2982913"/>
            <a:ext cx="9553576" cy="1200150"/>
          </a:xfrm>
          <a:prstGeom prst="rect">
            <a:avLst/>
          </a:prstGeom>
          <a:solidFill>
            <a:schemeClr val="tx1"/>
          </a:solidFill>
          <a:ln w="9525">
            <a:noFill/>
            <a:miter lim="800000"/>
            <a:headEnd/>
            <a:tailEnd/>
          </a:ln>
        </p:spPr>
        <p:txBody>
          <a:bodyPr>
            <a:spAutoFit/>
          </a:bodyPr>
          <a:lstStyle/>
          <a:p>
            <a:pPr algn="ctr"/>
            <a:r>
              <a:rPr lang="en-CA" sz="3600">
                <a:solidFill>
                  <a:schemeClr val="bg1"/>
                </a:solidFill>
                <a:latin typeface="Minecraftia Regular"/>
                <a:ea typeface="MS PGothic" pitchFamily="34" charset="-128"/>
              </a:rPr>
              <a:t>The video game industry must go to aesthetic rehab</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p:cNvPicPr>
            <a:picLocks noChangeAspect="1"/>
          </p:cNvPicPr>
          <p:nvPr/>
        </p:nvPicPr>
        <p:blipFill>
          <a:blip r:embed="rId2"/>
          <a:srcRect/>
          <a:stretch>
            <a:fillRect/>
          </a:stretch>
        </p:blipFill>
        <p:spPr bwMode="auto">
          <a:xfrm>
            <a:off x="0" y="-839788"/>
            <a:ext cx="9144000" cy="8537576"/>
          </a:xfrm>
          <a:prstGeom prst="rect">
            <a:avLst/>
          </a:prstGeom>
          <a:noFill/>
          <a:ln w="9525">
            <a:noFill/>
            <a:miter lim="800000"/>
            <a:headEnd/>
            <a:tailEnd/>
          </a:ln>
        </p:spPr>
      </p:pic>
      <p:sp>
        <p:nvSpPr>
          <p:cNvPr id="4" name="TextBox 2"/>
          <p:cNvSpPr txBox="1">
            <a:spLocks noChangeArrowheads="1"/>
          </p:cNvSpPr>
          <p:nvPr/>
        </p:nvSpPr>
        <p:spPr bwMode="auto">
          <a:xfrm>
            <a:off x="-138113" y="812800"/>
            <a:ext cx="9544051" cy="830263"/>
          </a:xfrm>
          <a:prstGeom prst="rect">
            <a:avLst/>
          </a:prstGeom>
          <a:solidFill>
            <a:srgbClr val="000000"/>
          </a:solidFill>
          <a:ln w="9525">
            <a:noFill/>
            <a:miter lim="800000"/>
            <a:headEnd/>
            <a:tailEnd/>
          </a:ln>
        </p:spPr>
        <p:txBody>
          <a:bodyPr>
            <a:spAutoFit/>
          </a:bodyPr>
          <a:lstStyle/>
          <a:p>
            <a:pPr algn="ctr"/>
            <a:r>
              <a:rPr lang="en-CA" sz="2400" b="1">
                <a:solidFill>
                  <a:srgbClr val="FFFFFF"/>
                </a:solidFill>
                <a:latin typeface="Minecraftia Regular"/>
                <a:ea typeface="MS PGothic" pitchFamily="34" charset="-128"/>
              </a:rPr>
              <a:t>We live in some kind of air sealed visual parallel universe.</a:t>
            </a:r>
          </a:p>
        </p:txBody>
      </p:sp>
      <p:sp>
        <p:nvSpPr>
          <p:cNvPr id="129027" name="TextBox 2"/>
          <p:cNvSpPr txBox="1">
            <a:spLocks noChangeArrowheads="1"/>
          </p:cNvSpPr>
          <p:nvPr/>
        </p:nvSpPr>
        <p:spPr bwMode="auto">
          <a:xfrm>
            <a:off x="-941388" y="4478338"/>
            <a:ext cx="3019426" cy="831850"/>
          </a:xfrm>
          <a:prstGeom prst="rect">
            <a:avLst/>
          </a:prstGeom>
          <a:noFill/>
          <a:ln w="9525">
            <a:noFill/>
            <a:miter lim="800000"/>
            <a:headEnd/>
            <a:tailEnd/>
          </a:ln>
        </p:spPr>
        <p:txBody>
          <a:bodyPr>
            <a:spAutoFit/>
          </a:bodyPr>
          <a:lstStyle/>
          <a:p>
            <a:pPr algn="r"/>
            <a:r>
              <a:rPr lang="en-CA" sz="2400" b="1">
                <a:latin typeface="Minecraftia Regular"/>
                <a:ea typeface="MS PGothic" pitchFamily="34" charset="-128"/>
              </a:rPr>
              <a:t>Videogame visuals</a:t>
            </a:r>
          </a:p>
        </p:txBody>
      </p:sp>
      <p:cxnSp>
        <p:nvCxnSpPr>
          <p:cNvPr id="5" name="Straight Connector 4"/>
          <p:cNvCxnSpPr>
            <a:cxnSpLocks noChangeShapeType="1"/>
            <a:endCxn id="129027" idx="3"/>
          </p:cNvCxnSpPr>
          <p:nvPr/>
        </p:nvCxnSpPr>
        <p:spPr bwMode="auto">
          <a:xfrm flipH="1">
            <a:off x="2078038" y="3833813"/>
            <a:ext cx="2627312" cy="106045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extLst>
        </p:spPr>
      </p:cxnSp>
      <p:pic>
        <p:nvPicPr>
          <p:cNvPr id="129029" name="Picture 1" descr="tumblr_m9qebmHJM91qer56zo1_500.gif"/>
          <p:cNvPicPr>
            <a:picLocks noChangeAspect="1"/>
          </p:cNvPicPr>
          <p:nvPr/>
        </p:nvPicPr>
        <p:blipFill>
          <a:blip r:embed="rId3"/>
          <a:srcRect/>
          <a:stretch>
            <a:fillRect/>
          </a:stretch>
        </p:blipFill>
        <p:spPr bwMode="auto">
          <a:xfrm>
            <a:off x="2559050" y="1866900"/>
            <a:ext cx="4049713" cy="40497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tumblr_lsn0dn9cvp1qbzzgco1_1280.gif"/>
          <p:cNvPicPr>
            <a:picLocks noChangeAspect="1"/>
          </p:cNvPicPr>
          <p:nvPr/>
        </p:nvPicPr>
        <p:blipFill>
          <a:blip r:embed="rId3"/>
          <a:srcRect/>
          <a:stretch>
            <a:fillRect/>
          </a:stretch>
        </p:blipFill>
        <p:spPr bwMode="auto">
          <a:xfrm>
            <a:off x="0" y="0"/>
            <a:ext cx="9144000" cy="7034213"/>
          </a:xfrm>
          <a:prstGeom prst="rect">
            <a:avLst/>
          </a:prstGeom>
          <a:noFill/>
          <a:ln w="9525">
            <a:noFill/>
            <a:miter lim="800000"/>
            <a:headEnd/>
            <a:tailEnd/>
          </a:ln>
        </p:spPr>
      </p:pic>
      <p:sp>
        <p:nvSpPr>
          <p:cNvPr id="8" name="TextBox 2"/>
          <p:cNvSpPr txBox="1">
            <a:spLocks noChangeArrowheads="1"/>
          </p:cNvSpPr>
          <p:nvPr/>
        </p:nvSpPr>
        <p:spPr bwMode="auto">
          <a:xfrm>
            <a:off x="0" y="3697288"/>
            <a:ext cx="9277350" cy="461962"/>
          </a:xfrm>
          <a:prstGeom prst="rect">
            <a:avLst/>
          </a:prstGeom>
          <a:solidFill>
            <a:srgbClr val="000000"/>
          </a:solidFill>
          <a:ln w="9525">
            <a:noFill/>
            <a:miter lim="800000"/>
            <a:headEnd/>
            <a:tailEnd/>
          </a:ln>
        </p:spPr>
        <p:txBody>
          <a:bodyPr>
            <a:spAutoFit/>
          </a:bodyPr>
          <a:lstStyle/>
          <a:p>
            <a:pPr algn="ctr"/>
            <a:r>
              <a:rPr lang="en-CA" sz="2400" b="1">
                <a:solidFill>
                  <a:srgbClr val="FF0000"/>
                </a:solidFill>
                <a:latin typeface="Minecraftia Regular"/>
                <a:ea typeface="MS PGothic" pitchFamily="34" charset="-128"/>
              </a:rPr>
              <a:t>Our visual culture is completely outdated!!!!!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afterEffect">
                                  <p:stCondLst>
                                    <p:cond delay="0"/>
                                  </p:stCondLst>
                                  <p:childTnLst>
                                    <p:animClr clrSpc="rgb" dir="cw">
                                      <p:cBhvr override="childStyle">
                                        <p:cTn id="6" dur="500" fill="hold"/>
                                        <p:tgtEl>
                                          <p:spTgt spid="8"/>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descr="tumblr_m4dd4kvSC51qbzzgco1_1280.gif"/>
          <p:cNvPicPr>
            <a:picLocks noChangeAspect="1"/>
          </p:cNvPicPr>
          <p:nvPr/>
        </p:nvPicPr>
        <p:blipFill>
          <a:blip r:embed="rId3"/>
          <a:srcRect/>
          <a:stretch>
            <a:fillRect/>
          </a:stretch>
        </p:blipFill>
        <p:spPr bwMode="auto">
          <a:xfrm>
            <a:off x="-661988" y="-636588"/>
            <a:ext cx="10191751" cy="7494588"/>
          </a:xfrm>
          <a:prstGeom prst="rect">
            <a:avLst/>
          </a:prstGeom>
          <a:noFill/>
          <a:ln w="9525">
            <a:noFill/>
            <a:miter lim="800000"/>
            <a:headEnd/>
            <a:tailEnd/>
          </a:ln>
        </p:spPr>
      </p:pic>
      <p:sp>
        <p:nvSpPr>
          <p:cNvPr id="2" name="Rectangle 1"/>
          <p:cNvSpPr>
            <a:spLocks noChangeArrowheads="1"/>
          </p:cNvSpPr>
          <p:nvPr/>
        </p:nvSpPr>
        <p:spPr bwMode="auto">
          <a:xfrm>
            <a:off x="-500063" y="5553075"/>
            <a:ext cx="5238751" cy="811213"/>
          </a:xfrm>
          <a:prstGeom prst="rect">
            <a:avLst/>
          </a:prstGeom>
          <a:solidFill>
            <a:schemeClr val="tx1"/>
          </a:solidFill>
          <a:ln>
            <a:noFill/>
          </a:ln>
          <a:effectLst>
            <a:outerShdw blurRad="40000" dist="23000" dir="5400000" rotWithShape="0">
              <a:srgbClr val="808080">
                <a:alpha val="34999"/>
              </a:srgbClr>
            </a:outerShdw>
          </a:effectLst>
          <a:extLst>
            <a:ext uri="{91240B29-F687-4F45-9708-019B960494DF}"/>
          </a:extLst>
        </p:spPr>
        <p:txBody>
          <a:bodyPr anchor="ctr"/>
          <a:lstStyle/>
          <a:p>
            <a:pPr algn="ctr">
              <a:defRPr/>
            </a:pPr>
            <a:endParaRPr lang="en-US">
              <a:solidFill>
                <a:schemeClr val="lt1"/>
              </a:solidFill>
              <a:latin typeface="+mn-lt"/>
            </a:endParaRPr>
          </a:p>
        </p:txBody>
      </p:sp>
      <p:sp>
        <p:nvSpPr>
          <p:cNvPr id="132099" name="TextBox 2"/>
          <p:cNvSpPr txBox="1">
            <a:spLocks noChangeArrowheads="1"/>
          </p:cNvSpPr>
          <p:nvPr/>
        </p:nvSpPr>
        <p:spPr bwMode="auto">
          <a:xfrm>
            <a:off x="1411288" y="5748338"/>
            <a:ext cx="9753600" cy="400050"/>
          </a:xfrm>
          <a:prstGeom prst="rect">
            <a:avLst/>
          </a:prstGeom>
          <a:noFill/>
          <a:ln w="9525">
            <a:noFill/>
            <a:miter lim="800000"/>
            <a:headEnd/>
            <a:tailEnd/>
          </a:ln>
        </p:spPr>
        <p:txBody>
          <a:bodyPr>
            <a:spAutoFit/>
          </a:bodyPr>
          <a:lstStyle/>
          <a:p>
            <a:r>
              <a:rPr lang="en-CA" sz="2000" b="1">
                <a:solidFill>
                  <a:schemeClr val="bg1"/>
                </a:solidFill>
                <a:latin typeface="Minecraftia Regular"/>
                <a:ea typeface="MS PGothic" pitchFamily="34" charset="-128"/>
              </a:rPr>
              <a:t>WE</a:t>
            </a:r>
            <a:r>
              <a:rPr lang="en-CA" altLang="en-US" sz="2000" b="1">
                <a:solidFill>
                  <a:schemeClr val="bg1"/>
                </a:solidFill>
                <a:latin typeface="Minecraftia Regular"/>
                <a:ea typeface="MS PGothic" pitchFamily="34" charset="-128"/>
              </a:rPr>
              <a:t>’</a:t>
            </a:r>
            <a:r>
              <a:rPr lang="en-CA" sz="2000" b="1">
                <a:solidFill>
                  <a:schemeClr val="bg1"/>
                </a:solidFill>
                <a:latin typeface="Minecraftia Regular"/>
                <a:ea typeface="MS PGothic" pitchFamily="34" charset="-128"/>
              </a:rPr>
              <a:t>RE FUCKING LOST!</a:t>
            </a:r>
          </a:p>
        </p:txBody>
      </p:sp>
      <p:sp>
        <p:nvSpPr>
          <p:cNvPr id="7" name="TextBox 2"/>
          <p:cNvSpPr txBox="1">
            <a:spLocks noChangeArrowheads="1"/>
          </p:cNvSpPr>
          <p:nvPr/>
        </p:nvSpPr>
        <p:spPr bwMode="auto">
          <a:xfrm>
            <a:off x="-676275" y="2497138"/>
            <a:ext cx="10160000" cy="830262"/>
          </a:xfrm>
          <a:prstGeom prst="rect">
            <a:avLst/>
          </a:prstGeom>
          <a:solidFill>
            <a:srgbClr val="000000"/>
          </a:solidFill>
          <a:ln w="9525">
            <a:noFill/>
            <a:miter lim="800000"/>
            <a:headEnd/>
            <a:tailEnd/>
          </a:ln>
        </p:spPr>
        <p:txBody>
          <a:bodyPr>
            <a:spAutoFit/>
          </a:bodyPr>
          <a:lstStyle/>
          <a:p>
            <a:pPr algn="ctr"/>
            <a:r>
              <a:rPr lang="en-CA" sz="2400" b="1">
                <a:solidFill>
                  <a:srgbClr val="FF0000"/>
                </a:solidFill>
                <a:latin typeface="Minecraftia Regular"/>
                <a:ea typeface="MS PGothic" pitchFamily="34" charset="-128"/>
              </a:rPr>
              <a:t>Our visual culture hasn</a:t>
            </a:r>
            <a:r>
              <a:rPr lang="en-CA" altLang="en-US" sz="2400" b="1">
                <a:solidFill>
                  <a:srgbClr val="FF0000"/>
                </a:solidFill>
                <a:latin typeface="Minecraftia Regular"/>
                <a:ea typeface="MS PGothic" pitchFamily="34" charset="-128"/>
              </a:rPr>
              <a:t>’</a:t>
            </a:r>
            <a:r>
              <a:rPr lang="en-CA" sz="2400" b="1">
                <a:solidFill>
                  <a:srgbClr val="FF0000"/>
                </a:solidFill>
                <a:latin typeface="Minecraftia Regular"/>
                <a:ea typeface="MS PGothic" pitchFamily="34" charset="-128"/>
              </a:rPr>
              <a:t>t stepped out of its parents</a:t>
            </a:r>
            <a:r>
              <a:rPr lang="en-CA" altLang="en-US" sz="2400" b="1">
                <a:solidFill>
                  <a:srgbClr val="FF0000"/>
                </a:solidFill>
                <a:latin typeface="Minecraftia Regular"/>
                <a:ea typeface="MS PGothic" pitchFamily="34" charset="-128"/>
              </a:rPr>
              <a:t>’</a:t>
            </a:r>
            <a:r>
              <a:rPr lang="en-CA" sz="2400" b="1">
                <a:solidFill>
                  <a:srgbClr val="FF0000"/>
                </a:solidFill>
                <a:latin typeface="Minecraftia Regular"/>
                <a:ea typeface="MS PGothic" pitchFamily="34" charset="-128"/>
              </a:rPr>
              <a:t> basement in 25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afterEffect">
                                  <p:stCondLst>
                                    <p:cond delay="0"/>
                                  </p:stCondLst>
                                  <p:childTnLst>
                                    <p:animClr clrSpc="rgb" dir="cw">
                                      <p:cBhvr override="childStyle">
                                        <p:cTn id="6" dur="500" fill="hold"/>
                                        <p:tgtEl>
                                          <p:spTgt spid="7"/>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tumblr_mcaeh8weh01qbzzgco1_500.gif"/>
          <p:cNvPicPr>
            <a:picLocks noChangeAspect="1"/>
          </p:cNvPicPr>
          <p:nvPr/>
        </p:nvPicPr>
        <p:blipFill>
          <a:blip r:embed="rId3"/>
          <a:srcRect/>
          <a:stretch>
            <a:fillRect/>
          </a:stretch>
        </p:blipFill>
        <p:spPr bwMode="auto">
          <a:xfrm>
            <a:off x="0" y="-392113"/>
            <a:ext cx="9144000" cy="7772401"/>
          </a:xfrm>
          <a:prstGeom prst="rect">
            <a:avLst/>
          </a:prstGeom>
          <a:noFill/>
          <a:ln w="9525">
            <a:noFill/>
            <a:miter lim="800000"/>
            <a:headEnd/>
            <a:tailEnd/>
          </a:ln>
        </p:spPr>
      </p:pic>
      <p:sp>
        <p:nvSpPr>
          <p:cNvPr id="5" name="Rectangle 4"/>
          <p:cNvSpPr>
            <a:spLocks noChangeArrowheads="1"/>
          </p:cNvSpPr>
          <p:nvPr/>
        </p:nvSpPr>
        <p:spPr bwMode="auto">
          <a:xfrm>
            <a:off x="-141288" y="-503238"/>
            <a:ext cx="9285288" cy="5884863"/>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extLst>
        </p:spPr>
        <p:txBody>
          <a:bodyPr anchor="ctr"/>
          <a:lstStyle/>
          <a:p>
            <a:pPr algn="ctr">
              <a:defRPr/>
            </a:pPr>
            <a:endParaRPr lang="en-US">
              <a:solidFill>
                <a:schemeClr val="lt1"/>
              </a:solidFill>
              <a:latin typeface="+mn-lt"/>
            </a:endParaRPr>
          </a:p>
        </p:txBody>
      </p:sp>
      <p:pic>
        <p:nvPicPr>
          <p:cNvPr id="134147" name="Picture 1" descr="tumblr_lrro2xKfFI1qbzzgco1_1280.gif"/>
          <p:cNvPicPr>
            <a:picLocks noChangeAspect="1"/>
          </p:cNvPicPr>
          <p:nvPr/>
        </p:nvPicPr>
        <p:blipFill>
          <a:blip r:embed="rId4"/>
          <a:srcRect/>
          <a:stretch>
            <a:fillRect/>
          </a:stretch>
        </p:blipFill>
        <p:spPr bwMode="auto">
          <a:xfrm>
            <a:off x="322263" y="-33338"/>
            <a:ext cx="8580437" cy="5883276"/>
          </a:xfrm>
          <a:prstGeom prst="rect">
            <a:avLst/>
          </a:prstGeom>
          <a:noFill/>
          <a:ln w="9525">
            <a:noFill/>
            <a:miter lim="800000"/>
            <a:headEnd/>
            <a:tailEnd/>
          </a:ln>
        </p:spPr>
      </p:pic>
      <p:sp>
        <p:nvSpPr>
          <p:cNvPr id="3" name="Rectangle 2"/>
          <p:cNvSpPr>
            <a:spLocks noChangeArrowheads="1"/>
          </p:cNvSpPr>
          <p:nvPr/>
        </p:nvSpPr>
        <p:spPr bwMode="auto">
          <a:xfrm>
            <a:off x="282575" y="5764213"/>
            <a:ext cx="5080000" cy="725487"/>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extLst>
        </p:spPr>
        <p:txBody>
          <a:bodyPr anchor="ctr"/>
          <a:lstStyle/>
          <a:p>
            <a:pPr algn="ctr">
              <a:defRPr/>
            </a:pPr>
            <a:endParaRPr lang="en-US">
              <a:solidFill>
                <a:schemeClr val="lt1"/>
              </a:solidFill>
              <a:latin typeface="+mn-lt"/>
            </a:endParaRPr>
          </a:p>
        </p:txBody>
      </p:sp>
      <p:sp>
        <p:nvSpPr>
          <p:cNvPr id="134149" name="TextBox 2"/>
          <p:cNvSpPr txBox="1">
            <a:spLocks noChangeArrowheads="1"/>
          </p:cNvSpPr>
          <p:nvPr/>
        </p:nvSpPr>
        <p:spPr bwMode="auto">
          <a:xfrm>
            <a:off x="2830513" y="5870575"/>
            <a:ext cx="4405312" cy="584200"/>
          </a:xfrm>
          <a:prstGeom prst="rect">
            <a:avLst/>
          </a:prstGeom>
          <a:noFill/>
          <a:ln w="9525">
            <a:noFill/>
            <a:miter lim="800000"/>
            <a:headEnd/>
            <a:tailEnd/>
          </a:ln>
        </p:spPr>
        <p:txBody>
          <a:bodyPr>
            <a:spAutoFit/>
          </a:bodyPr>
          <a:lstStyle/>
          <a:p>
            <a:r>
              <a:rPr lang="en-CA" sz="3200" b="1">
                <a:solidFill>
                  <a:schemeClr val="bg1"/>
                </a:solidFill>
                <a:latin typeface="Minecraftia Regular"/>
                <a:ea typeface="MS PGothic" pitchFamily="34" charset="-128"/>
              </a:rPr>
              <a:t>YEEEEEH!!!!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tumblr_lu59u9EOvK1qer56zo1_500.gif"/>
          <p:cNvPicPr>
            <a:picLocks noChangeAspect="1"/>
          </p:cNvPicPr>
          <p:nvPr/>
        </p:nvPicPr>
        <p:blipFill>
          <a:blip r:embed="rId3"/>
          <a:srcRect/>
          <a:stretch>
            <a:fillRect/>
          </a:stretch>
        </p:blipFill>
        <p:spPr bwMode="auto">
          <a:xfrm>
            <a:off x="-1755775" y="-60325"/>
            <a:ext cx="13209588" cy="6973888"/>
          </a:xfrm>
          <a:prstGeom prst="rect">
            <a:avLst/>
          </a:prstGeom>
          <a:noFill/>
          <a:ln w="9525">
            <a:noFill/>
            <a:miter lim="800000"/>
            <a:headEnd/>
            <a:tailEnd/>
          </a:ln>
        </p:spPr>
      </p:pic>
      <p:sp>
        <p:nvSpPr>
          <p:cNvPr id="8" name="TextBox 2"/>
          <p:cNvSpPr txBox="1">
            <a:spLocks noChangeArrowheads="1"/>
          </p:cNvSpPr>
          <p:nvPr/>
        </p:nvSpPr>
        <p:spPr bwMode="auto">
          <a:xfrm>
            <a:off x="-2540000" y="-19050"/>
            <a:ext cx="14379575" cy="1077913"/>
          </a:xfrm>
          <a:prstGeom prst="rect">
            <a:avLst/>
          </a:prstGeom>
          <a:solidFill>
            <a:schemeClr val="tx1"/>
          </a:solidFill>
          <a:ln w="9525">
            <a:noFill/>
            <a:miter lim="800000"/>
            <a:headEnd/>
            <a:tailEnd/>
          </a:ln>
        </p:spPr>
        <p:txBody>
          <a:bodyPr>
            <a:spAutoFit/>
          </a:bodyPr>
          <a:lstStyle/>
          <a:p>
            <a:pPr algn="ctr"/>
            <a:r>
              <a:rPr lang="en-CA" sz="3200">
                <a:solidFill>
                  <a:srgbClr val="FFFFFF"/>
                </a:solidFill>
                <a:latin typeface="Minecraftia Regular"/>
                <a:ea typeface="MS PGothic" pitchFamily="34" charset="-128"/>
              </a:rPr>
              <a:t>We must start looking at </a:t>
            </a:r>
          </a:p>
          <a:p>
            <a:pPr algn="ctr"/>
            <a:r>
              <a:rPr lang="en-CA" sz="3200">
                <a:solidFill>
                  <a:srgbClr val="FFFFFF"/>
                </a:solidFill>
                <a:latin typeface="Minecraftia Regular"/>
                <a:ea typeface="MS PGothic" pitchFamily="34" charset="-128"/>
              </a:rPr>
              <a:t>new sources of inspiration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descr="tumblr_lxn0a4KBkg1qbzzgco1_1280.gif"/>
          <p:cNvPicPr>
            <a:picLocks noChangeAspect="1"/>
          </p:cNvPicPr>
          <p:nvPr/>
        </p:nvPicPr>
        <p:blipFill>
          <a:blip r:embed="rId3"/>
          <a:srcRect/>
          <a:stretch>
            <a:fillRect/>
          </a:stretch>
        </p:blipFill>
        <p:spPr bwMode="auto">
          <a:xfrm>
            <a:off x="-130175" y="-2811463"/>
            <a:ext cx="9691688" cy="10215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3" descr="C:\PPStf\MIGS\2012\Headshots\CordDrink2.jpg"/>
          <p:cNvPicPr>
            <a:picLocks noChangeAspect="1" noChangeArrowheads="1"/>
          </p:cNvPicPr>
          <p:nvPr/>
        </p:nvPicPr>
        <p:blipFill>
          <a:blip r:embed="rId3"/>
          <a:srcRect/>
          <a:stretch>
            <a:fillRect/>
          </a:stretch>
        </p:blipFill>
        <p:spPr bwMode="auto">
          <a:xfrm>
            <a:off x="4648200" y="3427413"/>
            <a:ext cx="2116138" cy="2820987"/>
          </a:xfrm>
          <a:prstGeom prst="rect">
            <a:avLst/>
          </a:prstGeom>
          <a:noFill/>
          <a:ln w="9525">
            <a:noFill/>
            <a:miter lim="800000"/>
            <a:headEnd/>
            <a:tailEnd/>
          </a:ln>
        </p:spPr>
      </p:pic>
      <p:pic>
        <p:nvPicPr>
          <p:cNvPr id="87042" name="Picture 4" descr="C:\PPStf\MIGS\2012\Headshots\TimSweeneyDICE610-200x200.jpg"/>
          <p:cNvPicPr>
            <a:picLocks noChangeAspect="1" noChangeArrowheads="1"/>
          </p:cNvPicPr>
          <p:nvPr/>
        </p:nvPicPr>
        <p:blipFill>
          <a:blip r:embed="rId4"/>
          <a:srcRect l="16798" r="6400"/>
          <a:stretch>
            <a:fillRect/>
          </a:stretch>
        </p:blipFill>
        <p:spPr bwMode="auto">
          <a:xfrm>
            <a:off x="6811963" y="439738"/>
            <a:ext cx="2179637" cy="2836862"/>
          </a:xfrm>
          <a:prstGeom prst="rect">
            <a:avLst/>
          </a:prstGeom>
          <a:noFill/>
          <a:ln w="9525">
            <a:noFill/>
            <a:miter lim="800000"/>
            <a:headEnd/>
            <a:tailEnd/>
          </a:ln>
        </p:spPr>
      </p:pic>
      <p:pic>
        <p:nvPicPr>
          <p:cNvPr id="87043" name="Picture 5" descr="C:\PPStf\MIGS\2012\Headshots\SheldonYoung.jpg"/>
          <p:cNvPicPr>
            <a:picLocks noChangeAspect="1" noChangeArrowheads="1"/>
          </p:cNvPicPr>
          <p:nvPr/>
        </p:nvPicPr>
        <p:blipFill>
          <a:blip r:embed="rId5"/>
          <a:srcRect l="9450" r="14886"/>
          <a:stretch>
            <a:fillRect/>
          </a:stretch>
        </p:blipFill>
        <p:spPr bwMode="auto">
          <a:xfrm>
            <a:off x="2359025" y="414338"/>
            <a:ext cx="2011363"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tumblr_lv7si3IPal1qbzzgco1_1280.gif"/>
          <p:cNvPicPr>
            <a:picLocks noChangeAspect="1"/>
          </p:cNvPicPr>
          <p:nvPr/>
        </p:nvPicPr>
        <p:blipFill>
          <a:blip r:embed="rId2"/>
          <a:srcRect/>
          <a:stretch>
            <a:fillRect/>
          </a:stretch>
        </p:blipFill>
        <p:spPr bwMode="auto">
          <a:xfrm>
            <a:off x="0" y="0"/>
            <a:ext cx="9405938" cy="7054850"/>
          </a:xfrm>
          <a:prstGeom prst="rect">
            <a:avLst/>
          </a:prstGeom>
          <a:noFill/>
          <a:ln w="9525">
            <a:noFill/>
            <a:miter lim="800000"/>
            <a:headEnd/>
            <a:tailEnd/>
          </a:ln>
        </p:spPr>
      </p:pic>
      <p:pic>
        <p:nvPicPr>
          <p:cNvPr id="140290" name="Picture 1"/>
          <p:cNvPicPr>
            <a:picLocks noChangeAspect="1"/>
          </p:cNvPicPr>
          <p:nvPr/>
        </p:nvPicPr>
        <p:blipFill>
          <a:blip r:embed="rId3"/>
          <a:srcRect/>
          <a:stretch>
            <a:fillRect/>
          </a:stretch>
        </p:blipFill>
        <p:spPr bwMode="auto">
          <a:xfrm>
            <a:off x="2644775" y="660400"/>
            <a:ext cx="3854450" cy="553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tumblr_lv7si3IPal1qbzzgco1_1280.gif"/>
          <p:cNvPicPr>
            <a:picLocks noChangeAspect="1"/>
          </p:cNvPicPr>
          <p:nvPr/>
        </p:nvPicPr>
        <p:blipFill>
          <a:blip r:embed="rId2"/>
          <a:srcRect/>
          <a:stretch>
            <a:fillRect/>
          </a:stretch>
        </p:blipFill>
        <p:spPr bwMode="auto">
          <a:xfrm>
            <a:off x="0" y="0"/>
            <a:ext cx="9405938" cy="7054850"/>
          </a:xfrm>
          <a:prstGeom prst="rect">
            <a:avLst/>
          </a:prstGeom>
          <a:noFill/>
          <a:ln w="9525">
            <a:noFill/>
            <a:miter lim="800000"/>
            <a:headEnd/>
            <a:tailEnd/>
          </a:ln>
        </p:spPr>
      </p:pic>
      <p:pic>
        <p:nvPicPr>
          <p:cNvPr id="141314" name="Picture 1"/>
          <p:cNvPicPr>
            <a:picLocks noChangeAspect="1"/>
          </p:cNvPicPr>
          <p:nvPr/>
        </p:nvPicPr>
        <p:blipFill>
          <a:blip r:embed="rId3"/>
          <a:srcRect/>
          <a:stretch>
            <a:fillRect/>
          </a:stretch>
        </p:blipFill>
        <p:spPr bwMode="auto">
          <a:xfrm>
            <a:off x="1462088" y="1014413"/>
            <a:ext cx="6219825"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tumblr_lzwsx3vXOK1qer56zo1_500.gif"/>
          <p:cNvPicPr>
            <a:picLocks noChangeAspect="1"/>
          </p:cNvPicPr>
          <p:nvPr/>
        </p:nvPicPr>
        <p:blipFill>
          <a:blip r:embed="rId2"/>
          <a:srcRect/>
          <a:stretch>
            <a:fillRect/>
          </a:stretch>
        </p:blipFill>
        <p:spPr bwMode="auto">
          <a:xfrm>
            <a:off x="0" y="-133350"/>
            <a:ext cx="9144000" cy="6991350"/>
          </a:xfrm>
          <a:prstGeom prst="rect">
            <a:avLst/>
          </a:prstGeom>
          <a:noFill/>
          <a:ln w="9525">
            <a:noFill/>
            <a:miter lim="800000"/>
            <a:headEnd/>
            <a:tailEnd/>
          </a:ln>
        </p:spPr>
      </p:pic>
      <p:pic>
        <p:nvPicPr>
          <p:cNvPr id="142338" name="Picture 2" descr="http://www.digitaltrends.com/wp-content/uploads/2012/04/clone-army.jpg"/>
          <p:cNvPicPr>
            <a:picLocks noChangeAspect="1" noChangeArrowheads="1"/>
          </p:cNvPicPr>
          <p:nvPr/>
        </p:nvPicPr>
        <p:blipFill>
          <a:blip r:embed="rId3"/>
          <a:srcRect/>
          <a:stretch>
            <a:fillRect/>
          </a:stretch>
        </p:blipFill>
        <p:spPr bwMode="auto">
          <a:xfrm>
            <a:off x="417513" y="1165225"/>
            <a:ext cx="8278812" cy="4591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tumblr_luosl1qy7k1qer56zo1_500.gif"/>
          <p:cNvPicPr>
            <a:picLocks noChangeAspect="1"/>
          </p:cNvPicPr>
          <p:nvPr/>
        </p:nvPicPr>
        <p:blipFill>
          <a:blip r:embed="rId3"/>
          <a:srcRect/>
          <a:stretch>
            <a:fillRect/>
          </a:stretch>
        </p:blipFill>
        <p:spPr bwMode="auto">
          <a:xfrm>
            <a:off x="-96838" y="-1119188"/>
            <a:ext cx="9258301" cy="9144001"/>
          </a:xfrm>
          <a:prstGeom prst="rect">
            <a:avLst/>
          </a:prstGeom>
          <a:noFill/>
          <a:ln w="9525">
            <a:noFill/>
            <a:miter lim="800000"/>
            <a:headEnd/>
            <a:tailEnd/>
          </a:ln>
        </p:spPr>
      </p:pic>
      <p:sp>
        <p:nvSpPr>
          <p:cNvPr id="12" name="TextBox 4"/>
          <p:cNvSpPr txBox="1">
            <a:spLocks noChangeArrowheads="1"/>
          </p:cNvSpPr>
          <p:nvPr/>
        </p:nvSpPr>
        <p:spPr bwMode="auto">
          <a:xfrm>
            <a:off x="0" y="3133725"/>
            <a:ext cx="9144000" cy="523875"/>
          </a:xfrm>
          <a:prstGeom prst="rect">
            <a:avLst/>
          </a:prstGeom>
          <a:solidFill>
            <a:schemeClr val="tx1"/>
          </a:solidFill>
          <a:ln w="9525">
            <a:noFill/>
            <a:miter lim="800000"/>
            <a:headEnd/>
            <a:tailEnd/>
          </a:ln>
        </p:spPr>
        <p:txBody>
          <a:bodyPr>
            <a:spAutoFit/>
          </a:bodyPr>
          <a:lstStyle/>
          <a:p>
            <a:pPr algn="ctr"/>
            <a:r>
              <a:rPr lang="en-CA" sz="2800">
                <a:solidFill>
                  <a:schemeClr val="bg1"/>
                </a:solidFill>
                <a:latin typeface="Minecraftia Regular"/>
                <a:ea typeface="MS PGothic" pitchFamily="34" charset="-128"/>
              </a:rPr>
              <a:t>You get nothing original from an echo</a:t>
            </a:r>
            <a:endParaRPr lang="fr-CA" sz="3200">
              <a:solidFill>
                <a:schemeClr val="bg1"/>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1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descr="tumblr_luosl1qy7k1qer56zo1_500.gif"/>
          <p:cNvPicPr>
            <a:picLocks noChangeAspect="1"/>
          </p:cNvPicPr>
          <p:nvPr/>
        </p:nvPicPr>
        <p:blipFill>
          <a:blip r:embed="rId3"/>
          <a:srcRect/>
          <a:stretch>
            <a:fillRect/>
          </a:stretch>
        </p:blipFill>
        <p:spPr bwMode="auto">
          <a:xfrm>
            <a:off x="0" y="-1169988"/>
            <a:ext cx="9144000" cy="9144001"/>
          </a:xfrm>
          <a:prstGeom prst="rect">
            <a:avLst/>
          </a:prstGeom>
          <a:noFill/>
          <a:ln w="9525">
            <a:noFill/>
            <a:miter lim="800000"/>
            <a:headEnd/>
            <a:tailEnd/>
          </a:ln>
        </p:spPr>
      </p:pic>
      <p:pic>
        <p:nvPicPr>
          <p:cNvPr id="145410" name="Picture 5" descr="games_originalpacman.gif"/>
          <p:cNvPicPr>
            <a:picLocks noChangeAspect="1"/>
          </p:cNvPicPr>
          <p:nvPr/>
        </p:nvPicPr>
        <p:blipFill>
          <a:blip r:embed="rId4"/>
          <a:srcRect/>
          <a:stretch>
            <a:fillRect/>
          </a:stretch>
        </p:blipFill>
        <p:spPr bwMode="auto">
          <a:xfrm rot="2364479" flipH="1">
            <a:off x="7248525" y="2744788"/>
            <a:ext cx="1585913" cy="1543050"/>
          </a:xfrm>
          <a:prstGeom prst="rect">
            <a:avLst/>
          </a:prstGeom>
          <a:noFill/>
          <a:ln w="9525">
            <a:noFill/>
            <a:miter lim="800000"/>
            <a:headEnd/>
            <a:tailEnd/>
          </a:ln>
        </p:spPr>
      </p:pic>
      <p:pic>
        <p:nvPicPr>
          <p:cNvPr id="145411" name="Picture 11" descr="games_originalpacman.gif"/>
          <p:cNvPicPr>
            <a:picLocks noChangeAspect="1"/>
          </p:cNvPicPr>
          <p:nvPr/>
        </p:nvPicPr>
        <p:blipFill>
          <a:blip r:embed="rId4"/>
          <a:srcRect/>
          <a:stretch>
            <a:fillRect/>
          </a:stretch>
        </p:blipFill>
        <p:spPr bwMode="auto">
          <a:xfrm>
            <a:off x="3414713" y="2273300"/>
            <a:ext cx="2633662" cy="2570163"/>
          </a:xfrm>
          <a:prstGeom prst="rect">
            <a:avLst/>
          </a:prstGeom>
          <a:noFill/>
          <a:ln w="9525">
            <a:noFill/>
            <a:miter lim="800000"/>
            <a:headEnd/>
            <a:tailEnd/>
          </a:ln>
        </p:spPr>
      </p:pic>
      <p:pic>
        <p:nvPicPr>
          <p:cNvPr id="145412" name="Picture 12" descr="games_originalpacman.gif"/>
          <p:cNvPicPr>
            <a:picLocks noChangeAspect="1"/>
          </p:cNvPicPr>
          <p:nvPr/>
        </p:nvPicPr>
        <p:blipFill>
          <a:blip r:embed="rId4"/>
          <a:srcRect/>
          <a:stretch>
            <a:fillRect/>
          </a:stretch>
        </p:blipFill>
        <p:spPr bwMode="auto">
          <a:xfrm rot="21032176" flipH="1">
            <a:off x="3844925" y="-20638"/>
            <a:ext cx="1497013" cy="1457326"/>
          </a:xfrm>
          <a:prstGeom prst="rect">
            <a:avLst/>
          </a:prstGeom>
          <a:noFill/>
          <a:ln w="9525">
            <a:noFill/>
            <a:miter lim="800000"/>
            <a:headEnd/>
            <a:tailEnd/>
          </a:ln>
        </p:spPr>
      </p:pic>
      <p:pic>
        <p:nvPicPr>
          <p:cNvPr id="145413" name="Picture 13" descr="games_originalpacman.gif"/>
          <p:cNvPicPr>
            <a:picLocks noChangeAspect="1"/>
          </p:cNvPicPr>
          <p:nvPr/>
        </p:nvPicPr>
        <p:blipFill>
          <a:blip r:embed="rId4"/>
          <a:srcRect/>
          <a:stretch>
            <a:fillRect/>
          </a:stretch>
        </p:blipFill>
        <p:spPr bwMode="auto">
          <a:xfrm rot="21032176" flipH="1">
            <a:off x="214313" y="2876550"/>
            <a:ext cx="1547812" cy="1506538"/>
          </a:xfrm>
          <a:prstGeom prst="rect">
            <a:avLst/>
          </a:prstGeom>
          <a:noFill/>
          <a:ln w="9525">
            <a:noFill/>
            <a:miter lim="800000"/>
            <a:headEnd/>
            <a:tailEnd/>
          </a:ln>
        </p:spPr>
      </p:pic>
      <p:pic>
        <p:nvPicPr>
          <p:cNvPr id="145414" name="Picture 14" descr="games_originalpacman.gif"/>
          <p:cNvPicPr>
            <a:picLocks noChangeAspect="1"/>
          </p:cNvPicPr>
          <p:nvPr/>
        </p:nvPicPr>
        <p:blipFill>
          <a:blip r:embed="rId4"/>
          <a:srcRect/>
          <a:stretch>
            <a:fillRect/>
          </a:stretch>
        </p:blipFill>
        <p:spPr bwMode="auto">
          <a:xfrm rot="21032176" flipH="1">
            <a:off x="3886200" y="5473700"/>
            <a:ext cx="1503363" cy="1462088"/>
          </a:xfrm>
          <a:prstGeom prst="rect">
            <a:avLst/>
          </a:prstGeom>
          <a:noFill/>
          <a:ln w="9525">
            <a:noFill/>
            <a:miter lim="800000"/>
            <a:headEnd/>
            <a:tailEnd/>
          </a:ln>
        </p:spPr>
      </p:pic>
      <p:pic>
        <p:nvPicPr>
          <p:cNvPr id="145415" name="Picture 5" descr="games_originalpacman.gif"/>
          <p:cNvPicPr>
            <a:picLocks noChangeAspect="1"/>
          </p:cNvPicPr>
          <p:nvPr/>
        </p:nvPicPr>
        <p:blipFill>
          <a:blip r:embed="rId4"/>
          <a:srcRect/>
          <a:stretch>
            <a:fillRect/>
          </a:stretch>
        </p:blipFill>
        <p:spPr bwMode="auto">
          <a:xfrm rot="16572083" flipH="1">
            <a:off x="1686719" y="924719"/>
            <a:ext cx="1585912" cy="1543050"/>
          </a:xfrm>
          <a:prstGeom prst="rect">
            <a:avLst/>
          </a:prstGeom>
          <a:noFill/>
          <a:ln w="9525">
            <a:noFill/>
            <a:miter lim="800000"/>
            <a:headEnd/>
            <a:tailEnd/>
          </a:ln>
        </p:spPr>
      </p:pic>
      <p:pic>
        <p:nvPicPr>
          <p:cNvPr id="145416" name="Picture 5" descr="games_originalpacman.gif"/>
          <p:cNvPicPr>
            <a:picLocks noChangeAspect="1"/>
          </p:cNvPicPr>
          <p:nvPr/>
        </p:nvPicPr>
        <p:blipFill>
          <a:blip r:embed="rId4"/>
          <a:srcRect/>
          <a:stretch>
            <a:fillRect/>
          </a:stretch>
        </p:blipFill>
        <p:spPr bwMode="auto">
          <a:xfrm rot="20118293" flipH="1">
            <a:off x="6046788" y="858838"/>
            <a:ext cx="1585912" cy="1543050"/>
          </a:xfrm>
          <a:prstGeom prst="rect">
            <a:avLst/>
          </a:prstGeom>
          <a:noFill/>
          <a:ln w="9525">
            <a:noFill/>
            <a:miter lim="800000"/>
            <a:headEnd/>
            <a:tailEnd/>
          </a:ln>
        </p:spPr>
      </p:pic>
      <p:pic>
        <p:nvPicPr>
          <p:cNvPr id="145417" name="Picture 5" descr="games_originalpacman.gif"/>
          <p:cNvPicPr>
            <a:picLocks noChangeAspect="1"/>
          </p:cNvPicPr>
          <p:nvPr/>
        </p:nvPicPr>
        <p:blipFill>
          <a:blip r:embed="rId4"/>
          <a:srcRect/>
          <a:stretch>
            <a:fillRect/>
          </a:stretch>
        </p:blipFill>
        <p:spPr bwMode="auto">
          <a:xfrm rot="7408115" flipH="1">
            <a:off x="1337468" y="4971257"/>
            <a:ext cx="1585913" cy="1543050"/>
          </a:xfrm>
          <a:prstGeom prst="rect">
            <a:avLst/>
          </a:prstGeom>
          <a:noFill/>
          <a:ln w="9525">
            <a:noFill/>
            <a:miter lim="800000"/>
            <a:headEnd/>
            <a:tailEnd/>
          </a:ln>
        </p:spPr>
      </p:pic>
      <p:pic>
        <p:nvPicPr>
          <p:cNvPr id="145418" name="Picture 5" descr="games_originalpacman.gif"/>
          <p:cNvPicPr>
            <a:picLocks noChangeAspect="1"/>
          </p:cNvPicPr>
          <p:nvPr/>
        </p:nvPicPr>
        <p:blipFill>
          <a:blip r:embed="rId4"/>
          <a:srcRect/>
          <a:stretch>
            <a:fillRect/>
          </a:stretch>
        </p:blipFill>
        <p:spPr bwMode="auto">
          <a:xfrm rot="13558546" flipH="1">
            <a:off x="6252368" y="4980782"/>
            <a:ext cx="1585913" cy="1543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tumblr_lqqwlqwhEW1qbzzgco1_1280.gif"/>
          <p:cNvPicPr>
            <a:picLocks noChangeAspect="1"/>
          </p:cNvPicPr>
          <p:nvPr/>
        </p:nvPicPr>
        <p:blipFill>
          <a:blip r:embed="rId3"/>
          <a:srcRect/>
          <a:stretch>
            <a:fillRect/>
          </a:stretch>
        </p:blipFill>
        <p:spPr bwMode="auto">
          <a:xfrm>
            <a:off x="0" y="0"/>
            <a:ext cx="9412288" cy="6858000"/>
          </a:xfrm>
          <a:prstGeom prst="rect">
            <a:avLst/>
          </a:prstGeom>
          <a:noFill/>
          <a:ln w="9525">
            <a:noFill/>
            <a:miter lim="800000"/>
            <a:headEnd/>
            <a:tailEnd/>
          </a:ln>
        </p:spPr>
      </p:pic>
      <p:sp>
        <p:nvSpPr>
          <p:cNvPr id="147458" name="TextBox 1"/>
          <p:cNvSpPr txBox="1">
            <a:spLocks noChangeArrowheads="1"/>
          </p:cNvSpPr>
          <p:nvPr/>
        </p:nvSpPr>
        <p:spPr bwMode="auto">
          <a:xfrm>
            <a:off x="0" y="2782888"/>
            <a:ext cx="9413875" cy="1016000"/>
          </a:xfrm>
          <a:prstGeom prst="rect">
            <a:avLst/>
          </a:prstGeom>
          <a:solidFill>
            <a:schemeClr val="tx1"/>
          </a:solidFill>
          <a:ln w="9525">
            <a:noFill/>
            <a:miter lim="800000"/>
            <a:headEnd/>
            <a:tailEnd/>
          </a:ln>
        </p:spPr>
        <p:txBody>
          <a:bodyPr>
            <a:spAutoFit/>
          </a:bodyPr>
          <a:lstStyle/>
          <a:p>
            <a:pPr algn="ctr"/>
            <a:r>
              <a:rPr lang="en-US" sz="2000">
                <a:solidFill>
                  <a:schemeClr val="bg1"/>
                </a:solidFill>
                <a:latin typeface="Minecraftia Regular"/>
                <a:ea typeface="MS PGothic" pitchFamily="34" charset="-128"/>
              </a:rPr>
              <a:t>Paul Klee once described an artist as being like</a:t>
            </a:r>
          </a:p>
          <a:p>
            <a:pPr algn="ctr"/>
            <a:r>
              <a:rPr lang="en-US" sz="2000">
                <a:solidFill>
                  <a:schemeClr val="bg1"/>
                </a:solidFill>
                <a:latin typeface="Minecraftia Regular"/>
                <a:ea typeface="MS PGothic" pitchFamily="34" charset="-128"/>
              </a:rPr>
              <a:t>a tree, drawing the minerals of experience from its</a:t>
            </a:r>
          </a:p>
          <a:p>
            <a:pPr algn="ctr"/>
            <a:r>
              <a:rPr lang="en-US" sz="2000">
                <a:solidFill>
                  <a:schemeClr val="bg1"/>
                </a:solidFill>
                <a:latin typeface="Minecraftia Regular"/>
                <a:ea typeface="MS PGothic" pitchFamily="34" charset="-128"/>
              </a:rPr>
              <a:t>roots. Things observed, read, told, and felt.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tree1.gif"/>
          <p:cNvPicPr>
            <a:picLocks noChangeAspect="1"/>
          </p:cNvPicPr>
          <p:nvPr/>
        </p:nvPicPr>
        <p:blipFill>
          <a:blip r:embed="rId2"/>
          <a:srcRect/>
          <a:stretch>
            <a:fillRect/>
          </a:stretch>
        </p:blipFill>
        <p:spPr bwMode="auto">
          <a:xfrm>
            <a:off x="0" y="-293688"/>
            <a:ext cx="9144000" cy="8259763"/>
          </a:xfrm>
          <a:prstGeom prst="rect">
            <a:avLst/>
          </a:prstGeom>
          <a:noFill/>
          <a:ln w="9525">
            <a:noFill/>
            <a:miter lim="800000"/>
            <a:headEnd/>
            <a:tailEnd/>
          </a:ln>
        </p:spPr>
      </p:pic>
      <p:cxnSp>
        <p:nvCxnSpPr>
          <p:cNvPr id="6" name="Curved Connector 5"/>
          <p:cNvCxnSpPr>
            <a:cxnSpLocks noChangeShapeType="1"/>
          </p:cNvCxnSpPr>
          <p:nvPr/>
        </p:nvCxnSpPr>
        <p:spPr bwMode="auto">
          <a:xfrm rot="10800000" flipV="1">
            <a:off x="1962150" y="2524125"/>
            <a:ext cx="1755775" cy="1527175"/>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8" name="Curved Connector 7"/>
          <p:cNvCxnSpPr>
            <a:cxnSpLocks noChangeShapeType="1"/>
            <a:endCxn id="149513" idx="0"/>
          </p:cNvCxnSpPr>
          <p:nvPr/>
        </p:nvCxnSpPr>
        <p:spPr bwMode="auto">
          <a:xfrm rot="5400000">
            <a:off x="1712118" y="3126582"/>
            <a:ext cx="2233613" cy="1752600"/>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10" name="Curved Connector 9"/>
          <p:cNvCxnSpPr>
            <a:cxnSpLocks noChangeShapeType="1"/>
          </p:cNvCxnSpPr>
          <p:nvPr/>
        </p:nvCxnSpPr>
        <p:spPr bwMode="auto">
          <a:xfrm rot="5400000">
            <a:off x="2872581" y="3617119"/>
            <a:ext cx="2268538" cy="730250"/>
          </a:xfrm>
          <a:prstGeom prst="curvedConnector3">
            <a:avLst>
              <a:gd name="adj1" fmla="val 27778"/>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0" name="Curved Connector 19"/>
          <p:cNvCxnSpPr>
            <a:cxnSpLocks noChangeShapeType="1"/>
          </p:cNvCxnSpPr>
          <p:nvPr/>
        </p:nvCxnSpPr>
        <p:spPr bwMode="auto">
          <a:xfrm rot="16200000" flipH="1">
            <a:off x="4318793" y="3469482"/>
            <a:ext cx="2220913" cy="1168400"/>
          </a:xfrm>
          <a:prstGeom prst="curvedConnector3">
            <a:avLst>
              <a:gd name="adj1" fmla="val 38662"/>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3" name="Curved Connector 22"/>
          <p:cNvCxnSpPr>
            <a:cxnSpLocks noChangeShapeType="1"/>
          </p:cNvCxnSpPr>
          <p:nvPr/>
        </p:nvCxnSpPr>
        <p:spPr bwMode="auto">
          <a:xfrm rot="16200000" flipH="1">
            <a:off x="5252244" y="2944019"/>
            <a:ext cx="2587625" cy="2462213"/>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5" name="Curved Connector 24"/>
          <p:cNvCxnSpPr>
            <a:cxnSpLocks noChangeShapeType="1"/>
          </p:cNvCxnSpPr>
          <p:nvPr/>
        </p:nvCxnSpPr>
        <p:spPr bwMode="auto">
          <a:xfrm>
            <a:off x="5551488" y="2717800"/>
            <a:ext cx="2047875" cy="1323975"/>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sp>
        <p:nvSpPr>
          <p:cNvPr id="149512" name="TextBox 1"/>
          <p:cNvSpPr txBox="1">
            <a:spLocks noChangeArrowheads="1"/>
          </p:cNvSpPr>
          <p:nvPr/>
        </p:nvSpPr>
        <p:spPr bwMode="auto">
          <a:xfrm>
            <a:off x="473075" y="3938588"/>
            <a:ext cx="1393825" cy="276225"/>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Star wars</a:t>
            </a:r>
          </a:p>
        </p:txBody>
      </p:sp>
      <p:sp>
        <p:nvSpPr>
          <p:cNvPr id="149513" name="TextBox 1"/>
          <p:cNvSpPr txBox="1">
            <a:spLocks noChangeArrowheads="1"/>
          </p:cNvSpPr>
          <p:nvPr/>
        </p:nvSpPr>
        <p:spPr bwMode="auto">
          <a:xfrm>
            <a:off x="1254125" y="5119688"/>
            <a:ext cx="1395413" cy="646112"/>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Dungeons and dragons</a:t>
            </a:r>
          </a:p>
        </p:txBody>
      </p:sp>
      <p:sp>
        <p:nvSpPr>
          <p:cNvPr id="149514" name="TextBox 1"/>
          <p:cNvSpPr txBox="1">
            <a:spLocks noChangeArrowheads="1"/>
          </p:cNvSpPr>
          <p:nvPr/>
        </p:nvSpPr>
        <p:spPr bwMode="auto">
          <a:xfrm>
            <a:off x="2949575" y="5197475"/>
            <a:ext cx="1395413" cy="461963"/>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Other</a:t>
            </a:r>
          </a:p>
          <a:p>
            <a:pPr algn="ctr"/>
            <a:r>
              <a:rPr lang="en-US" sz="1200">
                <a:solidFill>
                  <a:schemeClr val="bg1"/>
                </a:solidFill>
                <a:latin typeface="Minecraftia Regular"/>
                <a:ea typeface="MS PGothic" pitchFamily="34" charset="-128"/>
              </a:rPr>
              <a:t>videogames</a:t>
            </a:r>
          </a:p>
        </p:txBody>
      </p:sp>
      <p:sp>
        <p:nvSpPr>
          <p:cNvPr id="149515" name="TextBox 1"/>
          <p:cNvSpPr txBox="1">
            <a:spLocks noChangeArrowheads="1"/>
          </p:cNvSpPr>
          <p:nvPr/>
        </p:nvSpPr>
        <p:spPr bwMode="auto">
          <a:xfrm>
            <a:off x="5457825" y="5235575"/>
            <a:ext cx="1128713" cy="276225"/>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Comics</a:t>
            </a:r>
          </a:p>
        </p:txBody>
      </p:sp>
      <p:sp>
        <p:nvSpPr>
          <p:cNvPr id="149516" name="TextBox 1"/>
          <p:cNvSpPr txBox="1">
            <a:spLocks noChangeArrowheads="1"/>
          </p:cNvSpPr>
          <p:nvPr/>
        </p:nvSpPr>
        <p:spPr bwMode="auto">
          <a:xfrm>
            <a:off x="7205663" y="5545138"/>
            <a:ext cx="1127125" cy="461962"/>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Hollywood movies</a:t>
            </a:r>
          </a:p>
        </p:txBody>
      </p:sp>
      <p:sp>
        <p:nvSpPr>
          <p:cNvPr id="149517" name="TextBox 1"/>
          <p:cNvSpPr txBox="1">
            <a:spLocks noChangeArrowheads="1"/>
          </p:cNvSpPr>
          <p:nvPr/>
        </p:nvSpPr>
        <p:spPr bwMode="auto">
          <a:xfrm>
            <a:off x="7669213" y="3540125"/>
            <a:ext cx="1128712" cy="1016000"/>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Outdated</a:t>
            </a:r>
          </a:p>
          <a:p>
            <a:pPr algn="ctr"/>
            <a:r>
              <a:rPr lang="en-US" sz="1200">
                <a:solidFill>
                  <a:schemeClr val="bg1"/>
                </a:solidFill>
                <a:latin typeface="Minecraftia Regular"/>
                <a:ea typeface="MS PGothic" pitchFamily="34" charset="-128"/>
              </a:rPr>
              <a:t>fantasy and </a:t>
            </a:r>
          </a:p>
          <a:p>
            <a:pPr algn="ctr"/>
            <a:r>
              <a:rPr lang="en-US" sz="1200">
                <a:solidFill>
                  <a:schemeClr val="bg1"/>
                </a:solidFill>
                <a:latin typeface="Minecraftia Regular"/>
                <a:ea typeface="MS PGothic" pitchFamily="34" charset="-128"/>
              </a:rPr>
              <a:t>sci-fi visuals</a:t>
            </a:r>
          </a:p>
        </p:txBody>
      </p:sp>
      <p:sp>
        <p:nvSpPr>
          <p:cNvPr id="42" name="TextBox 4"/>
          <p:cNvSpPr txBox="1">
            <a:spLocks noChangeArrowheads="1"/>
          </p:cNvSpPr>
          <p:nvPr/>
        </p:nvSpPr>
        <p:spPr bwMode="auto">
          <a:xfrm>
            <a:off x="0" y="-14288"/>
            <a:ext cx="9144000" cy="523876"/>
          </a:xfrm>
          <a:prstGeom prst="rect">
            <a:avLst/>
          </a:prstGeom>
          <a:solidFill>
            <a:srgbClr val="333399"/>
          </a:solidFill>
          <a:ln w="9525">
            <a:noFill/>
            <a:miter lim="800000"/>
            <a:headEnd/>
            <a:tailEnd/>
          </a:ln>
        </p:spPr>
        <p:txBody>
          <a:bodyPr>
            <a:spAutoFit/>
          </a:bodyPr>
          <a:lstStyle/>
          <a:p>
            <a:pPr algn="ctr"/>
            <a:r>
              <a:rPr lang="en-CA" sz="2800" b="1">
                <a:solidFill>
                  <a:schemeClr val="bg1"/>
                </a:solidFill>
                <a:latin typeface="Minecraftia Regular"/>
                <a:ea typeface="MS PGothic" pitchFamily="34" charset="-128"/>
              </a:rPr>
              <a:t>the tree of second source material</a:t>
            </a:r>
            <a:endParaRPr lang="fr-CA" sz="3200" b="1">
              <a:solidFill>
                <a:schemeClr val="bg1"/>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4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tree1.gif"/>
          <p:cNvPicPr>
            <a:picLocks noChangeAspect="1"/>
          </p:cNvPicPr>
          <p:nvPr/>
        </p:nvPicPr>
        <p:blipFill>
          <a:blip r:embed="rId2"/>
          <a:srcRect/>
          <a:stretch>
            <a:fillRect/>
          </a:stretch>
        </p:blipFill>
        <p:spPr bwMode="auto">
          <a:xfrm>
            <a:off x="0" y="-293688"/>
            <a:ext cx="9144000" cy="8259763"/>
          </a:xfrm>
          <a:prstGeom prst="rect">
            <a:avLst/>
          </a:prstGeom>
          <a:noFill/>
          <a:ln w="9525">
            <a:noFill/>
            <a:miter lim="800000"/>
            <a:headEnd/>
            <a:tailEnd/>
          </a:ln>
        </p:spPr>
      </p:pic>
      <p:cxnSp>
        <p:nvCxnSpPr>
          <p:cNvPr id="6" name="Curved Connector 5"/>
          <p:cNvCxnSpPr>
            <a:cxnSpLocks noChangeShapeType="1"/>
          </p:cNvCxnSpPr>
          <p:nvPr/>
        </p:nvCxnSpPr>
        <p:spPr bwMode="auto">
          <a:xfrm rot="10800000" flipV="1">
            <a:off x="1962150" y="2524125"/>
            <a:ext cx="1755775" cy="1527175"/>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8" name="Curved Connector 7"/>
          <p:cNvCxnSpPr>
            <a:cxnSpLocks noChangeShapeType="1"/>
            <a:endCxn id="150537" idx="0"/>
          </p:cNvCxnSpPr>
          <p:nvPr/>
        </p:nvCxnSpPr>
        <p:spPr bwMode="auto">
          <a:xfrm rot="5400000">
            <a:off x="1669256" y="3083719"/>
            <a:ext cx="2233613" cy="1838325"/>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10" name="Curved Connector 9"/>
          <p:cNvCxnSpPr>
            <a:cxnSpLocks noChangeShapeType="1"/>
          </p:cNvCxnSpPr>
          <p:nvPr/>
        </p:nvCxnSpPr>
        <p:spPr bwMode="auto">
          <a:xfrm rot="5400000">
            <a:off x="2872581" y="3617119"/>
            <a:ext cx="2268538" cy="730250"/>
          </a:xfrm>
          <a:prstGeom prst="curvedConnector3">
            <a:avLst>
              <a:gd name="adj1" fmla="val 27778"/>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0" name="Curved Connector 19"/>
          <p:cNvCxnSpPr>
            <a:cxnSpLocks noChangeShapeType="1"/>
          </p:cNvCxnSpPr>
          <p:nvPr/>
        </p:nvCxnSpPr>
        <p:spPr bwMode="auto">
          <a:xfrm rot="16200000" flipH="1">
            <a:off x="4198144" y="3590131"/>
            <a:ext cx="2232025" cy="938213"/>
          </a:xfrm>
          <a:prstGeom prst="curvedConnector3">
            <a:avLst>
              <a:gd name="adj1" fmla="val 39653"/>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3" name="Curved Connector 22"/>
          <p:cNvCxnSpPr>
            <a:cxnSpLocks noChangeShapeType="1"/>
          </p:cNvCxnSpPr>
          <p:nvPr/>
        </p:nvCxnSpPr>
        <p:spPr bwMode="auto">
          <a:xfrm rot="16200000" flipH="1">
            <a:off x="5252244" y="2944019"/>
            <a:ext cx="2587625" cy="2462213"/>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25" name="Curved Connector 24"/>
          <p:cNvCxnSpPr>
            <a:cxnSpLocks noChangeShapeType="1"/>
          </p:cNvCxnSpPr>
          <p:nvPr/>
        </p:nvCxnSpPr>
        <p:spPr bwMode="auto">
          <a:xfrm>
            <a:off x="5551488" y="2717800"/>
            <a:ext cx="2298700" cy="1385888"/>
          </a:xfrm>
          <a:prstGeom prst="curvedConnector3">
            <a:avLst>
              <a:gd name="adj1" fmla="val 50000"/>
            </a:avLst>
          </a:prstGeom>
          <a:noFill/>
          <a:ln w="25400">
            <a:solidFill>
              <a:schemeClr val="accent1"/>
            </a:solidFill>
            <a:prstDash val="dash"/>
            <a:round/>
            <a:headEnd/>
            <a:tailEnd type="arrow" w="med" len="med"/>
          </a:ln>
          <a:effectLst>
            <a:outerShdw blurRad="40000" dist="20000" dir="5400000" rotWithShape="0">
              <a:srgbClr val="808080">
                <a:alpha val="37999"/>
              </a:srgbClr>
            </a:outerShdw>
          </a:effectLst>
          <a:extLst>
            <a:ext uri="{909E8E84-426E-40DD-AFC4-6F175D3DCCD1}"/>
          </a:extLst>
        </p:spPr>
      </p:cxnSp>
      <p:sp>
        <p:nvSpPr>
          <p:cNvPr id="150536" name="TextBox 1"/>
          <p:cNvSpPr txBox="1">
            <a:spLocks noChangeArrowheads="1"/>
          </p:cNvSpPr>
          <p:nvPr/>
        </p:nvSpPr>
        <p:spPr bwMode="auto">
          <a:xfrm>
            <a:off x="473075" y="3938588"/>
            <a:ext cx="1393825" cy="461962"/>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Personal</a:t>
            </a:r>
          </a:p>
          <a:p>
            <a:pPr algn="ctr"/>
            <a:r>
              <a:rPr lang="en-US" sz="1200">
                <a:solidFill>
                  <a:schemeClr val="bg1"/>
                </a:solidFill>
                <a:latin typeface="Minecraftia Regular"/>
                <a:ea typeface="MS PGothic" pitchFamily="34" charset="-128"/>
              </a:rPr>
              <a:t>experiences</a:t>
            </a:r>
          </a:p>
        </p:txBody>
      </p:sp>
      <p:sp>
        <p:nvSpPr>
          <p:cNvPr id="150537" name="TextBox 1"/>
          <p:cNvSpPr txBox="1">
            <a:spLocks noChangeArrowheads="1"/>
          </p:cNvSpPr>
          <p:nvPr/>
        </p:nvSpPr>
        <p:spPr bwMode="auto">
          <a:xfrm>
            <a:off x="1084263" y="5119688"/>
            <a:ext cx="1565275" cy="461962"/>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Contemporary design</a:t>
            </a:r>
          </a:p>
        </p:txBody>
      </p:sp>
      <p:sp>
        <p:nvSpPr>
          <p:cNvPr id="150538" name="TextBox 1"/>
          <p:cNvSpPr txBox="1">
            <a:spLocks noChangeArrowheads="1"/>
          </p:cNvSpPr>
          <p:nvPr/>
        </p:nvSpPr>
        <p:spPr bwMode="auto">
          <a:xfrm>
            <a:off x="2949575" y="5197475"/>
            <a:ext cx="1395413" cy="461963"/>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Visual metaphors</a:t>
            </a:r>
          </a:p>
        </p:txBody>
      </p:sp>
      <p:sp>
        <p:nvSpPr>
          <p:cNvPr id="150539" name="TextBox 1"/>
          <p:cNvSpPr txBox="1">
            <a:spLocks noChangeArrowheads="1"/>
          </p:cNvSpPr>
          <p:nvPr/>
        </p:nvSpPr>
        <p:spPr bwMode="auto">
          <a:xfrm>
            <a:off x="4995863" y="5235575"/>
            <a:ext cx="1590675" cy="460375"/>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Contemporary arts</a:t>
            </a:r>
          </a:p>
        </p:txBody>
      </p:sp>
      <p:sp>
        <p:nvSpPr>
          <p:cNvPr id="150540" name="TextBox 1"/>
          <p:cNvSpPr txBox="1">
            <a:spLocks noChangeArrowheads="1"/>
          </p:cNvSpPr>
          <p:nvPr/>
        </p:nvSpPr>
        <p:spPr bwMode="auto">
          <a:xfrm>
            <a:off x="7031038" y="5545138"/>
            <a:ext cx="1470025" cy="461962"/>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Art</a:t>
            </a:r>
          </a:p>
          <a:p>
            <a:pPr algn="ctr"/>
            <a:r>
              <a:rPr lang="en-US" sz="1200">
                <a:solidFill>
                  <a:schemeClr val="bg1"/>
                </a:solidFill>
                <a:latin typeface="Minecraftia Regular"/>
                <a:ea typeface="MS PGothic" pitchFamily="34" charset="-128"/>
              </a:rPr>
              <a:t>exhibitions</a:t>
            </a:r>
          </a:p>
        </p:txBody>
      </p:sp>
      <p:sp>
        <p:nvSpPr>
          <p:cNvPr id="150541" name="TextBox 1"/>
          <p:cNvSpPr txBox="1">
            <a:spLocks noChangeArrowheads="1"/>
          </p:cNvSpPr>
          <p:nvPr/>
        </p:nvSpPr>
        <p:spPr bwMode="auto">
          <a:xfrm>
            <a:off x="7934325" y="3997325"/>
            <a:ext cx="1128713" cy="461963"/>
          </a:xfrm>
          <a:prstGeom prst="rect">
            <a:avLst/>
          </a:prstGeom>
          <a:solidFill>
            <a:schemeClr val="tx1"/>
          </a:solidFill>
          <a:ln w="9525">
            <a:noFill/>
            <a:miter lim="800000"/>
            <a:headEnd/>
            <a:tailEnd/>
          </a:ln>
        </p:spPr>
        <p:txBody>
          <a:bodyPr>
            <a:spAutoFit/>
          </a:bodyPr>
          <a:lstStyle/>
          <a:p>
            <a:pPr algn="ctr"/>
            <a:r>
              <a:rPr lang="en-US" sz="1200">
                <a:solidFill>
                  <a:schemeClr val="bg1"/>
                </a:solidFill>
                <a:latin typeface="Minecraftia Regular"/>
                <a:ea typeface="MS PGothic" pitchFamily="34" charset="-128"/>
              </a:rPr>
              <a:t>Crazy shit</a:t>
            </a:r>
          </a:p>
        </p:txBody>
      </p:sp>
      <p:sp>
        <p:nvSpPr>
          <p:cNvPr id="16" name="TextBox 4"/>
          <p:cNvSpPr txBox="1">
            <a:spLocks noChangeArrowheads="1"/>
          </p:cNvSpPr>
          <p:nvPr/>
        </p:nvSpPr>
        <p:spPr bwMode="auto">
          <a:xfrm>
            <a:off x="0" y="-14288"/>
            <a:ext cx="9144000" cy="646113"/>
          </a:xfrm>
          <a:prstGeom prst="rect">
            <a:avLst/>
          </a:prstGeom>
          <a:solidFill>
            <a:srgbClr val="333399"/>
          </a:solidFill>
          <a:ln w="9525">
            <a:noFill/>
            <a:miter lim="800000"/>
            <a:headEnd/>
            <a:tailEnd/>
          </a:ln>
        </p:spPr>
        <p:txBody>
          <a:bodyPr>
            <a:spAutoFit/>
          </a:bodyPr>
          <a:lstStyle/>
          <a:p>
            <a:pPr algn="ctr"/>
            <a:r>
              <a:rPr lang="en-CA" sz="3600" b="1">
                <a:solidFill>
                  <a:schemeClr val="bg1"/>
                </a:solidFill>
                <a:latin typeface="Minecraftia Regular"/>
                <a:ea typeface="MS PGothic" pitchFamily="34" charset="-128"/>
              </a:rPr>
              <a:t>the tree of original material</a:t>
            </a:r>
            <a:endParaRPr lang="fr-CA" sz="4000" b="1">
              <a:solidFill>
                <a:schemeClr val="bg1"/>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1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1554" name="Group 11"/>
          <p:cNvGrpSpPr>
            <a:grpSpLocks/>
          </p:cNvGrpSpPr>
          <p:nvPr/>
        </p:nvGrpSpPr>
        <p:grpSpPr bwMode="auto">
          <a:xfrm>
            <a:off x="1057275" y="1624013"/>
            <a:ext cx="7086600" cy="3816350"/>
            <a:chOff x="-2884747" y="2152372"/>
            <a:chExt cx="7087809" cy="3816641"/>
          </a:xfrm>
        </p:grpSpPr>
        <p:grpSp>
          <p:nvGrpSpPr>
            <p:cNvPr id="151555" name="Group 7"/>
            <p:cNvGrpSpPr>
              <a:grpSpLocks/>
            </p:cNvGrpSpPr>
            <p:nvPr/>
          </p:nvGrpSpPr>
          <p:grpSpPr bwMode="auto">
            <a:xfrm>
              <a:off x="-2884747" y="2152372"/>
              <a:ext cx="3512465" cy="3814904"/>
              <a:chOff x="-2884747" y="2152372"/>
              <a:chExt cx="3512465" cy="3814904"/>
            </a:xfrm>
          </p:grpSpPr>
          <p:grpSp>
            <p:nvGrpSpPr>
              <p:cNvPr id="151571" name="Group 5"/>
              <p:cNvGrpSpPr>
                <a:grpSpLocks/>
              </p:cNvGrpSpPr>
              <p:nvPr/>
            </p:nvGrpSpPr>
            <p:grpSpPr bwMode="auto">
              <a:xfrm>
                <a:off x="-2884747" y="2152372"/>
                <a:ext cx="3510761" cy="1876033"/>
                <a:chOff x="-2884747" y="2152372"/>
                <a:chExt cx="3510761" cy="1876033"/>
              </a:xfrm>
            </p:grpSpPr>
            <p:grpSp>
              <p:nvGrpSpPr>
                <p:cNvPr id="151579" name="Group 4"/>
                <p:cNvGrpSpPr>
                  <a:grpSpLocks/>
                </p:cNvGrpSpPr>
                <p:nvPr/>
              </p:nvGrpSpPr>
              <p:grpSpPr bwMode="auto">
                <a:xfrm>
                  <a:off x="-2884747" y="2152372"/>
                  <a:ext cx="3509057" cy="905731"/>
                  <a:chOff x="-2884747" y="2152372"/>
                  <a:chExt cx="3509057" cy="905731"/>
                </a:xfrm>
              </p:grpSpPr>
              <p:sp>
                <p:nvSpPr>
                  <p:cNvPr id="4" name="Rectangle 3"/>
                  <p:cNvSpPr/>
                  <p:nvPr/>
                </p:nvSpPr>
                <p:spPr>
                  <a:xfrm>
                    <a:off x="-2884747" y="2152372"/>
                    <a:ext cx="1722732" cy="914470"/>
                  </a:xfrm>
                  <a:prstGeom prst="rect">
                    <a:avLst/>
                  </a:prstGeom>
                  <a:solidFill>
                    <a:srgbClr val="1F1F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chemeClr val="tx2">
                            <a:lumMod val="75000"/>
                            <a:lumOff val="25000"/>
                          </a:schemeClr>
                        </a:solidFill>
                      </a:ln>
                    </a:endParaRPr>
                  </a:p>
                </p:txBody>
              </p:sp>
              <p:sp>
                <p:nvSpPr>
                  <p:cNvPr id="7" name="Rectangle 6"/>
                  <p:cNvSpPr/>
                  <p:nvPr/>
                </p:nvSpPr>
                <p:spPr>
                  <a:xfrm>
                    <a:off x="-1098504" y="2153959"/>
                    <a:ext cx="1722731" cy="91447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51580" name="Group 8"/>
                <p:cNvGrpSpPr>
                  <a:grpSpLocks/>
                </p:cNvGrpSpPr>
                <p:nvPr/>
              </p:nvGrpSpPr>
              <p:grpSpPr bwMode="auto">
                <a:xfrm>
                  <a:off x="-2883043" y="3122674"/>
                  <a:ext cx="3509057" cy="905731"/>
                  <a:chOff x="-2884747" y="2152372"/>
                  <a:chExt cx="3509057" cy="905731"/>
                </a:xfrm>
              </p:grpSpPr>
              <p:sp>
                <p:nvSpPr>
                  <p:cNvPr id="10" name="Rectangle 9"/>
                  <p:cNvSpPr/>
                  <p:nvPr/>
                </p:nvSpPr>
                <p:spPr>
                  <a:xfrm>
                    <a:off x="-2884863" y="2152106"/>
                    <a:ext cx="1722731" cy="904944"/>
                  </a:xfrm>
                  <a:prstGeom prst="rect">
                    <a:avLst/>
                  </a:prstGeom>
                  <a:solidFill>
                    <a:srgbClr val="32262C">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1098621" y="2153694"/>
                    <a:ext cx="1722732" cy="904944"/>
                  </a:xfrm>
                  <a:prstGeom prst="rect">
                    <a:avLst/>
                  </a:prstGeom>
                  <a:solidFill>
                    <a:srgbClr val="302D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51572" name="Group 12"/>
              <p:cNvGrpSpPr>
                <a:grpSpLocks/>
              </p:cNvGrpSpPr>
              <p:nvPr/>
            </p:nvGrpSpPr>
            <p:grpSpPr bwMode="auto">
              <a:xfrm>
                <a:off x="-2883043" y="4091243"/>
                <a:ext cx="3510761" cy="1876033"/>
                <a:chOff x="-2884747" y="2152372"/>
                <a:chExt cx="3510761" cy="1876033"/>
              </a:xfrm>
            </p:grpSpPr>
            <p:grpSp>
              <p:nvGrpSpPr>
                <p:cNvPr id="151573" name="Group 13"/>
                <p:cNvGrpSpPr>
                  <a:grpSpLocks/>
                </p:cNvGrpSpPr>
                <p:nvPr/>
              </p:nvGrpSpPr>
              <p:grpSpPr bwMode="auto">
                <a:xfrm>
                  <a:off x="-2884747" y="2152372"/>
                  <a:ext cx="3509057" cy="905731"/>
                  <a:chOff x="-2884747" y="2152372"/>
                  <a:chExt cx="3509057" cy="905731"/>
                </a:xfrm>
              </p:grpSpPr>
              <p:sp>
                <p:nvSpPr>
                  <p:cNvPr id="18" name="Rectangle 17"/>
                  <p:cNvSpPr/>
                  <p:nvPr/>
                </p:nvSpPr>
                <p:spPr>
                  <a:xfrm>
                    <a:off x="-2884863" y="2151986"/>
                    <a:ext cx="1722731" cy="904944"/>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1098621" y="2153574"/>
                    <a:ext cx="1722732" cy="904944"/>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51574" name="Group 14"/>
                <p:cNvGrpSpPr>
                  <a:grpSpLocks/>
                </p:cNvGrpSpPr>
                <p:nvPr/>
              </p:nvGrpSpPr>
              <p:grpSpPr bwMode="auto">
                <a:xfrm>
                  <a:off x="-2883043" y="3122674"/>
                  <a:ext cx="3509057" cy="905731"/>
                  <a:chOff x="-2884747" y="2152372"/>
                  <a:chExt cx="3509057" cy="905731"/>
                </a:xfrm>
              </p:grpSpPr>
              <p:sp>
                <p:nvSpPr>
                  <p:cNvPr id="16" name="Rectangle 15"/>
                  <p:cNvSpPr/>
                  <p:nvPr/>
                </p:nvSpPr>
                <p:spPr>
                  <a:xfrm>
                    <a:off x="-2884980" y="2151721"/>
                    <a:ext cx="1722732" cy="904944"/>
                  </a:xfrm>
                  <a:prstGeom prst="rect">
                    <a:avLst/>
                  </a:prstGeom>
                  <a:solidFill>
                    <a:schemeClr val="tx2">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1098737" y="2153308"/>
                    <a:ext cx="1722731" cy="904944"/>
                  </a:xfrm>
                  <a:prstGeom prst="rect">
                    <a:avLst/>
                  </a:prstGeom>
                  <a:solidFill>
                    <a:srgbClr val="3135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grpSp>
          <p:nvGrpSpPr>
            <p:cNvPr id="151556" name="Group 20"/>
            <p:cNvGrpSpPr>
              <a:grpSpLocks/>
            </p:cNvGrpSpPr>
            <p:nvPr/>
          </p:nvGrpSpPr>
          <p:grpSpPr bwMode="auto">
            <a:xfrm>
              <a:off x="690597" y="2154109"/>
              <a:ext cx="3512465" cy="3814904"/>
              <a:chOff x="-2884747" y="2152372"/>
              <a:chExt cx="3512465" cy="3814904"/>
            </a:xfrm>
          </p:grpSpPr>
          <p:grpSp>
            <p:nvGrpSpPr>
              <p:cNvPr id="151557" name="Group 21"/>
              <p:cNvGrpSpPr>
                <a:grpSpLocks/>
              </p:cNvGrpSpPr>
              <p:nvPr/>
            </p:nvGrpSpPr>
            <p:grpSpPr bwMode="auto">
              <a:xfrm>
                <a:off x="-2884747" y="2152372"/>
                <a:ext cx="3510761" cy="1876033"/>
                <a:chOff x="-2884747" y="2152372"/>
                <a:chExt cx="3510761" cy="1876033"/>
              </a:xfrm>
            </p:grpSpPr>
            <p:grpSp>
              <p:nvGrpSpPr>
                <p:cNvPr id="151565" name="Group 29"/>
                <p:cNvGrpSpPr>
                  <a:grpSpLocks/>
                </p:cNvGrpSpPr>
                <p:nvPr/>
              </p:nvGrpSpPr>
              <p:grpSpPr bwMode="auto">
                <a:xfrm>
                  <a:off x="-2884747" y="2152372"/>
                  <a:ext cx="3509057" cy="905731"/>
                  <a:chOff x="-2884747" y="2152372"/>
                  <a:chExt cx="3509057" cy="905731"/>
                </a:xfrm>
              </p:grpSpPr>
              <p:sp>
                <p:nvSpPr>
                  <p:cNvPr id="34" name="Rectangle 33"/>
                  <p:cNvSpPr/>
                  <p:nvPr/>
                </p:nvSpPr>
                <p:spPr>
                  <a:xfrm>
                    <a:off x="-2884431" y="2152222"/>
                    <a:ext cx="1722732" cy="904944"/>
                  </a:xfrm>
                  <a:prstGeom prst="rect">
                    <a:avLst/>
                  </a:prstGeom>
                  <a:solidFill>
                    <a:schemeClr val="bg2">
                      <a:lumMod val="60000"/>
                      <a:lumOff val="40000"/>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p:cNvSpPr/>
                  <p:nvPr/>
                </p:nvSpPr>
                <p:spPr>
                  <a:xfrm>
                    <a:off x="-1098188" y="2153810"/>
                    <a:ext cx="1722731" cy="904944"/>
                  </a:xfrm>
                  <a:prstGeom prst="rect">
                    <a:avLst/>
                  </a:prstGeom>
                  <a:solidFill>
                    <a:srgbClr val="4A3C3E">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51566" name="Group 30"/>
                <p:cNvGrpSpPr>
                  <a:grpSpLocks/>
                </p:cNvGrpSpPr>
                <p:nvPr/>
              </p:nvGrpSpPr>
              <p:grpSpPr bwMode="auto">
                <a:xfrm>
                  <a:off x="-2883043" y="3122674"/>
                  <a:ext cx="3509057" cy="905731"/>
                  <a:chOff x="-2884747" y="2152372"/>
                  <a:chExt cx="3509057" cy="905731"/>
                </a:xfrm>
              </p:grpSpPr>
              <p:sp>
                <p:nvSpPr>
                  <p:cNvPr id="32" name="Rectangle 31"/>
                  <p:cNvSpPr/>
                  <p:nvPr/>
                </p:nvSpPr>
                <p:spPr>
                  <a:xfrm>
                    <a:off x="-2884547" y="2151957"/>
                    <a:ext cx="1722731" cy="904944"/>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1098305" y="2153544"/>
                    <a:ext cx="1722732" cy="904944"/>
                  </a:xfrm>
                  <a:prstGeom prst="rect">
                    <a:avLst/>
                  </a:prstGeom>
                  <a:solidFill>
                    <a:srgbClr val="1F1F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151558" name="Group 22"/>
              <p:cNvGrpSpPr>
                <a:grpSpLocks/>
              </p:cNvGrpSpPr>
              <p:nvPr/>
            </p:nvGrpSpPr>
            <p:grpSpPr bwMode="auto">
              <a:xfrm>
                <a:off x="-2883043" y="4091243"/>
                <a:ext cx="3510761" cy="1876033"/>
                <a:chOff x="-2884747" y="2152372"/>
                <a:chExt cx="3510761" cy="1876033"/>
              </a:xfrm>
            </p:grpSpPr>
            <p:grpSp>
              <p:nvGrpSpPr>
                <p:cNvPr id="151559" name="Group 23"/>
                <p:cNvGrpSpPr>
                  <a:grpSpLocks/>
                </p:cNvGrpSpPr>
                <p:nvPr/>
              </p:nvGrpSpPr>
              <p:grpSpPr bwMode="auto">
                <a:xfrm>
                  <a:off x="-2884747" y="2152372"/>
                  <a:ext cx="3509057" cy="905731"/>
                  <a:chOff x="-2884747" y="2152372"/>
                  <a:chExt cx="3509057" cy="905731"/>
                </a:xfrm>
              </p:grpSpPr>
              <p:sp>
                <p:nvSpPr>
                  <p:cNvPr id="28" name="Rectangle 27"/>
                  <p:cNvSpPr/>
                  <p:nvPr/>
                </p:nvSpPr>
                <p:spPr>
                  <a:xfrm>
                    <a:off x="-2884547" y="2151837"/>
                    <a:ext cx="1722731" cy="904944"/>
                  </a:xfrm>
                  <a:prstGeom prst="rect">
                    <a:avLst/>
                  </a:prstGeom>
                  <a:solidFill>
                    <a:srgbClr val="403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1098305" y="2153424"/>
                    <a:ext cx="1722732" cy="904944"/>
                  </a:xfrm>
                  <a:prstGeom prst="rect">
                    <a:avLst/>
                  </a:prstGeom>
                  <a:solidFill>
                    <a:srgbClr val="313532">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51560" name="Group 24"/>
                <p:cNvGrpSpPr>
                  <a:grpSpLocks/>
                </p:cNvGrpSpPr>
                <p:nvPr/>
              </p:nvGrpSpPr>
              <p:grpSpPr bwMode="auto">
                <a:xfrm>
                  <a:off x="-2883043" y="3122674"/>
                  <a:ext cx="3509057" cy="905731"/>
                  <a:chOff x="-2884747" y="2152372"/>
                  <a:chExt cx="3509057" cy="905731"/>
                </a:xfrm>
              </p:grpSpPr>
              <p:sp>
                <p:nvSpPr>
                  <p:cNvPr id="26" name="Rectangle 25"/>
                  <p:cNvSpPr/>
                  <p:nvPr/>
                </p:nvSpPr>
                <p:spPr>
                  <a:xfrm>
                    <a:off x="-2884664" y="2142045"/>
                    <a:ext cx="1722732" cy="914470"/>
                  </a:xfrm>
                  <a:prstGeom prst="rect">
                    <a:avLst/>
                  </a:prstGeom>
                  <a:solidFill>
                    <a:srgbClr val="32262C">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p:cNvSpPr/>
                  <p:nvPr/>
                </p:nvSpPr>
                <p:spPr>
                  <a:xfrm>
                    <a:off x="-1098421" y="2143633"/>
                    <a:ext cx="1722731" cy="914470"/>
                  </a:xfrm>
                  <a:prstGeom prst="rect">
                    <a:avLst/>
                  </a:prstGeom>
                  <a:solidFill>
                    <a:srgbClr val="32262C">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1" descr="tumblr_m56z9hD2FW1qbzzgco1_1280.gif"/>
          <p:cNvPicPr>
            <a:picLocks noChangeAspect="1"/>
          </p:cNvPicPr>
          <p:nvPr/>
        </p:nvPicPr>
        <p:blipFill>
          <a:blip r:embed="rId2"/>
          <a:srcRect/>
          <a:stretch>
            <a:fillRect/>
          </a:stretch>
        </p:blipFill>
        <p:spPr bwMode="auto">
          <a:xfrm>
            <a:off x="-357188" y="-2822575"/>
            <a:ext cx="9807576" cy="9807575"/>
          </a:xfrm>
          <a:prstGeom prst="rect">
            <a:avLst/>
          </a:prstGeom>
          <a:noFill/>
          <a:ln w="9525">
            <a:noFill/>
            <a:miter lim="800000"/>
            <a:headEnd/>
            <a:tailEnd/>
          </a:ln>
        </p:spPr>
      </p:pic>
      <p:sp>
        <p:nvSpPr>
          <p:cNvPr id="3" name="TextBox 2"/>
          <p:cNvSpPr txBox="1">
            <a:spLocks noChangeArrowheads="1"/>
          </p:cNvSpPr>
          <p:nvPr/>
        </p:nvSpPr>
        <p:spPr bwMode="auto">
          <a:xfrm>
            <a:off x="-541338" y="2014538"/>
            <a:ext cx="10067926" cy="708025"/>
          </a:xfrm>
          <a:prstGeom prst="rect">
            <a:avLst/>
          </a:prstGeom>
          <a:solidFill>
            <a:srgbClr val="333399"/>
          </a:solidFill>
          <a:ln w="9525">
            <a:noFill/>
            <a:miter lim="800000"/>
            <a:headEnd/>
            <a:tailEnd/>
          </a:ln>
        </p:spPr>
        <p:txBody>
          <a:bodyPr>
            <a:spAutoFit/>
          </a:bodyPr>
          <a:lstStyle/>
          <a:p>
            <a:pPr algn="ctr"/>
            <a:r>
              <a:rPr lang="en-CA" sz="4000" b="1">
                <a:solidFill>
                  <a:srgbClr val="FFFF00"/>
                </a:solidFill>
                <a:latin typeface="Minecraftia Regular"/>
                <a:ea typeface="MS PGothic" pitchFamily="34" charset="-128"/>
              </a:rPr>
              <a:t>reflective design</a:t>
            </a:r>
            <a:endParaRPr lang="fr-CA" sz="44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C:\PPStf\MIGS\2012\Headshots\Bouchard.jpg"/>
          <p:cNvPicPr>
            <a:picLocks noChangeAspect="1" noChangeArrowheads="1"/>
          </p:cNvPicPr>
          <p:nvPr/>
        </p:nvPicPr>
        <p:blipFill>
          <a:blip r:embed="rId3"/>
          <a:srcRect l="16191" t="12036" r="13644" b="15964"/>
          <a:stretch>
            <a:fillRect/>
          </a:stretch>
        </p:blipFill>
        <p:spPr bwMode="auto">
          <a:xfrm>
            <a:off x="2408238" y="3427413"/>
            <a:ext cx="2060575" cy="2820987"/>
          </a:xfrm>
          <a:prstGeom prst="rect">
            <a:avLst/>
          </a:prstGeom>
          <a:noFill/>
          <a:ln w="9525">
            <a:noFill/>
            <a:miter lim="800000"/>
            <a:headEnd/>
            <a:tailEnd/>
          </a:ln>
        </p:spPr>
      </p:pic>
      <p:pic>
        <p:nvPicPr>
          <p:cNvPr id="89090" name="Picture 3" descr="C:\PPStf\MIGS\2012\Headshots\CordDrink2.jpg"/>
          <p:cNvPicPr>
            <a:picLocks noChangeAspect="1" noChangeArrowheads="1"/>
          </p:cNvPicPr>
          <p:nvPr/>
        </p:nvPicPr>
        <p:blipFill>
          <a:blip r:embed="rId4"/>
          <a:srcRect/>
          <a:stretch>
            <a:fillRect/>
          </a:stretch>
        </p:blipFill>
        <p:spPr bwMode="auto">
          <a:xfrm>
            <a:off x="4648200" y="3427413"/>
            <a:ext cx="2116138" cy="2820987"/>
          </a:xfrm>
          <a:prstGeom prst="rect">
            <a:avLst/>
          </a:prstGeom>
          <a:noFill/>
          <a:ln w="9525">
            <a:noFill/>
            <a:miter lim="800000"/>
            <a:headEnd/>
            <a:tailEnd/>
          </a:ln>
        </p:spPr>
      </p:pic>
      <p:pic>
        <p:nvPicPr>
          <p:cNvPr id="89091" name="Picture 4" descr="C:\PPStf\MIGS\2012\Headshots\TimSweeneyDICE610-200x200.jpg"/>
          <p:cNvPicPr>
            <a:picLocks noChangeAspect="1" noChangeArrowheads="1"/>
          </p:cNvPicPr>
          <p:nvPr/>
        </p:nvPicPr>
        <p:blipFill>
          <a:blip r:embed="rId5"/>
          <a:srcRect l="16798" r="6400"/>
          <a:stretch>
            <a:fillRect/>
          </a:stretch>
        </p:blipFill>
        <p:spPr bwMode="auto">
          <a:xfrm>
            <a:off x="6811963" y="439738"/>
            <a:ext cx="2179637" cy="2836862"/>
          </a:xfrm>
          <a:prstGeom prst="rect">
            <a:avLst/>
          </a:prstGeom>
          <a:noFill/>
          <a:ln w="9525">
            <a:noFill/>
            <a:miter lim="800000"/>
            <a:headEnd/>
            <a:tailEnd/>
          </a:ln>
        </p:spPr>
      </p:pic>
      <p:pic>
        <p:nvPicPr>
          <p:cNvPr id="89092" name="Picture 5" descr="C:\PPStf\MIGS\2012\Headshots\SheldonYoung.jpg"/>
          <p:cNvPicPr>
            <a:picLocks noChangeAspect="1" noChangeArrowheads="1"/>
          </p:cNvPicPr>
          <p:nvPr/>
        </p:nvPicPr>
        <p:blipFill>
          <a:blip r:embed="rId6"/>
          <a:srcRect l="9450" r="14886"/>
          <a:stretch>
            <a:fillRect/>
          </a:stretch>
        </p:blipFill>
        <p:spPr bwMode="auto">
          <a:xfrm>
            <a:off x="2359025" y="414338"/>
            <a:ext cx="2011363" cy="2835275"/>
          </a:xfrm>
          <a:prstGeom prst="rect">
            <a:avLst/>
          </a:prstGeom>
          <a:noFill/>
          <a:ln w="9525">
            <a:noFill/>
            <a:miter lim="800000"/>
            <a:headEnd/>
            <a:tailEnd/>
          </a:ln>
        </p:spPr>
      </p:pic>
      <p:pic>
        <p:nvPicPr>
          <p:cNvPr id="89093" name="Picture 6" descr="C:\PPStf\MIGS\2012\Headshots\johnathanmorin.jpg"/>
          <p:cNvPicPr>
            <a:picLocks noChangeAspect="1" noChangeArrowheads="1"/>
          </p:cNvPicPr>
          <p:nvPr/>
        </p:nvPicPr>
        <p:blipFill>
          <a:blip r:embed="rId7"/>
          <a:srcRect l="8784" t="3777" r="47418" b="4041"/>
          <a:stretch>
            <a:fillRect/>
          </a:stretch>
        </p:blipFill>
        <p:spPr bwMode="auto">
          <a:xfrm>
            <a:off x="6950075" y="3427413"/>
            <a:ext cx="2011363" cy="2820987"/>
          </a:xfrm>
          <a:prstGeom prst="rect">
            <a:avLst/>
          </a:prstGeom>
          <a:noFill/>
          <a:ln w="9525">
            <a:noFill/>
            <a:miter lim="800000"/>
            <a:headEnd/>
            <a:tailEnd/>
          </a:ln>
        </p:spPr>
      </p:pic>
      <p:pic>
        <p:nvPicPr>
          <p:cNvPr id="89094" name="Picture 7" descr="C:\PPStf\MIGS\2012\Headshots\PerronJail.jpg"/>
          <p:cNvPicPr>
            <a:picLocks noChangeAspect="1" noChangeArrowheads="1"/>
          </p:cNvPicPr>
          <p:nvPr/>
        </p:nvPicPr>
        <p:blipFill>
          <a:blip r:embed="rId8"/>
          <a:srcRect l="41925" t="24065" r="17307" b="2454"/>
          <a:stretch>
            <a:fillRect/>
          </a:stretch>
        </p:blipFill>
        <p:spPr bwMode="auto">
          <a:xfrm>
            <a:off x="184150" y="3427413"/>
            <a:ext cx="2076450" cy="2806700"/>
          </a:xfrm>
          <a:prstGeom prst="rect">
            <a:avLst/>
          </a:prstGeom>
          <a:noFill/>
          <a:ln w="9525">
            <a:noFill/>
            <a:miter lim="800000"/>
            <a:headEnd/>
            <a:tailEnd/>
          </a:ln>
        </p:spPr>
      </p:pic>
      <p:pic>
        <p:nvPicPr>
          <p:cNvPr id="89095" name="Picture 9" descr="C:\PPStf\MIGS\2012\Headshots\HutchinsonDrinks.jpg"/>
          <p:cNvPicPr>
            <a:picLocks noChangeAspect="1" noChangeArrowheads="1"/>
          </p:cNvPicPr>
          <p:nvPr/>
        </p:nvPicPr>
        <p:blipFill>
          <a:blip r:embed="rId9"/>
          <a:srcRect/>
          <a:stretch>
            <a:fillRect/>
          </a:stretch>
        </p:blipFill>
        <p:spPr bwMode="auto">
          <a:xfrm>
            <a:off x="4706938" y="415925"/>
            <a:ext cx="1922462" cy="2844800"/>
          </a:xfrm>
          <a:prstGeom prst="rect">
            <a:avLst/>
          </a:prstGeom>
          <a:noFill/>
          <a:ln w="9525">
            <a:noFill/>
            <a:miter lim="800000"/>
            <a:headEnd/>
            <a:tailEnd/>
          </a:ln>
        </p:spPr>
      </p:pic>
      <p:pic>
        <p:nvPicPr>
          <p:cNvPr id="89096" name="Picture 10" descr="C:\PPStf\MIGS\2012\Headshots\JJB.jpg"/>
          <p:cNvPicPr>
            <a:picLocks noChangeAspect="1" noChangeArrowheads="1"/>
          </p:cNvPicPr>
          <p:nvPr/>
        </p:nvPicPr>
        <p:blipFill>
          <a:blip r:embed="rId10"/>
          <a:srcRect l="5504" t="6531" r="13754" b="8141"/>
          <a:stretch>
            <a:fillRect/>
          </a:stretch>
        </p:blipFill>
        <p:spPr bwMode="auto">
          <a:xfrm>
            <a:off x="133350" y="384175"/>
            <a:ext cx="2011363" cy="283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2" descr="Untitled-3.bmp"/>
          <p:cNvPicPr>
            <a:picLocks noChangeAspect="1"/>
          </p:cNvPicPr>
          <p:nvPr/>
        </p:nvPicPr>
        <p:blipFill>
          <a:blip r:embed="rId2"/>
          <a:srcRect/>
          <a:stretch>
            <a:fillRect/>
          </a:stretch>
        </p:blipFill>
        <p:spPr bwMode="auto">
          <a:xfrm>
            <a:off x="725488" y="0"/>
            <a:ext cx="76723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descr="tumblr_mcaeh8weh01qbzzgco1_500.gif"/>
          <p:cNvPicPr>
            <a:picLocks noChangeAspect="1"/>
          </p:cNvPicPr>
          <p:nvPr/>
        </p:nvPicPr>
        <p:blipFill>
          <a:blip r:embed="rId3"/>
          <a:srcRect/>
          <a:stretch>
            <a:fillRect/>
          </a:stretch>
        </p:blipFill>
        <p:spPr bwMode="auto">
          <a:xfrm>
            <a:off x="0" y="-392113"/>
            <a:ext cx="9144000" cy="7772401"/>
          </a:xfrm>
          <a:prstGeom prst="rect">
            <a:avLst/>
          </a:prstGeom>
          <a:noFill/>
          <a:ln w="9525">
            <a:noFill/>
            <a:miter lim="800000"/>
            <a:headEnd/>
            <a:tailEnd/>
          </a:ln>
        </p:spPr>
      </p:pic>
      <p:sp>
        <p:nvSpPr>
          <p:cNvPr id="5" name="Rectangle 4"/>
          <p:cNvSpPr>
            <a:spLocks noChangeArrowheads="1"/>
          </p:cNvSpPr>
          <p:nvPr/>
        </p:nvSpPr>
        <p:spPr bwMode="auto">
          <a:xfrm>
            <a:off x="-141288" y="-503238"/>
            <a:ext cx="9285288" cy="5884863"/>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extLst>
        </p:spPr>
        <p:txBody>
          <a:bodyPr anchor="ctr"/>
          <a:lstStyle/>
          <a:p>
            <a:pPr algn="ctr">
              <a:defRPr/>
            </a:pPr>
            <a:endParaRPr lang="en-US">
              <a:solidFill>
                <a:schemeClr val="lt1"/>
              </a:solidFill>
              <a:latin typeface="+mn-lt"/>
            </a:endParaRPr>
          </a:p>
        </p:txBody>
      </p:sp>
      <p:pic>
        <p:nvPicPr>
          <p:cNvPr id="154627" name="Picture 1" descr="tumblr_lrro2xKfFI1qbzzgco1_1280.gif"/>
          <p:cNvPicPr>
            <a:picLocks noChangeAspect="1"/>
          </p:cNvPicPr>
          <p:nvPr/>
        </p:nvPicPr>
        <p:blipFill>
          <a:blip r:embed="rId4"/>
          <a:srcRect/>
          <a:stretch>
            <a:fillRect/>
          </a:stretch>
        </p:blipFill>
        <p:spPr bwMode="auto">
          <a:xfrm>
            <a:off x="322263" y="-33338"/>
            <a:ext cx="8580437" cy="5883276"/>
          </a:xfrm>
          <a:prstGeom prst="rect">
            <a:avLst/>
          </a:prstGeom>
          <a:noFill/>
          <a:ln w="9525">
            <a:noFill/>
            <a:miter lim="800000"/>
            <a:headEnd/>
            <a:tailEnd/>
          </a:ln>
        </p:spPr>
      </p:pic>
      <p:sp>
        <p:nvSpPr>
          <p:cNvPr id="3" name="Rectangle 2"/>
          <p:cNvSpPr>
            <a:spLocks noChangeArrowheads="1"/>
          </p:cNvSpPr>
          <p:nvPr/>
        </p:nvSpPr>
        <p:spPr bwMode="auto">
          <a:xfrm>
            <a:off x="282575" y="5764213"/>
            <a:ext cx="5080000" cy="725487"/>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extLst>
        </p:spPr>
        <p:txBody>
          <a:bodyPr anchor="ctr"/>
          <a:lstStyle/>
          <a:p>
            <a:pPr algn="ctr">
              <a:defRPr/>
            </a:pPr>
            <a:endParaRPr lang="en-US">
              <a:solidFill>
                <a:schemeClr val="lt1"/>
              </a:solidFill>
              <a:latin typeface="+mn-lt"/>
            </a:endParaRPr>
          </a:p>
        </p:txBody>
      </p:sp>
      <p:sp>
        <p:nvSpPr>
          <p:cNvPr id="154629" name="TextBox 2"/>
          <p:cNvSpPr txBox="1">
            <a:spLocks noChangeArrowheads="1"/>
          </p:cNvSpPr>
          <p:nvPr/>
        </p:nvSpPr>
        <p:spPr bwMode="auto">
          <a:xfrm>
            <a:off x="2830513" y="5870575"/>
            <a:ext cx="4405312" cy="584200"/>
          </a:xfrm>
          <a:prstGeom prst="rect">
            <a:avLst/>
          </a:prstGeom>
          <a:noFill/>
          <a:ln w="9525">
            <a:noFill/>
            <a:miter lim="800000"/>
            <a:headEnd/>
            <a:tailEnd/>
          </a:ln>
        </p:spPr>
        <p:txBody>
          <a:bodyPr>
            <a:spAutoFit/>
          </a:bodyPr>
          <a:lstStyle/>
          <a:p>
            <a:r>
              <a:rPr lang="en-CA" sz="3200" b="1">
                <a:solidFill>
                  <a:schemeClr val="bg1"/>
                </a:solidFill>
                <a:latin typeface="Minecraftia Regular"/>
                <a:ea typeface="MS PGothic" pitchFamily="34" charset="-128"/>
              </a:rPr>
              <a:t>YEEEEEH!!!!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6" descr="tumblr_m5u434BOJl1rulzcho1_400.gif"/>
          <p:cNvPicPr>
            <a:picLocks noChangeAspect="1"/>
          </p:cNvPicPr>
          <p:nvPr/>
        </p:nvPicPr>
        <p:blipFill>
          <a:blip r:embed="rId2"/>
          <a:srcRect/>
          <a:stretch>
            <a:fillRect/>
          </a:stretch>
        </p:blipFill>
        <p:spPr bwMode="auto">
          <a:xfrm>
            <a:off x="-114300" y="-79375"/>
            <a:ext cx="9328150" cy="12439650"/>
          </a:xfrm>
          <a:prstGeom prst="rect">
            <a:avLst/>
          </a:prstGeom>
          <a:noFill/>
          <a:ln w="9525">
            <a:noFill/>
            <a:miter lim="800000"/>
            <a:headEnd/>
            <a:tailEnd/>
          </a:ln>
        </p:spPr>
      </p:pic>
      <p:sp>
        <p:nvSpPr>
          <p:cNvPr id="5" name="TextBox 4"/>
          <p:cNvSpPr txBox="1">
            <a:spLocks noChangeArrowheads="1"/>
          </p:cNvSpPr>
          <p:nvPr/>
        </p:nvSpPr>
        <p:spPr bwMode="auto">
          <a:xfrm>
            <a:off x="-541338" y="368300"/>
            <a:ext cx="10067926" cy="584200"/>
          </a:xfrm>
          <a:prstGeom prst="rect">
            <a:avLst/>
          </a:prstGeom>
          <a:solidFill>
            <a:srgbClr val="333399"/>
          </a:solidFill>
          <a:ln w="9525">
            <a:noFill/>
            <a:miter lim="800000"/>
            <a:headEnd/>
            <a:tailEnd/>
          </a:ln>
        </p:spPr>
        <p:txBody>
          <a:bodyPr>
            <a:spAutoFit/>
          </a:bodyPr>
          <a:lstStyle/>
          <a:p>
            <a:pPr algn="ctr"/>
            <a:r>
              <a:rPr lang="en-CA" sz="3200" b="1">
                <a:solidFill>
                  <a:srgbClr val="FFFF00"/>
                </a:solidFill>
                <a:latin typeface="Minecraftia Regular"/>
                <a:ea typeface="MS PGothic" pitchFamily="34" charset="-128"/>
              </a:rPr>
              <a:t>Design distinctions create desire</a:t>
            </a:r>
            <a:endParaRPr lang="fr-CA" sz="36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tumblr_lsjh7gGAcl1qbzzgco1_1280.gif"/>
          <p:cNvPicPr>
            <a:picLocks noChangeAspect="1"/>
          </p:cNvPicPr>
          <p:nvPr/>
        </p:nvPicPr>
        <p:blipFill>
          <a:blip r:embed="rId2"/>
          <a:srcRect/>
          <a:stretch>
            <a:fillRect/>
          </a:stretch>
        </p:blipFill>
        <p:spPr bwMode="auto">
          <a:xfrm>
            <a:off x="2286000" y="0"/>
            <a:ext cx="6858000" cy="6858000"/>
          </a:xfrm>
          <a:prstGeom prst="rect">
            <a:avLst/>
          </a:prstGeom>
          <a:noFill/>
          <a:ln w="9525">
            <a:noFill/>
            <a:miter lim="800000"/>
            <a:headEnd/>
            <a:tailEnd/>
          </a:ln>
        </p:spPr>
      </p:pic>
      <p:pic>
        <p:nvPicPr>
          <p:cNvPr id="157698" name="Picture 3" descr="Untitled-6.gif"/>
          <p:cNvPicPr>
            <a:picLocks noChangeAspect="1"/>
          </p:cNvPicPr>
          <p:nvPr/>
        </p:nvPicPr>
        <p:blipFill>
          <a:blip r:embed="rId3"/>
          <a:srcRect/>
          <a:stretch>
            <a:fillRect/>
          </a:stretch>
        </p:blipFill>
        <p:spPr bwMode="auto">
          <a:xfrm>
            <a:off x="2057400" y="485775"/>
            <a:ext cx="5419725" cy="5419725"/>
          </a:xfrm>
          <a:prstGeom prst="rect">
            <a:avLst/>
          </a:prstGeom>
          <a:noFill/>
          <a:ln w="9525">
            <a:noFill/>
            <a:miter lim="800000"/>
            <a:headEnd/>
            <a:tailEnd/>
          </a:ln>
        </p:spPr>
      </p:pic>
      <p:pic>
        <p:nvPicPr>
          <p:cNvPr id="157699" name="Picture 5" descr="tumblr_lsjh7gGAcl1qbzzgco1_1280.gif"/>
          <p:cNvPicPr>
            <a:picLocks noChangeAspect="1"/>
          </p:cNvPicPr>
          <p:nvPr/>
        </p:nvPicPr>
        <p:blipFill>
          <a:blip r:embed="rId2"/>
          <a:srcRect/>
          <a:stretch>
            <a:fillRect/>
          </a:stretch>
        </p:blipFill>
        <p:spPr bwMode="auto">
          <a:xfrm>
            <a:off x="-4506913" y="0"/>
            <a:ext cx="685800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tumblr_lv7si3IPal1qbzzgco1_1280.gif"/>
          <p:cNvPicPr>
            <a:picLocks noChangeAspect="1"/>
          </p:cNvPicPr>
          <p:nvPr/>
        </p:nvPicPr>
        <p:blipFill>
          <a:blip r:embed="rId2"/>
          <a:srcRect/>
          <a:stretch>
            <a:fillRect/>
          </a:stretch>
        </p:blipFill>
        <p:spPr bwMode="auto">
          <a:xfrm>
            <a:off x="0" y="0"/>
            <a:ext cx="9405938" cy="7054850"/>
          </a:xfrm>
          <a:prstGeom prst="rect">
            <a:avLst/>
          </a:prstGeom>
          <a:noFill/>
          <a:ln w="9525">
            <a:noFill/>
            <a:miter lim="800000"/>
            <a:headEnd/>
            <a:tailEnd/>
          </a:ln>
        </p:spPr>
      </p:pic>
      <p:pic>
        <p:nvPicPr>
          <p:cNvPr id="158722" name="Picture 1" descr="Screen Shot 2012-11-13 at 4.00.44 PM.jpg"/>
          <p:cNvPicPr>
            <a:picLocks noChangeAspect="1"/>
          </p:cNvPicPr>
          <p:nvPr/>
        </p:nvPicPr>
        <p:blipFill>
          <a:blip r:embed="rId3"/>
          <a:srcRect/>
          <a:stretch>
            <a:fillRect/>
          </a:stretch>
        </p:blipFill>
        <p:spPr bwMode="auto">
          <a:xfrm>
            <a:off x="731838" y="625475"/>
            <a:ext cx="75565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tumblr_m4bar1kw6n1qbzzgco1_1280.gif"/>
          <p:cNvPicPr>
            <a:picLocks noChangeAspect="1"/>
          </p:cNvPicPr>
          <p:nvPr/>
        </p:nvPicPr>
        <p:blipFill>
          <a:blip r:embed="rId2"/>
          <a:srcRect/>
          <a:stretch>
            <a:fillRect/>
          </a:stretch>
        </p:blipFill>
        <p:spPr bwMode="auto">
          <a:xfrm>
            <a:off x="0" y="-3875088"/>
            <a:ext cx="9417050" cy="12898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6" descr="tumblr_m2gn3rhhfK1qbzzgco1_1280.gif"/>
          <p:cNvPicPr>
            <a:picLocks noChangeAspect="1"/>
          </p:cNvPicPr>
          <p:nvPr/>
        </p:nvPicPr>
        <p:blipFill>
          <a:blip r:embed="rId2"/>
          <a:srcRect/>
          <a:stretch>
            <a:fillRect/>
          </a:stretch>
        </p:blipFill>
        <p:spPr bwMode="auto">
          <a:xfrm>
            <a:off x="1435100" y="25400"/>
            <a:ext cx="6180138" cy="6832600"/>
          </a:xfrm>
          <a:prstGeom prst="rect">
            <a:avLst/>
          </a:prstGeom>
          <a:noFill/>
          <a:ln w="9525">
            <a:noFill/>
            <a:miter lim="800000"/>
            <a:headEnd/>
            <a:tailEnd/>
          </a:ln>
        </p:spPr>
      </p:pic>
      <p:sp>
        <p:nvSpPr>
          <p:cNvPr id="6" name="TextBox 5"/>
          <p:cNvSpPr txBox="1">
            <a:spLocks noChangeArrowheads="1"/>
          </p:cNvSpPr>
          <p:nvPr/>
        </p:nvSpPr>
        <p:spPr bwMode="auto">
          <a:xfrm>
            <a:off x="0" y="-3175"/>
            <a:ext cx="9144000" cy="1570038"/>
          </a:xfrm>
          <a:prstGeom prst="rect">
            <a:avLst/>
          </a:prstGeom>
          <a:solidFill>
            <a:srgbClr val="333399"/>
          </a:solidFill>
          <a:ln w="9525">
            <a:noFill/>
            <a:miter lim="800000"/>
            <a:headEnd/>
            <a:tailEnd/>
          </a:ln>
        </p:spPr>
        <p:txBody>
          <a:bodyPr>
            <a:spAutoFit/>
          </a:bodyPr>
          <a:lstStyle/>
          <a:p>
            <a:pPr algn="ctr"/>
            <a:r>
              <a:rPr lang="en-CA" sz="3200" b="1">
                <a:solidFill>
                  <a:srgbClr val="FFFF00"/>
                </a:solidFill>
                <a:latin typeface="Minecraftia Regular"/>
                <a:ea typeface="MS PGothic" pitchFamily="34" charset="-128"/>
              </a:rPr>
              <a:t>In the future I would like to see our industry break away from this outdated visual culture</a:t>
            </a:r>
            <a:endParaRPr lang="fr-CA" sz="36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1" descr="tumblr_m4dcr4IHt61qbzzgco1_1280.gif"/>
          <p:cNvPicPr>
            <a:picLocks noChangeAspect="1"/>
          </p:cNvPicPr>
          <p:nvPr/>
        </p:nvPicPr>
        <p:blipFill>
          <a:blip r:embed="rId2"/>
          <a:srcRect/>
          <a:stretch>
            <a:fillRect/>
          </a:stretch>
        </p:blipFill>
        <p:spPr bwMode="auto">
          <a:xfrm>
            <a:off x="-941388" y="-3994150"/>
            <a:ext cx="8232776" cy="10852150"/>
          </a:xfrm>
          <a:prstGeom prst="rect">
            <a:avLst/>
          </a:prstGeom>
          <a:noFill/>
          <a:ln w="9525">
            <a:noFill/>
            <a:miter lim="800000"/>
            <a:headEnd/>
            <a:tailEnd/>
          </a:ln>
        </p:spPr>
      </p:pic>
      <p:sp>
        <p:nvSpPr>
          <p:cNvPr id="5" name="TextBox 4"/>
          <p:cNvSpPr txBox="1">
            <a:spLocks noChangeArrowheads="1"/>
          </p:cNvSpPr>
          <p:nvPr/>
        </p:nvSpPr>
        <p:spPr bwMode="auto">
          <a:xfrm>
            <a:off x="4445000" y="3135313"/>
            <a:ext cx="4605338" cy="1754187"/>
          </a:xfrm>
          <a:prstGeom prst="rect">
            <a:avLst/>
          </a:prstGeom>
          <a:noFill/>
          <a:ln w="9525">
            <a:noFill/>
            <a:miter lim="800000"/>
            <a:headEnd/>
            <a:tailEnd/>
          </a:ln>
        </p:spPr>
        <p:txBody>
          <a:bodyPr>
            <a:spAutoFit/>
          </a:bodyPr>
          <a:lstStyle/>
          <a:p>
            <a:pPr algn="ctr"/>
            <a:r>
              <a:rPr lang="en-CA" sz="3600" b="1">
                <a:solidFill>
                  <a:srgbClr val="FFFF00"/>
                </a:solidFill>
                <a:latin typeface="Minecraftia Regular"/>
                <a:ea typeface="MS PGothic" pitchFamily="34" charset="-128"/>
              </a:rPr>
              <a:t>ORIGINALITY</a:t>
            </a:r>
          </a:p>
          <a:p>
            <a:pPr algn="ctr"/>
            <a:r>
              <a:rPr lang="en-CA" sz="3600" b="1">
                <a:solidFill>
                  <a:srgbClr val="FFFF00"/>
                </a:solidFill>
                <a:latin typeface="Minecraftia Regular"/>
                <a:ea typeface="MS PGothic" pitchFamily="34" charset="-128"/>
              </a:rPr>
              <a:t>mixed with</a:t>
            </a:r>
          </a:p>
          <a:p>
            <a:pPr algn="ctr"/>
            <a:r>
              <a:rPr lang="en-CA" sz="3600" b="1">
                <a:solidFill>
                  <a:srgbClr val="FFFF00"/>
                </a:solidFill>
                <a:latin typeface="Minecraftia Regular"/>
                <a:ea typeface="MS PGothic" pitchFamily="34" charset="-128"/>
              </a:rPr>
              <a:t>FAMILIARITY</a:t>
            </a:r>
            <a:endParaRPr lang="fr-CA" sz="40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3" descr="tumblr_ltj41sN8hS1r4e2omo1_500.gif"/>
          <p:cNvPicPr>
            <a:picLocks noChangeAspect="1"/>
          </p:cNvPicPr>
          <p:nvPr/>
        </p:nvPicPr>
        <p:blipFill>
          <a:blip r:embed="rId2"/>
          <a:srcRect/>
          <a:stretch>
            <a:fillRect/>
          </a:stretch>
        </p:blipFill>
        <p:spPr bwMode="auto">
          <a:xfrm>
            <a:off x="0" y="0"/>
            <a:ext cx="12160250" cy="6858000"/>
          </a:xfrm>
          <a:prstGeom prst="rect">
            <a:avLst/>
          </a:prstGeom>
          <a:noFill/>
          <a:ln w="9525">
            <a:noFill/>
            <a:miter lim="800000"/>
            <a:headEnd/>
            <a:tailEnd/>
          </a:ln>
        </p:spPr>
      </p:pic>
      <p:sp>
        <p:nvSpPr>
          <p:cNvPr id="6" name="TextBox 5"/>
          <p:cNvSpPr txBox="1">
            <a:spLocks noChangeArrowheads="1"/>
          </p:cNvSpPr>
          <p:nvPr/>
        </p:nvSpPr>
        <p:spPr bwMode="auto">
          <a:xfrm>
            <a:off x="0" y="1793875"/>
            <a:ext cx="9144000" cy="1200150"/>
          </a:xfrm>
          <a:prstGeom prst="rect">
            <a:avLst/>
          </a:prstGeom>
          <a:solidFill>
            <a:schemeClr val="tx1"/>
          </a:solidFill>
          <a:ln w="9525">
            <a:noFill/>
            <a:miter lim="800000"/>
            <a:headEnd/>
            <a:tailEnd/>
          </a:ln>
        </p:spPr>
        <p:txBody>
          <a:bodyPr>
            <a:spAutoFit/>
          </a:bodyPr>
          <a:lstStyle/>
          <a:p>
            <a:r>
              <a:rPr lang="en-CA" sz="2400" b="1">
                <a:solidFill>
                  <a:srgbClr val="FFFF00"/>
                </a:solidFill>
                <a:latin typeface="Minecraftia Regular"/>
                <a:ea typeface="MS PGothic" pitchFamily="34" charset="-128"/>
              </a:rPr>
              <a:t>ORIGINALITY promotes brand memory indirectly through increased levels of attention and reflective design </a:t>
            </a:r>
            <a:endParaRPr lang="fr-CA" sz="28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descr="tumblr_lsn0dn9cvp1qbzzgco1_1280.gif"/>
          <p:cNvPicPr>
            <a:picLocks noChangeAspect="1"/>
          </p:cNvPicPr>
          <p:nvPr/>
        </p:nvPicPr>
        <p:blipFill>
          <a:blip r:embed="rId2"/>
          <a:srcRect/>
          <a:stretch>
            <a:fillRect/>
          </a:stretch>
        </p:blipFill>
        <p:spPr bwMode="auto">
          <a:xfrm>
            <a:off x="-328613" y="0"/>
            <a:ext cx="10013951" cy="7702550"/>
          </a:xfrm>
          <a:prstGeom prst="rect">
            <a:avLst/>
          </a:prstGeom>
          <a:noFill/>
          <a:ln w="9525">
            <a:noFill/>
            <a:miter lim="800000"/>
            <a:headEnd/>
            <a:tailEnd/>
          </a:ln>
        </p:spPr>
      </p:pic>
      <p:sp>
        <p:nvSpPr>
          <p:cNvPr id="6" name="TextBox 5"/>
          <p:cNvSpPr txBox="1">
            <a:spLocks noChangeArrowheads="1"/>
          </p:cNvSpPr>
          <p:nvPr/>
        </p:nvSpPr>
        <p:spPr bwMode="auto">
          <a:xfrm>
            <a:off x="0" y="4551363"/>
            <a:ext cx="9144000" cy="830262"/>
          </a:xfrm>
          <a:prstGeom prst="rect">
            <a:avLst/>
          </a:prstGeom>
          <a:solidFill>
            <a:schemeClr val="tx1"/>
          </a:solidFill>
          <a:ln w="9525">
            <a:noFill/>
            <a:miter lim="800000"/>
            <a:headEnd/>
            <a:tailEnd/>
          </a:ln>
        </p:spPr>
        <p:txBody>
          <a:bodyPr>
            <a:spAutoFit/>
          </a:bodyPr>
          <a:lstStyle/>
          <a:p>
            <a:r>
              <a:rPr lang="en-CA" sz="2400" b="1">
                <a:solidFill>
                  <a:srgbClr val="FFFF00"/>
                </a:solidFill>
                <a:latin typeface="Minecraftia Regular"/>
                <a:ea typeface="MS PGothic" pitchFamily="34" charset="-128"/>
              </a:rPr>
              <a:t>FAMILIARITY creates feelings of comfort, security, and nostalgia </a:t>
            </a:r>
            <a:endParaRPr lang="fr-CA" sz="2800" b="1">
              <a:solidFill>
                <a:srgbClr val="FFFF00"/>
              </a:solidFill>
              <a:latin typeface="Minecraftia Regular"/>
              <a:ea typeface="MS PGothic" pitchFamily="34" charset="-128"/>
            </a:endParaRPr>
          </a:p>
        </p:txBody>
      </p:sp>
      <p:sp>
        <p:nvSpPr>
          <p:cNvPr id="163843" name="TextBox 1"/>
          <p:cNvSpPr txBox="1">
            <a:spLocks noChangeArrowheads="1"/>
          </p:cNvSpPr>
          <p:nvPr/>
        </p:nvSpPr>
        <p:spPr bwMode="auto">
          <a:xfrm>
            <a:off x="-1495425" y="3879850"/>
            <a:ext cx="184150" cy="369888"/>
          </a:xfrm>
          <a:prstGeom prst="rect">
            <a:avLst/>
          </a:prstGeom>
          <a:noFill/>
          <a:ln w="9525">
            <a:noFill/>
            <a:miter lim="800000"/>
            <a:headEnd/>
            <a:tailEnd/>
          </a:ln>
        </p:spPr>
        <p:txBody>
          <a:bodyPr wrap="none">
            <a:spAutoFit/>
          </a:bodyPr>
          <a:lstStyle/>
          <a:p>
            <a:endParaRPr lang="fr-F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304800" y="2819400"/>
            <a:ext cx="9677400" cy="1470025"/>
          </a:xfrm>
          <a:prstGeom prst="rect">
            <a:avLst/>
          </a:prstGeom>
          <a:noFill/>
          <a:ln w="9525">
            <a:noFill/>
            <a:miter lim="800000"/>
            <a:headEnd/>
            <a:tailEnd/>
          </a:ln>
        </p:spPr>
        <p:txBody>
          <a:bodyPr anchor="ctr"/>
          <a:lstStyle/>
          <a:p>
            <a:pPr algn="ctr">
              <a:lnSpc>
                <a:spcPct val="80000"/>
              </a:lnSpc>
            </a:pPr>
            <a:r>
              <a:rPr lang="en-US" sz="9800">
                <a:solidFill>
                  <a:schemeClr val="bg1"/>
                </a:solidFill>
                <a:latin typeface="Rockwell Extra Bold" pitchFamily="18" charset="0"/>
              </a:rPr>
              <a:t>The Future.</a:t>
            </a:r>
          </a:p>
          <a:p>
            <a:pPr algn="ctr">
              <a:lnSpc>
                <a:spcPct val="80000"/>
              </a:lnSpc>
            </a:pPr>
            <a:r>
              <a:rPr lang="en-US" sz="9800">
                <a:solidFill>
                  <a:schemeClr val="bg1"/>
                </a:solidFill>
                <a:latin typeface="Rockwell Extra Bold" pitchFamily="18" charset="0"/>
              </a:rPr>
              <a:t>Unknown.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tumblr_m29hbmziJ41qjofyjo1_500.gif"/>
          <p:cNvPicPr>
            <a:picLocks noChangeAspect="1"/>
          </p:cNvPicPr>
          <p:nvPr/>
        </p:nvPicPr>
        <p:blipFill>
          <a:blip r:embed="rId2"/>
          <a:srcRect/>
          <a:stretch>
            <a:fillRect/>
          </a:stretch>
        </p:blipFill>
        <p:spPr bwMode="auto">
          <a:xfrm>
            <a:off x="-658813" y="-1044575"/>
            <a:ext cx="10250488" cy="9839325"/>
          </a:xfrm>
          <a:prstGeom prst="rect">
            <a:avLst/>
          </a:prstGeom>
          <a:noFill/>
          <a:ln w="9525">
            <a:noFill/>
            <a:miter lim="800000"/>
            <a:headEnd/>
            <a:tailEnd/>
          </a:ln>
        </p:spPr>
      </p:pic>
      <p:sp>
        <p:nvSpPr>
          <p:cNvPr id="5" name="TextBox 4"/>
          <p:cNvSpPr txBox="1">
            <a:spLocks noChangeArrowheads="1"/>
          </p:cNvSpPr>
          <p:nvPr/>
        </p:nvSpPr>
        <p:spPr bwMode="auto">
          <a:xfrm>
            <a:off x="-800100" y="3908425"/>
            <a:ext cx="10914063" cy="523875"/>
          </a:xfrm>
          <a:prstGeom prst="rect">
            <a:avLst/>
          </a:prstGeom>
          <a:solidFill>
            <a:schemeClr val="tx1"/>
          </a:solidFill>
          <a:ln w="9525">
            <a:noFill/>
            <a:miter lim="800000"/>
            <a:headEnd/>
            <a:tailEnd/>
          </a:ln>
        </p:spPr>
        <p:txBody>
          <a:bodyPr>
            <a:spAutoFit/>
          </a:bodyPr>
          <a:lstStyle/>
          <a:p>
            <a:pPr algn="ctr"/>
            <a:r>
              <a:rPr lang="en-CA" sz="2800" b="1">
                <a:solidFill>
                  <a:srgbClr val="FFFF00"/>
                </a:solidFill>
                <a:latin typeface="Minecraftia Regular"/>
                <a:ea typeface="MS PGothic" pitchFamily="34" charset="-128"/>
              </a:rPr>
              <a:t>Vision is the art of seeing the invisible.</a:t>
            </a:r>
            <a:endParaRPr lang="fr-CA" sz="3200" b="1">
              <a:solidFill>
                <a:srgbClr val="FFFF00"/>
              </a:solidFill>
              <a:latin typeface="Minecraftia Regular"/>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grpId="0" nodeType="withEffect">
                                  <p:stCondLst>
                                    <p:cond delay="0"/>
                                  </p:stCondLst>
                                  <p:childTnLst>
                                    <p:animClr clrSpc="rgb" dir="cw">
                                      <p:cBhvr override="childStyle">
                                        <p:cTn id="6"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96838" y="-190500"/>
            <a:ext cx="9317038" cy="3543300"/>
          </a:xfrm>
          <a:prstGeom prst="rect">
            <a:avLst/>
          </a:prstGeom>
          <a:noFill/>
          <a:ln w="9525">
            <a:noFill/>
            <a:miter lim="800000"/>
            <a:headEnd/>
            <a:tailEnd/>
          </a:ln>
        </p:spPr>
        <p:txBody>
          <a:bodyPr anchor="ctr"/>
          <a:lstStyle/>
          <a:p>
            <a:pPr algn="ctr">
              <a:lnSpc>
                <a:spcPct val="80000"/>
              </a:lnSpc>
            </a:pPr>
            <a:r>
              <a:rPr lang="en-US" sz="8800">
                <a:latin typeface="Rockwell Extra Bold" pitchFamily="18" charset="0"/>
              </a:rPr>
              <a:t>LEE </a:t>
            </a:r>
          </a:p>
          <a:p>
            <a:pPr algn="ctr">
              <a:lnSpc>
                <a:spcPct val="80000"/>
              </a:lnSpc>
            </a:pPr>
            <a:r>
              <a:rPr lang="en-US" sz="8800">
                <a:latin typeface="Rockwell Extra Bold" pitchFamily="18" charset="0"/>
              </a:rPr>
              <a:t>SHELDON</a:t>
            </a:r>
          </a:p>
        </p:txBody>
      </p:sp>
      <p:sp>
        <p:nvSpPr>
          <p:cNvPr id="165890" name="Rectangle 6"/>
          <p:cNvSpPr>
            <a:spLocks noChangeArrowheads="1"/>
          </p:cNvSpPr>
          <p:nvPr/>
        </p:nvSpPr>
        <p:spPr bwMode="auto">
          <a:xfrm>
            <a:off x="198438" y="2289175"/>
            <a:ext cx="8793162" cy="1422400"/>
          </a:xfrm>
          <a:prstGeom prst="rect">
            <a:avLst/>
          </a:prstGeom>
          <a:noFill/>
          <a:ln w="9525">
            <a:noFill/>
            <a:miter lim="800000"/>
            <a:headEnd/>
            <a:tailEnd/>
          </a:ln>
        </p:spPr>
        <p:txBody>
          <a:bodyPr anchor="ctr"/>
          <a:lstStyle/>
          <a:p>
            <a:pPr>
              <a:lnSpc>
                <a:spcPct val="80000"/>
              </a:lnSpc>
            </a:pPr>
            <a:r>
              <a:rPr lang="en-US" sz="3000">
                <a:latin typeface="Rockwell Extra Bold" pitchFamily="18" charset="0"/>
              </a:rPr>
              <a:t>Associate Professor	  </a:t>
            </a:r>
          </a:p>
          <a:p>
            <a:pPr>
              <a:lnSpc>
                <a:spcPct val="80000"/>
              </a:lnSpc>
            </a:pPr>
            <a:r>
              <a:rPr lang="en-US" sz="3000">
                <a:latin typeface="Rockwell Extra Bold" pitchFamily="18" charset="0"/>
              </a:rPr>
              <a:t>	   Rensselaer Polytechnic Institute</a:t>
            </a:r>
          </a:p>
        </p:txBody>
      </p:sp>
      <p:pic>
        <p:nvPicPr>
          <p:cNvPr id="165891" name="Picture 2" descr="C:\PPStf\MIGS\2012\GameBox\Murder-on-the-Orient-Express---Agatha-Christie-925034334-4140443-1.jpg"/>
          <p:cNvPicPr>
            <a:picLocks noChangeAspect="1" noChangeArrowheads="1"/>
          </p:cNvPicPr>
          <p:nvPr/>
        </p:nvPicPr>
        <p:blipFill>
          <a:blip r:embed="rId3"/>
          <a:srcRect/>
          <a:stretch>
            <a:fillRect/>
          </a:stretch>
        </p:blipFill>
        <p:spPr bwMode="auto">
          <a:xfrm>
            <a:off x="3581400" y="3441700"/>
            <a:ext cx="2209800" cy="3114675"/>
          </a:xfrm>
          <a:prstGeom prst="rect">
            <a:avLst/>
          </a:prstGeom>
          <a:noFill/>
          <a:ln w="9525">
            <a:noFill/>
            <a:miter lim="800000"/>
            <a:headEnd/>
            <a:tailEnd/>
          </a:ln>
        </p:spPr>
      </p:pic>
      <p:pic>
        <p:nvPicPr>
          <p:cNvPr id="165892" name="Picture 3" descr="C:\PPStf\MIGS\2012\GameBox\Riddle_of_Master_Lu_cover.jpg"/>
          <p:cNvPicPr>
            <a:picLocks noChangeAspect="1" noChangeArrowheads="1"/>
          </p:cNvPicPr>
          <p:nvPr/>
        </p:nvPicPr>
        <p:blipFill>
          <a:blip r:embed="rId4"/>
          <a:srcRect/>
          <a:stretch>
            <a:fillRect/>
          </a:stretch>
        </p:blipFill>
        <p:spPr bwMode="auto">
          <a:xfrm>
            <a:off x="609600" y="3441700"/>
            <a:ext cx="2590800" cy="3062288"/>
          </a:xfrm>
          <a:prstGeom prst="rect">
            <a:avLst/>
          </a:prstGeom>
          <a:noFill/>
          <a:ln w="9525">
            <a:noFill/>
            <a:miter lim="800000"/>
            <a:headEnd/>
            <a:tailEnd/>
          </a:ln>
        </p:spPr>
      </p:pic>
      <p:pic>
        <p:nvPicPr>
          <p:cNvPr id="165893" name="Picture 4" descr="C:\PPStf\MIGS\2012\GameBox\TheMultiplayerClassroom_Mock4.jpg"/>
          <p:cNvPicPr>
            <a:picLocks noChangeAspect="1" noChangeArrowheads="1"/>
          </p:cNvPicPr>
          <p:nvPr/>
        </p:nvPicPr>
        <p:blipFill>
          <a:blip r:embed="rId5"/>
          <a:srcRect/>
          <a:stretch>
            <a:fillRect/>
          </a:stretch>
        </p:blipFill>
        <p:spPr bwMode="auto">
          <a:xfrm>
            <a:off x="6172200" y="3441700"/>
            <a:ext cx="2498725" cy="309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752600"/>
          </a:xfrm>
        </p:spPr>
        <p:txBody>
          <a:bodyPr rtlCol="0">
            <a:normAutofit fontScale="90000"/>
          </a:bodyPr>
          <a:lstStyle/>
          <a:p>
            <a:pPr eaLnBrk="1" fontAlgn="auto" hangingPunct="1">
              <a:spcAft>
                <a:spcPts val="0"/>
              </a:spcAft>
              <a:defRPr/>
            </a:pPr>
            <a:r>
              <a:rPr lang="en-US" dirty="0" smtClean="0"/>
              <a:t>Inventing the Future: MIGS Brain Dump</a:t>
            </a:r>
            <a:br>
              <a:rPr lang="en-US" dirty="0" smtClean="0"/>
            </a:br>
            <a:r>
              <a:rPr lang="en-US" dirty="0" smtClean="0"/>
              <a:t>14 November 2012</a:t>
            </a:r>
            <a:endParaRPr lang="en-US" dirty="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Writing</a:t>
            </a:r>
            <a:endParaRPr lang="en-US" dirty="0"/>
          </a:p>
        </p:txBody>
      </p:sp>
      <p:sp>
        <p:nvSpPr>
          <p:cNvPr id="4" name="TextBox 3"/>
          <p:cNvSpPr txBox="1"/>
          <p:nvPr/>
        </p:nvSpPr>
        <p:spPr>
          <a:xfrm>
            <a:off x="6629400" y="5827713"/>
            <a:ext cx="1954213" cy="522287"/>
          </a:xfrm>
          <a:prstGeom prst="rect">
            <a:avLst/>
          </a:prstGeom>
          <a:noFill/>
        </p:spPr>
        <p:txBody>
          <a:bodyPr wrap="none">
            <a:spAutoFit/>
          </a:bodyPr>
          <a:lstStyle/>
          <a:p>
            <a:pPr fontAlgn="auto">
              <a:spcBef>
                <a:spcPts val="0"/>
              </a:spcBef>
              <a:spcAft>
                <a:spcPts val="0"/>
              </a:spcAft>
              <a:defRPr/>
            </a:pPr>
            <a:r>
              <a:rPr lang="en-US" sz="2800" dirty="0">
                <a:solidFill>
                  <a:prstClr val="black"/>
                </a:solidFill>
                <a:latin typeface="Calibri"/>
                <a:cs typeface="+mn-cs"/>
              </a:rPr>
              <a:t>Lee Sheldon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ctrTitle"/>
          </p:nvPr>
        </p:nvSpPr>
        <p:spPr/>
        <p:txBody>
          <a:bodyPr/>
          <a:lstStyle/>
          <a:p>
            <a:pPr eaLnBrk="1" hangingPunct="1"/>
            <a:r>
              <a:rPr lang="en-US" smtClean="0"/>
              <a:t>Past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pPr eaLnBrk="1" hangingPunct="1"/>
            <a:r>
              <a:rPr lang="en-US" smtClean="0"/>
              <a:t>In the beginning was the word.</a:t>
            </a:r>
          </a:p>
        </p:txBody>
      </p:sp>
      <p:sp>
        <p:nvSpPr>
          <p:cNvPr id="3" name="TextBox 2"/>
          <p:cNvSpPr txBox="1"/>
          <p:nvPr/>
        </p:nvSpPr>
        <p:spPr>
          <a:xfrm>
            <a:off x="2132013" y="2590800"/>
            <a:ext cx="5257800" cy="1477963"/>
          </a:xfrm>
          <a:prstGeom prst="rect">
            <a:avLst/>
          </a:prstGeom>
          <a:noFill/>
        </p:spPr>
        <p:txBody>
          <a:bodyPr>
            <a:spAutoFit/>
          </a:bodyPr>
          <a:lstStyle/>
          <a:p>
            <a:pPr fontAlgn="auto">
              <a:spcBef>
                <a:spcPts val="0"/>
              </a:spcBef>
              <a:spcAft>
                <a:spcPts val="0"/>
              </a:spcAft>
              <a:defRPr/>
            </a:pPr>
            <a:r>
              <a:rPr lang="en-US" b="1" dirty="0">
                <a:solidFill>
                  <a:prstClr val="black"/>
                </a:solidFill>
                <a:latin typeface="Calibri"/>
                <a:cs typeface="+mn-cs"/>
              </a:rPr>
              <a:t>West of House</a:t>
            </a:r>
          </a:p>
          <a:p>
            <a:pPr fontAlgn="auto">
              <a:spcBef>
                <a:spcPts val="0"/>
              </a:spcBef>
              <a:spcAft>
                <a:spcPts val="0"/>
              </a:spcAft>
              <a:defRPr/>
            </a:pPr>
            <a:endParaRPr lang="en-US" b="1" dirty="0">
              <a:solidFill>
                <a:prstClr val="black"/>
              </a:solidFill>
              <a:latin typeface="Calibri"/>
              <a:cs typeface="+mn-cs"/>
            </a:endParaRPr>
          </a:p>
          <a:p>
            <a:pPr fontAlgn="auto">
              <a:spcBef>
                <a:spcPts val="0"/>
              </a:spcBef>
              <a:spcAft>
                <a:spcPts val="0"/>
              </a:spcAft>
              <a:defRPr/>
            </a:pPr>
            <a:r>
              <a:rPr lang="en-US" dirty="0">
                <a:solidFill>
                  <a:prstClr val="black"/>
                </a:solidFill>
                <a:latin typeface="Calibri"/>
                <a:cs typeface="+mn-cs"/>
              </a:rPr>
              <a:t>You are standing in an open field west of a white house with a boarded front door. There is a small mailbox here.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Then a picture was worth a thousand of them.</a:t>
            </a:r>
            <a:endParaRPr lang="en-US" dirty="0"/>
          </a:p>
        </p:txBody>
      </p:sp>
      <p:pic>
        <p:nvPicPr>
          <p:cNvPr id="171010" name="Picture 2"/>
          <p:cNvPicPr>
            <a:picLocks noChangeAspect="1"/>
          </p:cNvPicPr>
          <p:nvPr/>
        </p:nvPicPr>
        <p:blipFill>
          <a:blip r:embed="rId2"/>
          <a:srcRect/>
          <a:stretch>
            <a:fillRect/>
          </a:stretch>
        </p:blipFill>
        <p:spPr bwMode="auto">
          <a:xfrm>
            <a:off x="1757363" y="1905000"/>
            <a:ext cx="5778500" cy="396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ctrTitle"/>
          </p:nvPr>
        </p:nvSpPr>
        <p:spPr/>
        <p:txBody>
          <a:bodyPr/>
          <a:lstStyle/>
          <a:p>
            <a:pPr eaLnBrk="1" hangingPunct="1"/>
            <a:r>
              <a:rPr lang="en-US" smtClean="0"/>
              <a:t>Present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ctrTitle"/>
          </p:nvPr>
        </p:nvSpPr>
        <p:spPr/>
        <p:txBody>
          <a:bodyPr/>
          <a:lstStyle/>
          <a:p>
            <a:pPr eaLnBrk="1" hangingPunct="1"/>
            <a:r>
              <a:rPr lang="en-US" smtClean="0"/>
              <a:t>Clichés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ctrTitle"/>
          </p:nvPr>
        </p:nvSpPr>
        <p:spPr/>
        <p:txBody>
          <a:bodyPr/>
          <a:lstStyle/>
          <a:p>
            <a:pPr eaLnBrk="1" hangingPunct="1"/>
            <a:r>
              <a:rPr lang="en-US" smtClean="0"/>
              <a:t>Stereotypes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ctrTitle"/>
          </p:nvPr>
        </p:nvSpPr>
        <p:spPr/>
        <p:txBody>
          <a:bodyPr/>
          <a:lstStyle/>
          <a:p>
            <a:pPr eaLnBrk="1" hangingPunct="1"/>
            <a:r>
              <a:rPr lang="en-US" smtClean="0"/>
              <a:t>Cinematics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Story Ghettos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7" descr="C:\PPStf\MIGS\2012\Images\254383078922293803qytWfnsTc.jpg"/>
          <p:cNvPicPr>
            <a:picLocks noChangeAspect="1" noChangeArrowheads="1"/>
          </p:cNvPicPr>
          <p:nvPr/>
        </p:nvPicPr>
        <p:blipFill>
          <a:blip r:embed="rId3"/>
          <a:srcRect l="-3" r="37909"/>
          <a:stretch>
            <a:fillRect/>
          </a:stretch>
        </p:blipFill>
        <p:spPr bwMode="auto">
          <a:xfrm>
            <a:off x="0" y="152400"/>
            <a:ext cx="5668963" cy="5867400"/>
          </a:xfrm>
          <a:prstGeom prst="rect">
            <a:avLst/>
          </a:prstGeom>
          <a:noFill/>
          <a:ln w="9525">
            <a:noFill/>
            <a:miter lim="800000"/>
            <a:headEnd/>
            <a:tailEnd/>
          </a:ln>
        </p:spPr>
      </p:pic>
      <p:sp>
        <p:nvSpPr>
          <p:cNvPr id="2" name="Rectangle 1"/>
          <p:cNvSpPr/>
          <p:nvPr/>
        </p:nvSpPr>
        <p:spPr>
          <a:xfrm>
            <a:off x="3505200" y="533400"/>
            <a:ext cx="2667000" cy="2895600"/>
          </a:xfrm>
          <a:prstGeom prst="rect">
            <a:avLst/>
          </a:prstGeom>
          <a:solidFill>
            <a:schemeClr val="tx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188" name="Rectangle 2"/>
          <p:cNvSpPr>
            <a:spLocks noGrp="1" noChangeArrowheads="1"/>
          </p:cNvSpPr>
          <p:nvPr>
            <p:ph type="title"/>
          </p:nvPr>
        </p:nvSpPr>
        <p:spPr>
          <a:xfrm>
            <a:off x="4648200" y="533400"/>
            <a:ext cx="4495800" cy="2667000"/>
          </a:xfrm>
        </p:spPr>
        <p:txBody>
          <a:bodyPr/>
          <a:lstStyle/>
          <a:p>
            <a:pPr eaLnBrk="1" hangingPunct="1"/>
            <a:r>
              <a:rPr lang="en-US" sz="4000" smtClean="0">
                <a:solidFill>
                  <a:schemeClr val="bg1"/>
                </a:solidFill>
              </a:rPr>
              <a:t>“The best way to predict the future is to invent it.” </a:t>
            </a:r>
            <a:br>
              <a:rPr lang="en-US" sz="4000" smtClean="0">
                <a:solidFill>
                  <a:schemeClr val="bg1"/>
                </a:solidFill>
              </a:rPr>
            </a:br>
            <a:r>
              <a:rPr lang="en-US" sz="4000" smtClean="0">
                <a:solidFill>
                  <a:schemeClr val="bg1"/>
                </a:solidFill>
              </a:rPr>
              <a:t>– Alan Kay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ctrTitle"/>
          </p:nvPr>
        </p:nvSpPr>
        <p:spPr/>
        <p:txBody>
          <a:bodyPr/>
          <a:lstStyle/>
          <a:p>
            <a:pPr eaLnBrk="1" hangingPunct="1"/>
            <a:r>
              <a:rPr lang="en-US" smtClean="0"/>
              <a:t>Text Dumps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Reasons to ESC</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ctrTitle"/>
          </p:nvPr>
        </p:nvSpPr>
        <p:spPr/>
        <p:txBody>
          <a:bodyPr/>
          <a:lstStyle/>
          <a:p>
            <a:pPr eaLnBrk="1" hangingPunct="1"/>
            <a:r>
              <a:rPr lang="en-US" smtClean="0"/>
              <a:t>Linear storytelling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ctrTitle"/>
          </p:nvPr>
        </p:nvSpPr>
        <p:spPr/>
        <p:txBody>
          <a:bodyPr/>
          <a:lstStyle/>
          <a:p>
            <a:pPr eaLnBrk="1" hangingPunct="1"/>
            <a:r>
              <a:rPr lang="en-US" smtClean="0"/>
              <a:t>You might conclude that...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ctrTitle"/>
          </p:nvPr>
        </p:nvSpPr>
        <p:spPr/>
        <p:txBody>
          <a:bodyPr/>
          <a:lstStyle/>
          <a:p>
            <a:pPr eaLnBrk="1" hangingPunct="1"/>
            <a:r>
              <a:rPr lang="en-US" smtClean="0"/>
              <a:t>Writers are either…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ctrTitle"/>
          </p:nvPr>
        </p:nvSpPr>
        <p:spPr/>
        <p:txBody>
          <a:bodyPr/>
          <a:lstStyle/>
          <a:p>
            <a:pPr eaLnBrk="1" hangingPunct="1"/>
            <a:r>
              <a:rPr lang="en-US" smtClean="0"/>
              <a:t>Lazy,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ctrTitle"/>
          </p:nvPr>
        </p:nvSpPr>
        <p:spPr/>
        <p:txBody>
          <a:bodyPr/>
          <a:lstStyle/>
          <a:p>
            <a:pPr eaLnBrk="1" hangingPunct="1"/>
            <a:r>
              <a:rPr lang="en-US" smtClean="0"/>
              <a:t>Ignorant,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ctrTitle"/>
          </p:nvPr>
        </p:nvSpPr>
        <p:spPr/>
        <p:txBody>
          <a:bodyPr/>
          <a:lstStyle/>
          <a:p>
            <a:pPr eaLnBrk="1" hangingPunct="1"/>
            <a:r>
              <a:rPr lang="en-US" smtClean="0"/>
              <a:t>or ignored.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ctrTitle"/>
          </p:nvPr>
        </p:nvSpPr>
        <p:spPr/>
        <p:txBody>
          <a:bodyPr/>
          <a:lstStyle/>
          <a:p>
            <a:pPr eaLnBrk="1" hangingPunct="1"/>
            <a:r>
              <a:rPr lang="en-US" smtClean="0"/>
              <a:t>Technology moves so fast!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ctrTitle"/>
          </p:nvPr>
        </p:nvSpPr>
        <p:spPr/>
        <p:txBody>
          <a:bodyPr/>
          <a:lstStyle/>
          <a:p>
            <a:pPr eaLnBrk="1" hangingPunct="1"/>
            <a:r>
              <a:rPr lang="en-US" smtClean="0"/>
              <a:t>Technology is only now good enough to tell stories!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ctrTitle"/>
          </p:nvPr>
        </p:nvSpPr>
        <p:spPr/>
        <p:txBody>
          <a:bodyPr/>
          <a:lstStyle/>
          <a:p>
            <a:pPr eaLnBrk="1" hangingPunct="1"/>
            <a:r>
              <a:rPr lang="en-US" smtClean="0"/>
              <a:t>Past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descr="C:\PPStf\MIGS\2012\Images\450px-Xerox_Alto_mit_Rechner.JPG"/>
          <p:cNvPicPr>
            <a:picLocks noChangeAspect="1" noChangeArrowheads="1"/>
          </p:cNvPicPr>
          <p:nvPr/>
        </p:nvPicPr>
        <p:blipFill>
          <a:blip r:embed="rId3"/>
          <a:srcRect/>
          <a:stretch>
            <a:fillRect/>
          </a:stretch>
        </p:blipFill>
        <p:spPr bwMode="auto">
          <a:xfrm>
            <a:off x="76200" y="533400"/>
            <a:ext cx="4229100" cy="5638800"/>
          </a:xfrm>
          <a:prstGeom prst="rect">
            <a:avLst/>
          </a:prstGeom>
          <a:noFill/>
          <a:ln w="9525">
            <a:noFill/>
            <a:miter lim="800000"/>
            <a:headEnd/>
            <a:tailEnd/>
          </a:ln>
        </p:spPr>
      </p:pic>
      <p:pic>
        <p:nvPicPr>
          <p:cNvPr id="95235" name="Picture 6" descr="C:\PPStf\MIGS\2012\Images\Alan-kay.jpg"/>
          <p:cNvPicPr>
            <a:picLocks noChangeAspect="1" noChangeArrowheads="1"/>
          </p:cNvPicPr>
          <p:nvPr/>
        </p:nvPicPr>
        <p:blipFill>
          <a:blip r:embed="rId4"/>
          <a:srcRect/>
          <a:stretch>
            <a:fillRect/>
          </a:stretch>
        </p:blipFill>
        <p:spPr bwMode="auto">
          <a:xfrm>
            <a:off x="4386263" y="536575"/>
            <a:ext cx="4605337" cy="334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ctrTitle"/>
          </p:nvPr>
        </p:nvSpPr>
        <p:spPr/>
        <p:txBody>
          <a:bodyPr/>
          <a:lstStyle/>
          <a:p>
            <a:pPr eaLnBrk="1" hangingPunct="1"/>
            <a:r>
              <a:rPr lang="en-US" smtClean="0"/>
              <a:t>The Great Train Robbery</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1903</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ctrTitle"/>
          </p:nvPr>
        </p:nvSpPr>
        <p:spPr/>
        <p:txBody>
          <a:bodyPr/>
          <a:lstStyle/>
          <a:p>
            <a:pPr eaLnBrk="1" hangingPunct="1"/>
            <a:r>
              <a:rPr lang="en-US" smtClean="0"/>
              <a:t>Birth of a Nation</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1915</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ctrTitle"/>
          </p:nvPr>
        </p:nvSpPr>
        <p:spPr/>
        <p:txBody>
          <a:bodyPr/>
          <a:lstStyle/>
          <a:p>
            <a:pPr eaLnBrk="1" hangingPunct="1"/>
            <a:r>
              <a:rPr lang="en-US" smtClean="0"/>
              <a:t>12 Years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ctrTitle"/>
          </p:nvPr>
        </p:nvSpPr>
        <p:spPr/>
        <p:txBody>
          <a:bodyPr/>
          <a:lstStyle/>
          <a:p>
            <a:pPr eaLnBrk="1" hangingPunct="1"/>
            <a:r>
              <a:rPr lang="en-US" smtClean="0"/>
              <a:t>Colossal Cave</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1976</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ctrTitle"/>
          </p:nvPr>
        </p:nvSpPr>
        <p:spPr/>
        <p:txBody>
          <a:bodyPr/>
          <a:lstStyle/>
          <a:p>
            <a:pPr eaLnBrk="1" hangingPunct="1"/>
            <a:r>
              <a:rPr lang="en-US" smtClean="0"/>
              <a:t>Today</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2012</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ctrTitle"/>
          </p:nvPr>
        </p:nvSpPr>
        <p:spPr/>
        <p:txBody>
          <a:bodyPr/>
          <a:lstStyle/>
          <a:p>
            <a:pPr eaLnBrk="1" hangingPunct="1"/>
            <a:r>
              <a:rPr lang="en-US" smtClean="0"/>
              <a:t>36 Years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3 Times as long as the Movies</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ctrTitle"/>
          </p:nvPr>
        </p:nvSpPr>
        <p:spPr/>
        <p:txBody>
          <a:bodyPr/>
          <a:lstStyle/>
          <a:p>
            <a:pPr eaLnBrk="1" hangingPunct="1"/>
            <a:r>
              <a:rPr lang="en-US" smtClean="0"/>
              <a:t>It’s not the technology. It’s us.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1981200"/>
            <a:ext cx="5257800" cy="2032000"/>
          </a:xfrm>
          <a:prstGeom prst="rect">
            <a:avLst/>
          </a:prstGeom>
          <a:noFill/>
        </p:spPr>
        <p:txBody>
          <a:bodyPr>
            <a:spAutoFit/>
          </a:bodyPr>
          <a:lstStyle/>
          <a:p>
            <a:pPr fontAlgn="auto">
              <a:spcBef>
                <a:spcPts val="0"/>
              </a:spcBef>
              <a:spcAft>
                <a:spcPts val="0"/>
              </a:spcAft>
              <a:defRPr/>
            </a:pPr>
            <a:r>
              <a:rPr lang="en-US" b="1" dirty="0">
                <a:solidFill>
                  <a:prstClr val="black"/>
                </a:solidFill>
                <a:latin typeface="Calibri"/>
                <a:cs typeface="+mn-cs"/>
              </a:rPr>
              <a:t>West of House</a:t>
            </a:r>
          </a:p>
          <a:p>
            <a:pPr fontAlgn="auto">
              <a:spcBef>
                <a:spcPts val="0"/>
              </a:spcBef>
              <a:spcAft>
                <a:spcPts val="0"/>
              </a:spcAft>
              <a:defRPr/>
            </a:pPr>
            <a:endParaRPr lang="en-US" b="1" dirty="0">
              <a:solidFill>
                <a:prstClr val="black"/>
              </a:solidFill>
              <a:latin typeface="Calibri"/>
              <a:cs typeface="+mn-cs"/>
            </a:endParaRPr>
          </a:p>
          <a:p>
            <a:pPr fontAlgn="auto">
              <a:spcBef>
                <a:spcPts val="0"/>
              </a:spcBef>
              <a:spcAft>
                <a:spcPts val="0"/>
              </a:spcAft>
              <a:defRPr/>
            </a:pPr>
            <a:r>
              <a:rPr lang="en-US" dirty="0">
                <a:solidFill>
                  <a:prstClr val="black"/>
                </a:solidFill>
                <a:latin typeface="Calibri"/>
                <a:cs typeface="+mn-cs"/>
              </a:rPr>
              <a:t>You are standing in an open field west of a white house with a boarded front door. There is a small mailbox here.</a:t>
            </a:r>
          </a:p>
          <a:p>
            <a:pPr fontAlgn="auto">
              <a:spcBef>
                <a:spcPts val="0"/>
              </a:spcBef>
              <a:spcAft>
                <a:spcPts val="0"/>
              </a:spcAft>
              <a:defRPr/>
            </a:pPr>
            <a:endParaRPr lang="en-US" dirty="0">
              <a:solidFill>
                <a:prstClr val="black"/>
              </a:solidFill>
              <a:latin typeface="Calibri"/>
              <a:cs typeface="+mn-cs"/>
            </a:endParaRPr>
          </a:p>
          <a:p>
            <a:pPr fontAlgn="auto">
              <a:spcBef>
                <a:spcPts val="0"/>
              </a:spcBef>
              <a:spcAft>
                <a:spcPts val="0"/>
              </a:spcAft>
              <a:defRPr/>
            </a:pPr>
            <a:r>
              <a:rPr lang="en-US" dirty="0">
                <a:solidFill>
                  <a:prstClr val="black"/>
                </a:solidFill>
                <a:latin typeface="Calibri"/>
                <a:cs typeface="+mn-cs"/>
              </a:rPr>
              <a:t>&gt; Go East</a:t>
            </a:r>
          </a:p>
        </p:txBody>
      </p:sp>
      <p:sp>
        <p:nvSpPr>
          <p:cNvPr id="7" name="TextBox 6"/>
          <p:cNvSpPr txBox="1"/>
          <p:nvPr/>
        </p:nvSpPr>
        <p:spPr>
          <a:xfrm>
            <a:off x="3098800" y="4348163"/>
            <a:ext cx="3327400" cy="369887"/>
          </a:xfrm>
          <a:prstGeom prst="rect">
            <a:avLst/>
          </a:prstGeom>
          <a:noFill/>
        </p:spPr>
        <p:txBody>
          <a:bodyPr wrap="none">
            <a:spAutoFit/>
          </a:bodyPr>
          <a:lstStyle/>
          <a:p>
            <a:pPr fontAlgn="auto">
              <a:spcBef>
                <a:spcPts val="0"/>
              </a:spcBef>
              <a:spcAft>
                <a:spcPts val="0"/>
              </a:spcAft>
              <a:defRPr/>
            </a:pPr>
            <a:r>
              <a:rPr lang="en-US" dirty="0">
                <a:solidFill>
                  <a:prstClr val="black"/>
                </a:solidFill>
                <a:latin typeface="Calibri"/>
                <a:cs typeface="+mn-cs"/>
              </a:rPr>
              <a:t>108 characters including heading.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ctrTitle"/>
          </p:nvPr>
        </p:nvSpPr>
        <p:spPr/>
        <p:txBody>
          <a:bodyPr/>
          <a:lstStyle/>
          <a:p>
            <a:pPr eaLnBrk="1" hangingPunct="1"/>
            <a:r>
              <a:rPr lang="en-US" smtClean="0"/>
              <a:t>Present</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New Mediums</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ctrTitle"/>
          </p:nvPr>
        </p:nvSpPr>
        <p:spPr/>
        <p:txBody>
          <a:bodyPr/>
          <a:lstStyle/>
          <a:p>
            <a:pPr eaLnBrk="1" hangingPunct="1"/>
            <a:r>
              <a:rPr lang="en-US" smtClean="0"/>
              <a:t>Creators are more creative the tighter the parameters.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descr="C:\PPStf\MIGS\2012\Images\450px-Xerox_Alto_mit_Rechner.JPG"/>
          <p:cNvPicPr>
            <a:picLocks noChangeAspect="1" noChangeArrowheads="1"/>
          </p:cNvPicPr>
          <p:nvPr/>
        </p:nvPicPr>
        <p:blipFill>
          <a:blip r:embed="rId3"/>
          <a:srcRect/>
          <a:stretch>
            <a:fillRect/>
          </a:stretch>
        </p:blipFill>
        <p:spPr bwMode="auto">
          <a:xfrm>
            <a:off x="76200" y="533400"/>
            <a:ext cx="4229100" cy="5638800"/>
          </a:xfrm>
          <a:prstGeom prst="rect">
            <a:avLst/>
          </a:prstGeom>
          <a:noFill/>
          <a:ln w="9525">
            <a:noFill/>
            <a:miter lim="800000"/>
            <a:headEnd/>
            <a:tailEnd/>
          </a:ln>
        </p:spPr>
      </p:pic>
      <p:pic>
        <p:nvPicPr>
          <p:cNvPr id="97283" name="Picture 6" descr="C:\PPStf\MIGS\2012\Images\Alan-kay.jpg"/>
          <p:cNvPicPr>
            <a:picLocks noChangeAspect="1" noChangeArrowheads="1"/>
          </p:cNvPicPr>
          <p:nvPr/>
        </p:nvPicPr>
        <p:blipFill>
          <a:blip r:embed="rId4"/>
          <a:srcRect/>
          <a:stretch>
            <a:fillRect/>
          </a:stretch>
        </p:blipFill>
        <p:spPr bwMode="auto">
          <a:xfrm>
            <a:off x="4386263" y="536575"/>
            <a:ext cx="4605337" cy="3349625"/>
          </a:xfrm>
          <a:prstGeom prst="rect">
            <a:avLst/>
          </a:prstGeom>
          <a:noFill/>
          <a:ln w="9525">
            <a:noFill/>
            <a:miter lim="800000"/>
            <a:headEnd/>
            <a:tailEnd/>
          </a:ln>
        </p:spPr>
      </p:pic>
      <p:sp>
        <p:nvSpPr>
          <p:cNvPr id="97284" name="Rectangle 6"/>
          <p:cNvSpPr>
            <a:spLocks noChangeArrowheads="1"/>
          </p:cNvSpPr>
          <p:nvPr/>
        </p:nvSpPr>
        <p:spPr bwMode="auto">
          <a:xfrm>
            <a:off x="5230813" y="3965575"/>
            <a:ext cx="2916237" cy="1974850"/>
          </a:xfrm>
          <a:prstGeom prst="rect">
            <a:avLst/>
          </a:prstGeom>
          <a:noFill/>
          <a:ln w="9525">
            <a:noFill/>
            <a:miter lim="800000"/>
            <a:headEnd/>
            <a:tailEnd/>
          </a:ln>
        </p:spPr>
        <p:txBody>
          <a:bodyPr anchor="ctr"/>
          <a:lstStyle/>
          <a:p>
            <a:pPr algn="ctr"/>
            <a:r>
              <a:rPr lang="en-US" sz="2800">
                <a:solidFill>
                  <a:schemeClr val="bg1"/>
                </a:solidFill>
                <a:latin typeface="Rockwell Extra Bold" pitchFamily="18" charset="0"/>
              </a:rPr>
              <a:t>Hard Drive</a:t>
            </a:r>
          </a:p>
        </p:txBody>
      </p:sp>
      <p:cxnSp>
        <p:nvCxnSpPr>
          <p:cNvPr id="8" name="Straight Arrow Connector 7"/>
          <p:cNvCxnSpPr/>
          <p:nvPr/>
        </p:nvCxnSpPr>
        <p:spPr>
          <a:xfrm flipH="1">
            <a:off x="3505200" y="4953000"/>
            <a:ext cx="15240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ctrTitle"/>
          </p:nvPr>
        </p:nvSpPr>
        <p:spPr/>
        <p:txBody>
          <a:bodyPr/>
          <a:lstStyle/>
          <a:p>
            <a:pPr eaLnBrk="1" hangingPunct="1"/>
            <a:r>
              <a:rPr lang="en-US" smtClean="0"/>
              <a:t>A relationship in 10 tweets.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475" y="685800"/>
            <a:ext cx="7807325" cy="5262563"/>
          </a:xfrm>
          <a:prstGeom prst="rect">
            <a:avLst/>
          </a:prstGeom>
          <a:noFill/>
        </p:spPr>
        <p:txBody>
          <a:bodyPr>
            <a:spAutoFit/>
          </a:bodyPr>
          <a:lstStyle/>
          <a:p>
            <a:pPr fontAlgn="auto">
              <a:spcBef>
                <a:spcPts val="0"/>
              </a:spcBef>
              <a:spcAft>
                <a:spcPts val="0"/>
              </a:spcAft>
              <a:defRPr/>
            </a:pPr>
            <a:r>
              <a:rPr lang="en-US" sz="1400" dirty="0">
                <a:solidFill>
                  <a:prstClr val="black"/>
                </a:solidFill>
                <a:latin typeface="Calibri"/>
                <a:cs typeface="+mn-cs"/>
              </a:rPr>
              <a:t>(EMILY IDLE) My beau back in the states is a librarian. Every time I smell an old book, I think of him.</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(EMILY IDLE) Oh, {</a:t>
            </a:r>
            <a:r>
              <a:rPr lang="en-US" sz="1400" dirty="0" err="1">
                <a:solidFill>
                  <a:prstClr val="black"/>
                </a:solidFill>
                <a:latin typeface="Calibri"/>
                <a:cs typeface="+mn-cs"/>
              </a:rPr>
              <a:t>playername</a:t>
            </a:r>
            <a:r>
              <a:rPr lang="en-US" sz="1400" dirty="0">
                <a:solidFill>
                  <a:prstClr val="black"/>
                </a:solidFill>
                <a:latin typeface="Calibri"/>
                <a:cs typeface="+mn-cs"/>
              </a:rPr>
              <a:t>}, my beau doesn’t think jungles and romance mix! Hasn’t he heard of Tarzan and Jane???</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(EMILY IDLE) Long distance relationships are not easy!</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(KEN IDLE) I think Emily’s having some trouble with her beau. She’d be better off with an army man than a librarian. </a:t>
            </a:r>
            <a:r>
              <a:rPr lang="en-US" sz="1400" dirty="0" err="1">
                <a:solidFill>
                  <a:prstClr val="black"/>
                </a:solidFill>
                <a:latin typeface="Calibri"/>
                <a:cs typeface="+mn-cs"/>
              </a:rPr>
              <a:t>Yessir</a:t>
            </a:r>
            <a:r>
              <a:rPr lang="en-US" sz="1400" dirty="0">
                <a:solidFill>
                  <a:prstClr val="black"/>
                </a:solidFill>
                <a:latin typeface="Calibri"/>
                <a:cs typeface="+mn-cs"/>
              </a:rPr>
              <a:t>!</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(EMILY IDLE) {</a:t>
            </a:r>
            <a:r>
              <a:rPr lang="en-US" sz="1400" dirty="0" err="1">
                <a:solidFill>
                  <a:prstClr val="black"/>
                </a:solidFill>
                <a:latin typeface="Calibri"/>
                <a:cs typeface="+mn-cs"/>
              </a:rPr>
              <a:t>playername</a:t>
            </a:r>
            <a:r>
              <a:rPr lang="en-US" sz="1400" dirty="0">
                <a:solidFill>
                  <a:prstClr val="black"/>
                </a:solidFill>
                <a:latin typeface="Calibri"/>
                <a:cs typeface="+mn-cs"/>
              </a:rPr>
              <a:t>}, if you’re heading back into the jungle, I may have a personal favor to ask… </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(QUEST BESTOW) My beau back home is growing aloof. But I’ve found the recipe for an ancient love potion!</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(QUEST REWARD) Oh, thank you, {</a:t>
            </a:r>
            <a:r>
              <a:rPr lang="en-US" sz="1400" dirty="0" err="1">
                <a:solidFill>
                  <a:prstClr val="black"/>
                </a:solidFill>
                <a:latin typeface="Calibri"/>
                <a:cs typeface="+mn-cs"/>
              </a:rPr>
              <a:t>playername</a:t>
            </a:r>
            <a:r>
              <a:rPr lang="en-US" sz="1400" dirty="0">
                <a:solidFill>
                  <a:prstClr val="black"/>
                </a:solidFill>
                <a:latin typeface="Calibri"/>
                <a:cs typeface="+mn-cs"/>
              </a:rPr>
              <a:t>}! This should make Jim’s heart grow fonder! I am in your debt!</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(EMILY IDLE) {</a:t>
            </a:r>
            <a:r>
              <a:rPr lang="en-US" sz="1400" dirty="0" err="1">
                <a:solidFill>
                  <a:prstClr val="black"/>
                </a:solidFill>
                <a:latin typeface="Calibri"/>
                <a:cs typeface="+mn-cs"/>
              </a:rPr>
              <a:t>playername</a:t>
            </a:r>
            <a:r>
              <a:rPr lang="en-US" sz="1400" dirty="0">
                <a:solidFill>
                  <a:prstClr val="black"/>
                </a:solidFill>
                <a:latin typeface="Calibri"/>
                <a:cs typeface="+mn-cs"/>
              </a:rPr>
              <a:t>}, thank you for the love potion! I sent it to my beau in a box of candy!</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(EMILY IDLE) I really don’t want to talk right now, {</a:t>
            </a:r>
            <a:r>
              <a:rPr lang="en-US" sz="1400" dirty="0" err="1">
                <a:solidFill>
                  <a:prstClr val="black"/>
                </a:solidFill>
                <a:latin typeface="Calibri"/>
                <a:cs typeface="+mn-cs"/>
              </a:rPr>
              <a:t>playername</a:t>
            </a:r>
            <a:r>
              <a:rPr lang="en-US" sz="1400" dirty="0">
                <a:solidFill>
                  <a:prstClr val="black"/>
                </a:solidFill>
                <a:latin typeface="Calibri"/>
                <a:cs typeface="+mn-cs"/>
              </a:rPr>
              <a:t>}. The love potion gave my beau Montezuma’s Revenge!</a:t>
            </a:r>
          </a:p>
          <a:p>
            <a:pPr fontAlgn="auto">
              <a:spcBef>
                <a:spcPts val="0"/>
              </a:spcBef>
              <a:spcAft>
                <a:spcPts val="0"/>
              </a:spcAft>
              <a:defRPr/>
            </a:pPr>
            <a:r>
              <a:rPr lang="en-US" sz="1400" dirty="0">
                <a:solidFill>
                  <a:prstClr val="black"/>
                </a:solidFill>
                <a:latin typeface="Calibri"/>
                <a:cs typeface="+mn-cs"/>
              </a:rPr>
              <a:t> </a:t>
            </a:r>
          </a:p>
          <a:p>
            <a:pPr fontAlgn="auto">
              <a:spcBef>
                <a:spcPts val="0"/>
              </a:spcBef>
              <a:spcAft>
                <a:spcPts val="0"/>
              </a:spcAft>
              <a:defRPr/>
            </a:pPr>
            <a:r>
              <a:rPr lang="en-US" sz="1400" dirty="0">
                <a:solidFill>
                  <a:prstClr val="black"/>
                </a:solidFill>
                <a:latin typeface="Calibri"/>
                <a:cs typeface="+mn-cs"/>
              </a:rPr>
              <a:t>(KEN IDLE) One thing I’ve learned from Emily’s love life: if she offers you candy, turn it down!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a:spLocks noGrp="1"/>
          </p:cNvSpPr>
          <p:nvPr>
            <p:ph type="ctrTitle"/>
          </p:nvPr>
        </p:nvSpPr>
        <p:spPr/>
        <p:txBody>
          <a:bodyPr/>
          <a:lstStyle/>
          <a:p>
            <a:pPr eaLnBrk="1" hangingPunct="1"/>
            <a:r>
              <a:rPr lang="en-US" smtClean="0"/>
              <a:t>A story in 3 dialogue trees.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338" y="533400"/>
            <a:ext cx="7848600" cy="5754688"/>
          </a:xfrm>
          <a:prstGeom prst="rect">
            <a:avLst/>
          </a:prstGeom>
          <a:noFill/>
        </p:spPr>
        <p:txBody>
          <a:bodyPr>
            <a:spAutoFit/>
          </a:bodyPr>
          <a:lstStyle/>
          <a:p>
            <a:pPr fontAlgn="auto">
              <a:spcBef>
                <a:spcPts val="0"/>
              </a:spcBef>
              <a:spcAft>
                <a:spcPts val="0"/>
              </a:spcAft>
              <a:defRPr/>
            </a:pPr>
            <a:r>
              <a:rPr lang="en-GB" sz="1600" b="1" dirty="0">
                <a:solidFill>
                  <a:prstClr val="black"/>
                </a:solidFill>
                <a:latin typeface="Calibri"/>
                <a:cs typeface="+mn-cs"/>
              </a:rPr>
              <a:t>STORY: Meet the Delegates</a:t>
            </a:r>
            <a:endParaRPr lang="en-US" sz="1600" b="1"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Story Encounter: </a:t>
            </a:r>
            <a:r>
              <a:rPr lang="en-GB" sz="1600" b="1" dirty="0">
                <a:solidFill>
                  <a:prstClr val="black"/>
                </a:solidFill>
                <a:latin typeface="Calibri"/>
                <a:cs typeface="+mn-cs"/>
              </a:rPr>
              <a:t>FED_S_0001_LandOfTheBlind_01_MeetDelegates.atm</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Away team is assembled and beamed to the planet’s capital city</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Learn of unplanned T6 meeting – an assembly of national leaders</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Player learns of </a:t>
            </a:r>
            <a:r>
              <a:rPr lang="en-GB" sz="1600" dirty="0" err="1">
                <a:solidFill>
                  <a:prstClr val="black"/>
                </a:solidFill>
                <a:latin typeface="Calibri"/>
                <a:cs typeface="+mn-cs"/>
              </a:rPr>
              <a:t>Talen</a:t>
            </a:r>
            <a:r>
              <a:rPr lang="en-GB" sz="1600" dirty="0">
                <a:solidFill>
                  <a:prstClr val="black"/>
                </a:solidFill>
                <a:latin typeface="Calibri"/>
                <a:cs typeface="+mn-cs"/>
              </a:rPr>
              <a:t> culture—</a:t>
            </a:r>
            <a:r>
              <a:rPr lang="de-DE" sz="1600" dirty="0">
                <a:solidFill>
                  <a:prstClr val="black"/>
                </a:solidFill>
                <a:latin typeface="Calibri"/>
                <a:cs typeface="+mn-cs"/>
              </a:rPr>
              <a:t>the seductive qualities of the Talens, and their Hospitality Delegations, which have been compared to Earth geishas, but include members of both sexes. The entire population is blind.</a:t>
            </a:r>
          </a:p>
          <a:p>
            <a:pPr fontAlgn="auto">
              <a:spcBef>
                <a:spcPts val="0"/>
              </a:spcBef>
              <a:spcAft>
                <a:spcPts val="0"/>
              </a:spcAft>
              <a:defRPr/>
            </a:pPr>
            <a:endParaRPr lang="en-US" sz="1600" dirty="0">
              <a:solidFill>
                <a:prstClr val="black"/>
              </a:solidFill>
              <a:latin typeface="Calibri"/>
              <a:cs typeface="+mn-cs"/>
            </a:endParaRPr>
          </a:p>
          <a:p>
            <a:pPr fontAlgn="auto">
              <a:spcBef>
                <a:spcPts val="0"/>
              </a:spcBef>
              <a:spcAft>
                <a:spcPts val="0"/>
              </a:spcAft>
              <a:defRPr/>
            </a:pPr>
            <a:r>
              <a:rPr lang="en-GB" sz="1600" b="1" dirty="0">
                <a:solidFill>
                  <a:prstClr val="black"/>
                </a:solidFill>
                <a:latin typeface="Calibri"/>
                <a:cs typeface="+mn-cs"/>
              </a:rPr>
              <a:t>STORY: Shuttle and Custody</a:t>
            </a:r>
            <a:endParaRPr lang="en-US" sz="1600" b="1"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Story encounter: </a:t>
            </a:r>
            <a:r>
              <a:rPr lang="en-GB" sz="1600" b="1" dirty="0">
                <a:solidFill>
                  <a:prstClr val="black"/>
                </a:solidFill>
                <a:latin typeface="Calibri"/>
                <a:cs typeface="+mn-cs"/>
              </a:rPr>
              <a:t>FED_S_0001_LandOfTheBlind_02_ShuttleAndCustody.atm </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A small shuttle craft is homing in on the player’s </a:t>
            </a:r>
            <a:r>
              <a:rPr lang="en-GB" sz="1600" dirty="0" err="1">
                <a:solidFill>
                  <a:prstClr val="black"/>
                </a:solidFill>
                <a:latin typeface="Calibri"/>
                <a:cs typeface="+mn-cs"/>
              </a:rPr>
              <a:t>starship</a:t>
            </a:r>
            <a:r>
              <a:rPr lang="en-GB" sz="1600" dirty="0">
                <a:solidFill>
                  <a:prstClr val="black"/>
                </a:solidFill>
                <a:latin typeface="Calibri"/>
                <a:cs typeface="+mn-cs"/>
              </a:rPr>
              <a:t>; it appears to contain a small child of human or </a:t>
            </a:r>
            <a:r>
              <a:rPr lang="en-GB" sz="1600" dirty="0" err="1">
                <a:solidFill>
                  <a:prstClr val="black"/>
                </a:solidFill>
                <a:latin typeface="Calibri"/>
                <a:cs typeface="+mn-cs"/>
              </a:rPr>
              <a:t>Talen</a:t>
            </a:r>
            <a:r>
              <a:rPr lang="en-GB" sz="1600" dirty="0">
                <a:solidFill>
                  <a:prstClr val="black"/>
                </a:solidFill>
                <a:latin typeface="Calibri"/>
                <a:cs typeface="+mn-cs"/>
              </a:rPr>
              <a:t> origin</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The away team is brought into custody for unexplained reasons; they are unwilling to defend themselves as they have become too emotionally attached to their captors.</a:t>
            </a:r>
          </a:p>
          <a:p>
            <a:pPr fontAlgn="auto">
              <a:spcBef>
                <a:spcPts val="0"/>
              </a:spcBef>
              <a:spcAft>
                <a:spcPts val="0"/>
              </a:spcAft>
              <a:defRPr/>
            </a:pPr>
            <a:endParaRPr lang="en-US" sz="1600" dirty="0">
              <a:solidFill>
                <a:prstClr val="black"/>
              </a:solidFill>
              <a:latin typeface="Calibri"/>
              <a:cs typeface="+mn-cs"/>
            </a:endParaRPr>
          </a:p>
          <a:p>
            <a:pPr fontAlgn="auto">
              <a:spcBef>
                <a:spcPts val="0"/>
              </a:spcBef>
              <a:spcAft>
                <a:spcPts val="0"/>
              </a:spcAft>
              <a:defRPr/>
            </a:pPr>
            <a:r>
              <a:rPr lang="x-none" sz="1600" b="1">
                <a:solidFill>
                  <a:prstClr val="black"/>
                </a:solidFill>
                <a:latin typeface="Calibri"/>
                <a:cs typeface="+mn-cs"/>
              </a:rPr>
              <a:t>STORY: Save Bekka</a:t>
            </a:r>
            <a:endParaRPr lang="en-US" sz="1600" b="1"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Story encounter: </a:t>
            </a:r>
            <a:r>
              <a:rPr lang="en-GB" sz="1600" b="1" dirty="0">
                <a:solidFill>
                  <a:prstClr val="black"/>
                </a:solidFill>
                <a:latin typeface="Calibri"/>
                <a:cs typeface="+mn-cs"/>
              </a:rPr>
              <a:t>FED_S_0001_LandOfTheBlind_03_SaveBekka.atm</a:t>
            </a:r>
            <a:endParaRPr lang="en-US" sz="1600" dirty="0">
              <a:solidFill>
                <a:prstClr val="black"/>
              </a:solidFill>
              <a:latin typeface="Calibri"/>
              <a:cs typeface="+mn-cs"/>
            </a:endParaRPr>
          </a:p>
          <a:p>
            <a:pPr fontAlgn="auto">
              <a:spcBef>
                <a:spcPts val="0"/>
              </a:spcBef>
              <a:spcAft>
                <a:spcPts val="0"/>
              </a:spcAft>
              <a:defRPr/>
            </a:pPr>
            <a:r>
              <a:rPr lang="en-GB" sz="1600" dirty="0" err="1">
                <a:solidFill>
                  <a:prstClr val="black"/>
                </a:solidFill>
                <a:latin typeface="Calibri"/>
                <a:cs typeface="+mn-cs"/>
              </a:rPr>
              <a:t>Bekka</a:t>
            </a:r>
            <a:r>
              <a:rPr lang="en-GB" sz="1600" dirty="0">
                <a:solidFill>
                  <a:prstClr val="black"/>
                </a:solidFill>
                <a:latin typeface="Calibri"/>
                <a:cs typeface="+mn-cs"/>
              </a:rPr>
              <a:t>, a </a:t>
            </a:r>
            <a:r>
              <a:rPr lang="en-GB" sz="1600" dirty="0" err="1">
                <a:solidFill>
                  <a:prstClr val="black"/>
                </a:solidFill>
                <a:latin typeface="Calibri"/>
                <a:cs typeface="+mn-cs"/>
              </a:rPr>
              <a:t>Talen</a:t>
            </a:r>
            <a:r>
              <a:rPr lang="en-GB" sz="1600" dirty="0">
                <a:solidFill>
                  <a:prstClr val="black"/>
                </a:solidFill>
                <a:latin typeface="Calibri"/>
                <a:cs typeface="+mn-cs"/>
              </a:rPr>
              <a:t> child with functioning eyes, hails the ship and asks to come on board. The player can refuse to the point that she crashes into the ship and dies, or beam her </a:t>
            </a:r>
            <a:r>
              <a:rPr lang="en-GB" sz="1600" dirty="0" err="1">
                <a:solidFill>
                  <a:prstClr val="black"/>
                </a:solidFill>
                <a:latin typeface="Calibri"/>
                <a:cs typeface="+mn-cs"/>
              </a:rPr>
              <a:t>onboard</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The T6 have decided to hold the away team hostage until they receive </a:t>
            </a:r>
            <a:r>
              <a:rPr lang="en-GB" sz="1600" dirty="0" err="1">
                <a:solidFill>
                  <a:prstClr val="black"/>
                </a:solidFill>
                <a:latin typeface="Calibri"/>
                <a:cs typeface="+mn-cs"/>
              </a:rPr>
              <a:t>Bekka</a:t>
            </a:r>
            <a:r>
              <a:rPr lang="en-GB" sz="1600" dirty="0">
                <a:solidFill>
                  <a:prstClr val="black"/>
                </a:solidFill>
                <a:latin typeface="Calibri"/>
                <a:cs typeface="+mn-cs"/>
              </a:rPr>
              <a:t> in exchange</a:t>
            </a:r>
            <a:endParaRPr lang="en-US" sz="1600" dirty="0">
              <a:solidFill>
                <a:prstClr val="black"/>
              </a:solidFill>
              <a:latin typeface="Calibri"/>
              <a:cs typeface="+mn-cs"/>
            </a:endParaRPr>
          </a:p>
          <a:p>
            <a:pPr fontAlgn="auto">
              <a:spcBef>
                <a:spcPts val="0"/>
              </a:spcBef>
              <a:spcAft>
                <a:spcPts val="0"/>
              </a:spcAft>
              <a:defRPr/>
            </a:pPr>
            <a:r>
              <a:rPr lang="en-GB" sz="1600" dirty="0">
                <a:solidFill>
                  <a:prstClr val="black"/>
                </a:solidFill>
                <a:latin typeface="Calibri"/>
                <a:cs typeface="+mn-cs"/>
              </a:rPr>
              <a:t>The T6 discover that both of </a:t>
            </a:r>
            <a:r>
              <a:rPr lang="en-GB" sz="1600" dirty="0" err="1">
                <a:solidFill>
                  <a:prstClr val="black"/>
                </a:solidFill>
                <a:latin typeface="Calibri"/>
                <a:cs typeface="+mn-cs"/>
              </a:rPr>
              <a:t>Bekka’s</a:t>
            </a:r>
            <a:r>
              <a:rPr lang="en-GB" sz="1600" dirty="0">
                <a:solidFill>
                  <a:prstClr val="black"/>
                </a:solidFill>
                <a:latin typeface="Calibri"/>
                <a:cs typeface="+mn-cs"/>
              </a:rPr>
              <a:t> parents are </a:t>
            </a:r>
            <a:r>
              <a:rPr lang="en-GB" sz="1600" dirty="0" err="1">
                <a:solidFill>
                  <a:prstClr val="black"/>
                </a:solidFill>
                <a:latin typeface="Calibri"/>
                <a:cs typeface="+mn-cs"/>
              </a:rPr>
              <a:t>Talen</a:t>
            </a:r>
            <a:r>
              <a:rPr lang="en-GB" sz="1600" dirty="0">
                <a:solidFill>
                  <a:prstClr val="black"/>
                </a:solidFill>
                <a:latin typeface="Calibri"/>
                <a:cs typeface="+mn-cs"/>
              </a:rPr>
              <a:t> and that there has been a change in the genes of the entire population that is causing the birth of </a:t>
            </a:r>
            <a:r>
              <a:rPr lang="en-GB" sz="1600" dirty="0" err="1">
                <a:solidFill>
                  <a:prstClr val="black"/>
                </a:solidFill>
                <a:latin typeface="Calibri"/>
                <a:cs typeface="+mn-cs"/>
              </a:rPr>
              <a:t>Talen</a:t>
            </a:r>
            <a:r>
              <a:rPr lang="en-GB" sz="1600" dirty="0">
                <a:solidFill>
                  <a:prstClr val="black"/>
                </a:solidFill>
                <a:latin typeface="Calibri"/>
                <a:cs typeface="+mn-cs"/>
              </a:rPr>
              <a:t> with working eyes. The </a:t>
            </a:r>
            <a:r>
              <a:rPr lang="en-GB" sz="1600" dirty="0" err="1">
                <a:solidFill>
                  <a:prstClr val="black"/>
                </a:solidFill>
                <a:latin typeface="Calibri"/>
                <a:cs typeface="+mn-cs"/>
              </a:rPr>
              <a:t>Talen</a:t>
            </a:r>
            <a:r>
              <a:rPr lang="en-GB" sz="1600" dirty="0">
                <a:solidFill>
                  <a:prstClr val="black"/>
                </a:solidFill>
                <a:latin typeface="Calibri"/>
                <a:cs typeface="+mn-cs"/>
              </a:rPr>
              <a:t> agree to reassess how they will deal with this to learn to live with the new minority.</a:t>
            </a:r>
            <a:endParaRPr lang="en-US" sz="1600" dirty="0">
              <a:solidFill>
                <a:prstClr val="black"/>
              </a:solidFill>
              <a:latin typeface="Calibri"/>
              <a:cs typeface="+mn-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8663" y="1066800"/>
            <a:ext cx="7772400" cy="1470025"/>
          </a:xfrm>
        </p:spPr>
        <p:txBody>
          <a:bodyPr/>
          <a:lstStyle/>
          <a:p>
            <a:pPr eaLnBrk="1" hangingPunct="1"/>
            <a:r>
              <a:rPr lang="en-US" smtClean="0"/>
              <a:t>For sale</a:t>
            </a:r>
          </a:p>
        </p:txBody>
      </p:sp>
      <p:sp>
        <p:nvSpPr>
          <p:cNvPr id="5" name="Title 3"/>
          <p:cNvSpPr txBox="1">
            <a:spLocks/>
          </p:cNvSpPr>
          <p:nvPr/>
        </p:nvSpPr>
        <p:spPr bwMode="auto">
          <a:xfrm>
            <a:off x="762000" y="2474913"/>
            <a:ext cx="7772400" cy="1470025"/>
          </a:xfrm>
          <a:prstGeom prst="rect">
            <a:avLst/>
          </a:prstGeom>
          <a:noFill/>
          <a:ln w="9525">
            <a:noFill/>
            <a:miter lim="800000"/>
            <a:headEnd/>
            <a:tailEnd/>
          </a:ln>
        </p:spPr>
        <p:txBody>
          <a:bodyPr anchor="ctr"/>
          <a:lstStyle/>
          <a:p>
            <a:pPr algn="ctr"/>
            <a:r>
              <a:rPr lang="en-US" sz="4400">
                <a:solidFill>
                  <a:srgbClr val="000000"/>
                </a:solidFill>
                <a:latin typeface="Calibri" pitchFamily="34" charset="0"/>
              </a:rPr>
              <a:t>Baby shoes</a:t>
            </a:r>
          </a:p>
        </p:txBody>
      </p:sp>
      <p:sp>
        <p:nvSpPr>
          <p:cNvPr id="6" name="Title 3"/>
          <p:cNvSpPr txBox="1">
            <a:spLocks/>
          </p:cNvSpPr>
          <p:nvPr/>
        </p:nvSpPr>
        <p:spPr bwMode="auto">
          <a:xfrm>
            <a:off x="762000" y="4097338"/>
            <a:ext cx="7772400" cy="1470025"/>
          </a:xfrm>
          <a:prstGeom prst="rect">
            <a:avLst/>
          </a:prstGeom>
          <a:noFill/>
          <a:ln w="9525">
            <a:noFill/>
            <a:miter lim="800000"/>
            <a:headEnd/>
            <a:tailEnd/>
          </a:ln>
        </p:spPr>
        <p:txBody>
          <a:bodyPr anchor="ctr"/>
          <a:lstStyle/>
          <a:p>
            <a:pPr algn="ctr"/>
            <a:r>
              <a:rPr lang="en-US" sz="4400">
                <a:solidFill>
                  <a:srgbClr val="000000"/>
                </a:solidFill>
                <a:latin typeface="Calibri" pitchFamily="34" charset="0"/>
              </a:rPr>
              <a:t>Never worn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ctrTitle"/>
          </p:nvPr>
        </p:nvSpPr>
        <p:spPr/>
        <p:txBody>
          <a:bodyPr/>
          <a:lstStyle/>
          <a:p>
            <a:pPr eaLnBrk="1" hangingPunct="1"/>
            <a:r>
              <a:rPr lang="en-US" smtClean="0"/>
              <a:t>Future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ctrTitle"/>
          </p:nvPr>
        </p:nvSpPr>
        <p:spPr/>
        <p:txBody>
          <a:bodyPr/>
          <a:lstStyle/>
          <a:p>
            <a:pPr eaLnBrk="1" hangingPunct="1"/>
            <a:r>
              <a:rPr lang="en-US" smtClean="0"/>
              <a:t>We will…</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ctrTitle"/>
          </p:nvPr>
        </p:nvSpPr>
        <p:spPr/>
        <p:txBody>
          <a:bodyPr/>
          <a:lstStyle/>
          <a:p>
            <a:pPr eaLnBrk="1" hangingPunct="1"/>
            <a:r>
              <a:rPr lang="en-US" smtClean="0"/>
              <a:t>Forget AI.</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ctrTitle"/>
          </p:nvPr>
        </p:nvSpPr>
        <p:spPr/>
        <p:txBody>
          <a:bodyPr/>
          <a:lstStyle/>
          <a:p>
            <a:pPr eaLnBrk="1" hangingPunct="1"/>
            <a:r>
              <a:rPr lang="en-US" smtClean="0"/>
              <a:t>Stop looking for excuses to be</a:t>
            </a:r>
          </a:p>
        </p:txBody>
      </p:sp>
      <p:sp>
        <p:nvSpPr>
          <p:cNvPr id="3" name="Subtitle 2"/>
          <p:cNvSpPr>
            <a:spLocks noGrp="1"/>
          </p:cNvSpPr>
          <p:nvPr>
            <p:ph type="subTitle" idx="1"/>
          </p:nvPr>
        </p:nvSpPr>
        <p:spPr/>
        <p:txBody>
          <a:bodyPr rtlCol="0">
            <a:normAutofit/>
          </a:bodyPr>
          <a:lstStyle/>
          <a:p>
            <a:pPr marL="457200" indent="-457200" algn="l" eaLnBrk="1" fontAlgn="auto" hangingPunct="1">
              <a:spcAft>
                <a:spcPts val="0"/>
              </a:spcAft>
              <a:buFont typeface="Arial" pitchFamily="34" charset="0"/>
              <a:buChar char="•"/>
              <a:defRPr/>
            </a:pPr>
            <a:r>
              <a:rPr lang="en-US" dirty="0" smtClean="0"/>
              <a:t>Lazy</a:t>
            </a:r>
          </a:p>
          <a:p>
            <a:pPr marL="457200" indent="-457200" algn="l" eaLnBrk="1" fontAlgn="auto" hangingPunct="1">
              <a:spcAft>
                <a:spcPts val="0"/>
              </a:spcAft>
              <a:buFont typeface="Arial" pitchFamily="34" charset="0"/>
              <a:buChar char="•"/>
              <a:defRPr/>
            </a:pPr>
            <a:r>
              <a:rPr lang="en-US" dirty="0" smtClean="0"/>
              <a:t>Ignorant</a:t>
            </a:r>
          </a:p>
          <a:p>
            <a:pPr marL="457200" indent="-457200" algn="l" eaLnBrk="1" fontAlgn="auto" hangingPunct="1">
              <a:spcAft>
                <a:spcPts val="0"/>
              </a:spcAft>
              <a:buFont typeface="Arial" pitchFamily="34" charset="0"/>
              <a:buChar char="•"/>
              <a:defRPr/>
            </a:pPr>
            <a:r>
              <a:rPr lang="en-US" dirty="0" smtClean="0"/>
              <a:t>Ignored</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en-US" dirty="0" smtClean="0"/>
              <a:t>Stop pretending we invented stuff people have been doing for centuries.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0" name="Picture 5" descr="http://upload.wikimedia.org/wikipedia/commons/thumb/2/2c/Alan_Kay_and_the_prototype_of_Dynabook%2C_pt._5_%283010032738%29.jpg/800px-Alan_Kay_and_the_prototype_of_Dynabook%2C_pt._5_%283010032738%29.jpg"/>
          <p:cNvPicPr>
            <a:picLocks noChangeAspect="1" noChangeArrowheads="1"/>
          </p:cNvPicPr>
          <p:nvPr/>
        </p:nvPicPr>
        <p:blipFill>
          <a:blip r:embed="rId3"/>
          <a:srcRect/>
          <a:stretch>
            <a:fillRect/>
          </a:stretch>
        </p:blipFill>
        <p:spPr bwMode="auto">
          <a:xfrm>
            <a:off x="19050" y="320675"/>
            <a:ext cx="9144000" cy="6080125"/>
          </a:xfrm>
          <a:prstGeom prst="rect">
            <a:avLst/>
          </a:prstGeom>
          <a:noFill/>
          <a:ln w="9525">
            <a:noFill/>
            <a:miter lim="800000"/>
            <a:headEnd/>
            <a:tailEnd/>
          </a:ln>
        </p:spPr>
      </p:pic>
      <p:sp>
        <p:nvSpPr>
          <p:cNvPr id="99331" name="Rectangle 6"/>
          <p:cNvSpPr>
            <a:spLocks noChangeArrowheads="1"/>
          </p:cNvSpPr>
          <p:nvPr/>
        </p:nvSpPr>
        <p:spPr bwMode="auto">
          <a:xfrm>
            <a:off x="4724400" y="-152400"/>
            <a:ext cx="4508500" cy="3721100"/>
          </a:xfrm>
          <a:prstGeom prst="rect">
            <a:avLst/>
          </a:prstGeom>
          <a:noFill/>
          <a:ln w="9525">
            <a:noFill/>
            <a:miter lim="800000"/>
            <a:headEnd/>
            <a:tailEnd/>
          </a:ln>
        </p:spPr>
        <p:txBody>
          <a:bodyPr anchor="ctr"/>
          <a:lstStyle/>
          <a:p>
            <a:pPr algn="ctr"/>
            <a:r>
              <a:rPr lang="en-US" sz="2800">
                <a:solidFill>
                  <a:schemeClr val="bg1"/>
                </a:solidFill>
                <a:latin typeface="Rockwell Extra Bold" pitchFamily="18" charset="0"/>
              </a:rPr>
              <a:t>“Dynabook”</a:t>
            </a:r>
            <a:br>
              <a:rPr lang="en-US" sz="2800">
                <a:solidFill>
                  <a:schemeClr val="bg1"/>
                </a:solidFill>
                <a:latin typeface="Rockwell Extra Bold" pitchFamily="18" charset="0"/>
              </a:rPr>
            </a:br>
            <a:endParaRPr lang="en-US" sz="2800">
              <a:solidFill>
                <a:schemeClr val="bg1"/>
              </a:solidFill>
              <a:latin typeface="Rockwell Extra Bold" pitchFamily="18" charset="0"/>
            </a:endParaRPr>
          </a:p>
        </p:txBody>
      </p:sp>
      <p:cxnSp>
        <p:nvCxnSpPr>
          <p:cNvPr id="4" name="Straight Arrow Connector 3"/>
          <p:cNvCxnSpPr/>
          <p:nvPr/>
        </p:nvCxnSpPr>
        <p:spPr>
          <a:xfrm flipH="1">
            <a:off x="4522788" y="2178050"/>
            <a:ext cx="990600" cy="118268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ctrTitle"/>
          </p:nvPr>
        </p:nvSpPr>
        <p:spPr/>
        <p:txBody>
          <a:bodyPr/>
          <a:lstStyle/>
          <a:p>
            <a:pPr eaLnBrk="1" hangingPunct="1"/>
            <a:r>
              <a:rPr lang="en-US" smtClean="0"/>
              <a:t>Learn from the past.</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ctrTitle"/>
          </p:nvPr>
        </p:nvSpPr>
        <p:spPr/>
        <p:txBody>
          <a:bodyPr/>
          <a:lstStyle/>
          <a:p>
            <a:pPr eaLnBrk="1" hangingPunct="1"/>
            <a:r>
              <a:rPr lang="en-US" smtClean="0"/>
              <a:t>Learn the craft.</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ctrTitle"/>
          </p:nvPr>
        </p:nvSpPr>
        <p:spPr/>
        <p:txBody>
          <a:bodyPr/>
          <a:lstStyle/>
          <a:p>
            <a:pPr eaLnBrk="1" hangingPunct="1"/>
            <a:r>
              <a:rPr lang="en-US" smtClean="0"/>
              <a:t>Wed story and gameplay.</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They are NOT enemies</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ctrTitle"/>
          </p:nvPr>
        </p:nvSpPr>
        <p:spPr/>
        <p:txBody>
          <a:bodyPr/>
          <a:lstStyle/>
          <a:p>
            <a:pPr eaLnBrk="1" hangingPunct="1"/>
            <a:r>
              <a:rPr lang="en-US" smtClean="0"/>
              <a:t>Construct narrative the way players play.</a:t>
            </a:r>
          </a:p>
        </p:txBody>
      </p:sp>
      <p:sp>
        <p:nvSpPr>
          <p:cNvPr id="3" name="Subtitle 2"/>
          <p:cNvSpPr>
            <a:spLocks noGrp="1"/>
          </p:cNvSpPr>
          <p:nvPr>
            <p:ph type="subTitle" idx="1"/>
          </p:nvPr>
        </p:nvSpPr>
        <p:spPr/>
        <p:txBody>
          <a:bodyPr rtlCol="0">
            <a:normAutofit/>
          </a:bodyPr>
          <a:lstStyle/>
          <a:p>
            <a:pPr marL="457200" indent="-457200" algn="l" eaLnBrk="1" fontAlgn="auto" hangingPunct="1">
              <a:spcAft>
                <a:spcPts val="0"/>
              </a:spcAft>
              <a:buFont typeface="Arial" pitchFamily="34" charset="0"/>
              <a:buChar char="•"/>
              <a:defRPr/>
            </a:pPr>
            <a:r>
              <a:rPr lang="en-US" dirty="0" smtClean="0"/>
              <a:t>Modular</a:t>
            </a:r>
          </a:p>
          <a:p>
            <a:pPr marL="457200" indent="-457200" algn="l" eaLnBrk="1" fontAlgn="auto" hangingPunct="1">
              <a:spcAft>
                <a:spcPts val="0"/>
              </a:spcAft>
              <a:buFont typeface="Arial" pitchFamily="34" charset="0"/>
              <a:buChar char="•"/>
              <a:defRPr/>
            </a:pPr>
            <a:r>
              <a:rPr lang="en-US" dirty="0" smtClean="0"/>
              <a:t>Systemic</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ctrTitle"/>
          </p:nvPr>
        </p:nvSpPr>
        <p:spPr/>
        <p:txBody>
          <a:bodyPr/>
          <a:lstStyle/>
          <a:p>
            <a:pPr eaLnBrk="1" hangingPunct="1"/>
            <a:r>
              <a:rPr lang="en-US" smtClean="0"/>
              <a:t>Wed authorial and emergent storytelling.</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They are NOT enemies</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ctrTitle"/>
          </p:nvPr>
        </p:nvSpPr>
        <p:spPr/>
        <p:txBody>
          <a:bodyPr/>
          <a:lstStyle/>
          <a:p>
            <a:pPr eaLnBrk="1" hangingPunct="1"/>
            <a:r>
              <a:rPr lang="en-US" smtClean="0"/>
              <a:t>Adapt to new mediums.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ctrTitle"/>
          </p:nvPr>
        </p:nvSpPr>
        <p:spPr/>
        <p:txBody>
          <a:bodyPr/>
          <a:lstStyle/>
          <a:p>
            <a:pPr eaLnBrk="1" hangingPunct="1"/>
            <a:r>
              <a:rPr lang="en-US" smtClean="0"/>
              <a:t>Experiment!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pPr eaLnBrk="1" hangingPunct="1"/>
            <a:r>
              <a:rPr lang="en-US" smtClean="0"/>
              <a:t>37 Story Delivery Systems</a:t>
            </a:r>
          </a:p>
        </p:txBody>
      </p:sp>
      <p:sp>
        <p:nvSpPr>
          <p:cNvPr id="3" name="Content Placeholder 2"/>
          <p:cNvSpPr>
            <a:spLocks noGrp="1"/>
          </p:cNvSpPr>
          <p:nvPr>
            <p:ph sz="half" idx="1"/>
          </p:nvPr>
        </p:nvSpPr>
        <p:spPr/>
        <p:txBody>
          <a:bodyPr rtlCol="0">
            <a:normAutofit fontScale="55000" lnSpcReduction="20000"/>
          </a:bodyPr>
          <a:lstStyle/>
          <a:p>
            <a:pPr eaLnBrk="1" fontAlgn="auto" hangingPunct="1">
              <a:spcAft>
                <a:spcPts val="0"/>
              </a:spcAft>
              <a:buFont typeface="Arial" pitchFamily="34" charset="0"/>
              <a:buChar char="•"/>
              <a:defRPr/>
            </a:pPr>
            <a:r>
              <a:rPr lang="en-US" dirty="0"/>
              <a:t>Cut Scenes created with game engine</a:t>
            </a:r>
          </a:p>
          <a:p>
            <a:pPr eaLnBrk="1" fontAlgn="auto" hangingPunct="1">
              <a:spcAft>
                <a:spcPts val="0"/>
              </a:spcAft>
              <a:buFont typeface="Arial" pitchFamily="34" charset="0"/>
              <a:buChar char="•"/>
              <a:defRPr/>
            </a:pPr>
            <a:r>
              <a:rPr lang="en-US" dirty="0" err="1"/>
              <a:t>Cinematics</a:t>
            </a:r>
            <a:r>
              <a:rPr lang="en-US" dirty="0"/>
              <a:t> created with codec</a:t>
            </a:r>
          </a:p>
          <a:p>
            <a:pPr eaLnBrk="1" fontAlgn="auto" hangingPunct="1">
              <a:spcAft>
                <a:spcPts val="0"/>
              </a:spcAft>
              <a:buFont typeface="Arial" pitchFamily="34" charset="0"/>
              <a:buChar char="•"/>
              <a:defRPr/>
            </a:pPr>
            <a:r>
              <a:rPr lang="en-US" dirty="0"/>
              <a:t>Books</a:t>
            </a:r>
          </a:p>
          <a:p>
            <a:pPr eaLnBrk="1" fontAlgn="auto" hangingPunct="1">
              <a:spcAft>
                <a:spcPts val="0"/>
              </a:spcAft>
              <a:buFont typeface="Arial" pitchFamily="34" charset="0"/>
              <a:buChar char="•"/>
              <a:defRPr/>
            </a:pPr>
            <a:r>
              <a:rPr lang="en-US" dirty="0"/>
              <a:t>Journals</a:t>
            </a:r>
          </a:p>
          <a:p>
            <a:pPr eaLnBrk="1" fontAlgn="auto" hangingPunct="1">
              <a:spcAft>
                <a:spcPts val="0"/>
              </a:spcAft>
              <a:buFont typeface="Arial" pitchFamily="34" charset="0"/>
              <a:buChar char="•"/>
              <a:defRPr/>
            </a:pPr>
            <a:r>
              <a:rPr lang="en-US" dirty="0" err="1"/>
              <a:t>Codexes</a:t>
            </a:r>
            <a:endParaRPr lang="en-US" dirty="0"/>
          </a:p>
          <a:p>
            <a:pPr eaLnBrk="1" fontAlgn="auto" hangingPunct="1">
              <a:spcAft>
                <a:spcPts val="0"/>
              </a:spcAft>
              <a:buFont typeface="Arial" pitchFamily="34" charset="0"/>
              <a:buChar char="•"/>
              <a:defRPr/>
            </a:pPr>
            <a:r>
              <a:rPr lang="en-US" dirty="0"/>
              <a:t>Item Descriptions</a:t>
            </a:r>
          </a:p>
          <a:p>
            <a:pPr eaLnBrk="1" fontAlgn="auto" hangingPunct="1">
              <a:spcAft>
                <a:spcPts val="0"/>
              </a:spcAft>
              <a:buFont typeface="Arial" pitchFamily="34" charset="0"/>
              <a:buChar char="•"/>
              <a:defRPr/>
            </a:pPr>
            <a:r>
              <a:rPr lang="en-US" dirty="0"/>
              <a:t>Signs/Plaques</a:t>
            </a:r>
          </a:p>
          <a:p>
            <a:pPr eaLnBrk="1" fontAlgn="auto" hangingPunct="1">
              <a:spcAft>
                <a:spcPts val="0"/>
              </a:spcAft>
              <a:buFont typeface="Arial" pitchFamily="34" charset="0"/>
              <a:buChar char="•"/>
              <a:defRPr/>
            </a:pPr>
            <a:r>
              <a:rPr lang="en-US" dirty="0"/>
              <a:t>Dialogue with NPCs</a:t>
            </a:r>
          </a:p>
          <a:p>
            <a:pPr eaLnBrk="1" fontAlgn="auto" hangingPunct="1">
              <a:spcAft>
                <a:spcPts val="0"/>
              </a:spcAft>
              <a:buFont typeface="Arial" pitchFamily="34" charset="0"/>
              <a:buChar char="•"/>
              <a:defRPr/>
            </a:pPr>
            <a:r>
              <a:rPr lang="en-US" dirty="0"/>
              <a:t>Overheard Conversations</a:t>
            </a:r>
          </a:p>
          <a:p>
            <a:pPr eaLnBrk="1" fontAlgn="auto" hangingPunct="1">
              <a:spcAft>
                <a:spcPts val="0"/>
              </a:spcAft>
              <a:buFont typeface="Arial" pitchFamily="34" charset="0"/>
              <a:buChar char="•"/>
              <a:defRPr/>
            </a:pPr>
            <a:r>
              <a:rPr lang="en-US" dirty="0"/>
              <a:t>Dialogue Directed at Mute PC</a:t>
            </a:r>
          </a:p>
          <a:p>
            <a:pPr eaLnBrk="1" fontAlgn="auto" hangingPunct="1">
              <a:spcAft>
                <a:spcPts val="0"/>
              </a:spcAft>
              <a:buFont typeface="Arial" pitchFamily="34" charset="0"/>
              <a:buChar char="•"/>
              <a:defRPr/>
            </a:pPr>
            <a:r>
              <a:rPr lang="en-US" dirty="0"/>
              <a:t>Narration</a:t>
            </a:r>
          </a:p>
          <a:p>
            <a:pPr eaLnBrk="1" fontAlgn="auto" hangingPunct="1">
              <a:spcAft>
                <a:spcPts val="0"/>
              </a:spcAft>
              <a:buFont typeface="Arial" pitchFamily="34" charset="0"/>
              <a:buChar char="•"/>
              <a:defRPr/>
            </a:pPr>
            <a:r>
              <a:rPr lang="en-US" dirty="0"/>
              <a:t>Reactive narrative keyed to player actions</a:t>
            </a:r>
          </a:p>
          <a:p>
            <a:pPr eaLnBrk="1" fontAlgn="auto" hangingPunct="1">
              <a:spcAft>
                <a:spcPts val="0"/>
              </a:spcAft>
              <a:buFont typeface="Arial" pitchFamily="34" charset="0"/>
              <a:buChar char="•"/>
              <a:defRPr/>
            </a:pPr>
            <a:r>
              <a:rPr lang="en-US" dirty="0"/>
              <a:t>Barks</a:t>
            </a:r>
          </a:p>
          <a:p>
            <a:pPr eaLnBrk="1" fontAlgn="auto" hangingPunct="1">
              <a:spcAft>
                <a:spcPts val="0"/>
              </a:spcAft>
              <a:buFont typeface="Arial" pitchFamily="34" charset="0"/>
              <a:buChar char="•"/>
              <a:defRPr/>
            </a:pPr>
            <a:r>
              <a:rPr lang="en-US" dirty="0"/>
              <a:t>Graffiti</a:t>
            </a:r>
          </a:p>
          <a:p>
            <a:pPr eaLnBrk="1" fontAlgn="auto" hangingPunct="1">
              <a:spcAft>
                <a:spcPts val="0"/>
              </a:spcAft>
              <a:buFont typeface="Arial" pitchFamily="34" charset="0"/>
              <a:buChar char="•"/>
              <a:defRPr/>
            </a:pPr>
            <a:r>
              <a:rPr lang="en-US" dirty="0"/>
              <a:t>Flavor text</a:t>
            </a:r>
          </a:p>
          <a:p>
            <a:pPr eaLnBrk="1" fontAlgn="auto" hangingPunct="1">
              <a:spcAft>
                <a:spcPts val="0"/>
              </a:spcAft>
              <a:buFont typeface="Arial" pitchFamily="34" charset="0"/>
              <a:buChar char="•"/>
              <a:defRPr/>
            </a:pPr>
            <a:r>
              <a:rPr lang="en-US" dirty="0"/>
              <a:t>Loading screen</a:t>
            </a:r>
          </a:p>
          <a:p>
            <a:pPr eaLnBrk="1" fontAlgn="auto" hangingPunct="1">
              <a:spcAft>
                <a:spcPts val="0"/>
              </a:spcAft>
              <a:buFont typeface="Arial" pitchFamily="34" charset="0"/>
              <a:buChar char="•"/>
              <a:defRPr/>
            </a:pPr>
            <a:r>
              <a:rPr lang="en-US" dirty="0"/>
              <a:t>Documentation</a:t>
            </a:r>
          </a:p>
          <a:p>
            <a:pPr eaLnBrk="1" fontAlgn="auto" hangingPunct="1">
              <a:spcAft>
                <a:spcPts val="0"/>
              </a:spcAft>
              <a:buFont typeface="Arial" pitchFamily="34" charset="0"/>
              <a:buChar char="•"/>
              <a:defRPr/>
            </a:pPr>
            <a:r>
              <a:rPr lang="en-US" dirty="0"/>
              <a:t>Story setup text</a:t>
            </a:r>
          </a:p>
          <a:p>
            <a:pPr eaLnBrk="1" fontAlgn="auto" hangingPunct="1">
              <a:spcAft>
                <a:spcPts val="0"/>
              </a:spcAft>
              <a:buFont typeface="Arial" pitchFamily="34" charset="0"/>
              <a:buChar char="•"/>
              <a:defRPr/>
            </a:pPr>
            <a:r>
              <a:rPr lang="en-US" dirty="0"/>
              <a:t>Pre-recorded </a:t>
            </a:r>
            <a:r>
              <a:rPr lang="en-US" dirty="0" smtClean="0"/>
              <a:t>audio</a:t>
            </a:r>
            <a:endParaRPr lang="en-US" dirty="0"/>
          </a:p>
        </p:txBody>
      </p:sp>
      <p:sp>
        <p:nvSpPr>
          <p:cNvPr id="4" name="Content Placeholder 3"/>
          <p:cNvSpPr>
            <a:spLocks noGrp="1"/>
          </p:cNvSpPr>
          <p:nvPr>
            <p:ph sz="half" idx="2"/>
          </p:nvPr>
        </p:nvSpPr>
        <p:spPr/>
        <p:txBody>
          <a:bodyPr rtlCol="0">
            <a:normAutofit fontScale="55000" lnSpcReduction="20000"/>
          </a:bodyPr>
          <a:lstStyle/>
          <a:p>
            <a:pPr eaLnBrk="1" fontAlgn="auto" hangingPunct="1">
              <a:spcAft>
                <a:spcPts val="0"/>
              </a:spcAft>
              <a:buFont typeface="Arial" pitchFamily="34" charset="0"/>
              <a:buChar char="•"/>
              <a:defRPr/>
            </a:pPr>
            <a:r>
              <a:rPr lang="en-US" dirty="0" smtClean="0"/>
              <a:t>Radios (DJs, squad-chatter)</a:t>
            </a:r>
          </a:p>
          <a:p>
            <a:pPr eaLnBrk="1" fontAlgn="auto" hangingPunct="1">
              <a:spcAft>
                <a:spcPts val="0"/>
              </a:spcAft>
              <a:buFont typeface="Arial" pitchFamily="34" charset="0"/>
              <a:buChar char="•"/>
              <a:defRPr/>
            </a:pPr>
            <a:r>
              <a:rPr lang="en-US" dirty="0" smtClean="0"/>
              <a:t>Observed Incidents</a:t>
            </a:r>
          </a:p>
          <a:p>
            <a:pPr eaLnBrk="1" fontAlgn="auto" hangingPunct="1">
              <a:spcAft>
                <a:spcPts val="0"/>
              </a:spcAft>
              <a:buFont typeface="Arial" pitchFamily="34" charset="0"/>
              <a:buChar char="•"/>
              <a:defRPr/>
            </a:pPr>
            <a:r>
              <a:rPr lang="en-US" dirty="0" smtClean="0"/>
              <a:t>Organics</a:t>
            </a:r>
          </a:p>
          <a:p>
            <a:pPr eaLnBrk="1" fontAlgn="auto" hangingPunct="1">
              <a:spcAft>
                <a:spcPts val="0"/>
              </a:spcAft>
              <a:buFont typeface="Arial" pitchFamily="34" charset="0"/>
              <a:buChar char="•"/>
              <a:defRPr/>
            </a:pPr>
            <a:r>
              <a:rPr lang="en-US" dirty="0" smtClean="0"/>
              <a:t>Weather</a:t>
            </a:r>
          </a:p>
          <a:p>
            <a:pPr eaLnBrk="1" fontAlgn="auto" hangingPunct="1">
              <a:spcAft>
                <a:spcPts val="0"/>
              </a:spcAft>
              <a:buFont typeface="Arial" pitchFamily="34" charset="0"/>
              <a:buChar char="•"/>
              <a:defRPr/>
            </a:pPr>
            <a:r>
              <a:rPr lang="en-US" dirty="0" smtClean="0"/>
              <a:t>Architecture</a:t>
            </a:r>
          </a:p>
          <a:p>
            <a:pPr eaLnBrk="1" fontAlgn="auto" hangingPunct="1">
              <a:spcAft>
                <a:spcPts val="0"/>
              </a:spcAft>
              <a:buFont typeface="Arial" pitchFamily="34" charset="0"/>
              <a:buChar char="•"/>
              <a:defRPr/>
            </a:pPr>
            <a:r>
              <a:rPr lang="en-US" dirty="0" smtClean="0"/>
              <a:t>Decorations</a:t>
            </a:r>
          </a:p>
          <a:p>
            <a:pPr eaLnBrk="1" fontAlgn="auto" hangingPunct="1">
              <a:spcAft>
                <a:spcPts val="0"/>
              </a:spcAft>
              <a:buFont typeface="Arial" pitchFamily="34" charset="0"/>
              <a:buChar char="•"/>
              <a:defRPr/>
            </a:pPr>
            <a:r>
              <a:rPr lang="en-US" dirty="0" smtClean="0"/>
              <a:t>Home Furnishings</a:t>
            </a:r>
          </a:p>
          <a:p>
            <a:pPr eaLnBrk="1" fontAlgn="auto" hangingPunct="1">
              <a:spcAft>
                <a:spcPts val="0"/>
              </a:spcAft>
              <a:buFont typeface="Arial" pitchFamily="34" charset="0"/>
              <a:buChar char="•"/>
              <a:defRPr/>
            </a:pPr>
            <a:r>
              <a:rPr lang="en-US" dirty="0" smtClean="0"/>
              <a:t>Location</a:t>
            </a:r>
          </a:p>
          <a:p>
            <a:pPr eaLnBrk="1" fontAlgn="auto" hangingPunct="1">
              <a:spcAft>
                <a:spcPts val="0"/>
              </a:spcAft>
              <a:buFont typeface="Arial" pitchFamily="34" charset="0"/>
              <a:buChar char="•"/>
              <a:defRPr/>
            </a:pPr>
            <a:r>
              <a:rPr lang="en-US" dirty="0" smtClean="0"/>
              <a:t>Video monitors (live and pre-recorded)</a:t>
            </a:r>
          </a:p>
          <a:p>
            <a:pPr eaLnBrk="1" fontAlgn="auto" hangingPunct="1">
              <a:spcAft>
                <a:spcPts val="0"/>
              </a:spcAft>
              <a:buFont typeface="Arial" pitchFamily="34" charset="0"/>
              <a:buChar char="•"/>
              <a:defRPr/>
            </a:pPr>
            <a:r>
              <a:rPr lang="en-US" dirty="0" smtClean="0"/>
              <a:t>Clothing</a:t>
            </a:r>
          </a:p>
          <a:p>
            <a:pPr eaLnBrk="1" fontAlgn="auto" hangingPunct="1">
              <a:spcAft>
                <a:spcPts val="0"/>
              </a:spcAft>
              <a:buFont typeface="Arial" pitchFamily="34" charset="0"/>
              <a:buChar char="•"/>
              <a:defRPr/>
            </a:pPr>
            <a:r>
              <a:rPr lang="en-US" dirty="0" smtClean="0"/>
              <a:t>Accessories</a:t>
            </a:r>
          </a:p>
          <a:p>
            <a:pPr eaLnBrk="1" fontAlgn="auto" hangingPunct="1">
              <a:spcAft>
                <a:spcPts val="0"/>
              </a:spcAft>
              <a:buFont typeface="Arial" pitchFamily="34" charset="0"/>
              <a:buChar char="•"/>
              <a:defRPr/>
            </a:pPr>
            <a:r>
              <a:rPr lang="en-US" dirty="0" smtClean="0"/>
              <a:t>Body Art</a:t>
            </a:r>
          </a:p>
          <a:p>
            <a:pPr eaLnBrk="1" fontAlgn="auto" hangingPunct="1">
              <a:spcAft>
                <a:spcPts val="0"/>
              </a:spcAft>
              <a:buFont typeface="Arial" pitchFamily="34" charset="0"/>
              <a:buChar char="•"/>
              <a:defRPr/>
            </a:pPr>
            <a:r>
              <a:rPr lang="en-US" dirty="0" smtClean="0"/>
              <a:t>Grooming</a:t>
            </a:r>
          </a:p>
          <a:p>
            <a:pPr eaLnBrk="1" fontAlgn="auto" hangingPunct="1">
              <a:spcAft>
                <a:spcPts val="0"/>
              </a:spcAft>
              <a:buFont typeface="Arial" pitchFamily="34" charset="0"/>
              <a:buChar char="•"/>
              <a:defRPr/>
            </a:pPr>
            <a:r>
              <a:rPr lang="en-US" dirty="0" smtClean="0"/>
              <a:t>Titles</a:t>
            </a:r>
          </a:p>
          <a:p>
            <a:pPr eaLnBrk="1" fontAlgn="auto" hangingPunct="1">
              <a:spcAft>
                <a:spcPts val="0"/>
              </a:spcAft>
              <a:buFont typeface="Arial" pitchFamily="34" charset="0"/>
              <a:buChar char="•"/>
              <a:defRPr/>
            </a:pPr>
            <a:r>
              <a:rPr lang="en-US" dirty="0" smtClean="0"/>
              <a:t>NPC non-verbal attitudes</a:t>
            </a:r>
          </a:p>
          <a:p>
            <a:pPr eaLnBrk="1" fontAlgn="auto" hangingPunct="1">
              <a:spcAft>
                <a:spcPts val="0"/>
              </a:spcAft>
              <a:buFont typeface="Arial" pitchFamily="34" charset="0"/>
              <a:buChar char="•"/>
              <a:defRPr/>
            </a:pPr>
            <a:r>
              <a:rPr lang="en-US" dirty="0" smtClean="0"/>
              <a:t>Emotes</a:t>
            </a:r>
          </a:p>
          <a:p>
            <a:pPr eaLnBrk="1" fontAlgn="auto" hangingPunct="1">
              <a:spcAft>
                <a:spcPts val="0"/>
              </a:spcAft>
              <a:buFont typeface="Arial" pitchFamily="34" charset="0"/>
              <a:buChar char="•"/>
              <a:defRPr/>
            </a:pPr>
            <a:r>
              <a:rPr lang="en-US" dirty="0" smtClean="0"/>
              <a:t>Tombstone Epitaphs</a:t>
            </a:r>
          </a:p>
          <a:p>
            <a:pPr eaLnBrk="1" fontAlgn="auto" hangingPunct="1">
              <a:spcAft>
                <a:spcPts val="0"/>
              </a:spcAft>
              <a:buFont typeface="Arial" pitchFamily="34" charset="0"/>
              <a:buChar char="•"/>
              <a:defRPr/>
            </a:pPr>
            <a:r>
              <a:rPr lang="en-US" dirty="0" smtClean="0"/>
              <a:t>Menu choices</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ctrTitle"/>
          </p:nvPr>
        </p:nvSpPr>
        <p:spPr/>
        <p:txBody>
          <a:bodyPr/>
          <a:lstStyle/>
          <a:p>
            <a:pPr eaLnBrk="1" hangingPunct="1"/>
            <a:r>
              <a:rPr lang="en-US" smtClean="0"/>
              <a:t>We will write better.</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You know you can.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1"/>
          <p:cNvSpPr>
            <a:spLocks noGrp="1"/>
          </p:cNvSpPr>
          <p:nvPr>
            <p:ph type="ctrTitle"/>
          </p:nvPr>
        </p:nvSpPr>
        <p:spPr/>
        <p:txBody>
          <a:bodyPr/>
          <a:lstStyle/>
          <a:p>
            <a:pPr eaLnBrk="1" hangingPunct="1"/>
            <a:r>
              <a:rPr lang="en-US" smtClean="0"/>
              <a:t>Period.</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3026</TotalTime>
  <Words>5417</Words>
  <Application>Microsoft Office PowerPoint</Application>
  <PresentationFormat>On-screen Show (4:3)</PresentationFormat>
  <Paragraphs>814</Paragraphs>
  <Slides>225</Slides>
  <Notes>144</Notes>
  <HiddenSlides>0</HiddenSlides>
  <MMClips>0</MMClips>
  <ScaleCrop>false</ScaleCrop>
  <HeadingPairs>
    <vt:vector size="6" baseType="variant">
      <vt:variant>
        <vt:lpstr>Fonts Used</vt:lpstr>
      </vt:variant>
      <vt:variant>
        <vt:i4>6</vt:i4>
      </vt:variant>
      <vt:variant>
        <vt:lpstr>Design Template</vt:lpstr>
      </vt:variant>
      <vt:variant>
        <vt:i4>18</vt:i4>
      </vt:variant>
      <vt:variant>
        <vt:lpstr>Slide Titles</vt:lpstr>
      </vt:variant>
      <vt:variant>
        <vt:i4>225</vt:i4>
      </vt:variant>
    </vt:vector>
  </HeadingPairs>
  <TitlesOfParts>
    <vt:vector size="249" baseType="lpstr">
      <vt:lpstr>Arial</vt:lpstr>
      <vt:lpstr>Calibri</vt:lpstr>
      <vt:lpstr>Rockwell Extra Bold</vt:lpstr>
      <vt:lpstr>Minecraftia Regular</vt:lpstr>
      <vt:lpstr>MS PGothic</vt:lpstr>
      <vt:lpstr>Wingdings</vt:lpstr>
      <vt:lpstr>Default Design</vt:lpstr>
      <vt:lpstr>Office Theme</vt:lpstr>
      <vt:lpstr>1_Default Design</vt:lpstr>
      <vt:lpstr>1_Office Theme</vt:lpstr>
      <vt:lpstr>3_Default Design</vt:lpstr>
      <vt:lpstr>2_Default Design</vt:lpstr>
      <vt:lpstr>4_Default Design</vt:lpstr>
      <vt:lpstr>1_Office Theme</vt:lpstr>
      <vt:lpstr>1_Office Theme</vt:lpstr>
      <vt:lpstr>1_Office Theme</vt:lpstr>
      <vt:lpstr>1_Office Theme</vt:lpstr>
      <vt:lpstr>1_Office Theme</vt:lpstr>
      <vt:lpstr>1_Office Theme</vt:lpstr>
      <vt:lpstr>1_Office Theme</vt:lpstr>
      <vt:lpstr>1_Office Theme</vt:lpstr>
      <vt:lpstr>1_Office Theme</vt:lpstr>
      <vt:lpstr>1_Office Theme</vt:lpstr>
      <vt:lpstr>1_Office Theme</vt:lpstr>
      <vt:lpstr>Slide 1</vt:lpstr>
      <vt:lpstr>Slide 2</vt:lpstr>
      <vt:lpstr>Slide 3</vt:lpstr>
      <vt:lpstr>Slide 4</vt:lpstr>
      <vt:lpstr>Slide 5</vt:lpstr>
      <vt:lpstr>“The best way to predict the future is to invent it.”  – Alan Kay </vt:lpstr>
      <vt:lpstr>Slide 7</vt:lpstr>
      <vt:lpstr>Slide 8</vt:lpstr>
      <vt:lpstr>Slide 9</vt:lpstr>
      <vt:lpstr>Slide 10</vt:lpstr>
      <vt:lpstr>Slide 11</vt:lpstr>
      <vt:lpstr>“If you don't fail at least 90 percent of the time, you're not aiming high enough.” – Alan Kay </vt:lpstr>
      <vt:lpstr>Slide 13</vt:lpstr>
      <vt:lpstr>Slide 14</vt:lpstr>
      <vt:lpstr>Slide 15</vt:lpstr>
      <vt:lpstr>“Most software today is very much like an Egyptian pyramid with millions of bricks piled on top of each other, with no structural integrity, but just done by brute force and thousands of slaves.”  – Alan Kay </vt:lpstr>
      <vt:lpstr>“Most software today is very much like an Egyptian pyramid with millions of bricks piled on top of each other, with no structural integrity, but just done by brute force and thousands of slaves.”  – Alan Kay </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Inventing the Future: MIGS Brain Dump 14 November 2012</vt:lpstr>
      <vt:lpstr>Past</vt:lpstr>
      <vt:lpstr>In the beginning was the word.</vt:lpstr>
      <vt:lpstr>Then a picture was worth a thousand of them.</vt:lpstr>
      <vt:lpstr>Present</vt:lpstr>
      <vt:lpstr>Clichés</vt:lpstr>
      <vt:lpstr>Stereotypes</vt:lpstr>
      <vt:lpstr>Cinematics</vt:lpstr>
      <vt:lpstr>Text Dumps</vt:lpstr>
      <vt:lpstr>Linear storytelling</vt:lpstr>
      <vt:lpstr>You might conclude that...</vt:lpstr>
      <vt:lpstr>Writers are either…</vt:lpstr>
      <vt:lpstr>Lazy,</vt:lpstr>
      <vt:lpstr>Ignorant,</vt:lpstr>
      <vt:lpstr>or ignored.</vt:lpstr>
      <vt:lpstr>Technology moves so fast!</vt:lpstr>
      <vt:lpstr>Technology is only now good enough to tell stories!</vt:lpstr>
      <vt:lpstr>Past</vt:lpstr>
      <vt:lpstr>The Great Train Robbery</vt:lpstr>
      <vt:lpstr>Birth of a Nation</vt:lpstr>
      <vt:lpstr>12 Years</vt:lpstr>
      <vt:lpstr>Colossal Cave</vt:lpstr>
      <vt:lpstr>Today</vt:lpstr>
      <vt:lpstr>36 Years</vt:lpstr>
      <vt:lpstr>It’s not the technology. It’s us.</vt:lpstr>
      <vt:lpstr>Slide 77</vt:lpstr>
      <vt:lpstr>Present</vt:lpstr>
      <vt:lpstr>Creators are more creative the tighter the parameters.</vt:lpstr>
      <vt:lpstr>A relationship in 10 tweets.</vt:lpstr>
      <vt:lpstr>Slide 81</vt:lpstr>
      <vt:lpstr>A story in 3 dialogue trees. </vt:lpstr>
      <vt:lpstr>Slide 83</vt:lpstr>
      <vt:lpstr>For sale</vt:lpstr>
      <vt:lpstr>Future</vt:lpstr>
      <vt:lpstr>We will…</vt:lpstr>
      <vt:lpstr>Forget AI.</vt:lpstr>
      <vt:lpstr>Stop looking for excuses to be</vt:lpstr>
      <vt:lpstr>Stop pretending we invented stuff people have been doing for centuries.</vt:lpstr>
      <vt:lpstr>Learn from the past.</vt:lpstr>
      <vt:lpstr>Learn the craft.</vt:lpstr>
      <vt:lpstr>Wed story and gameplay.</vt:lpstr>
      <vt:lpstr>Construct narrative the way players play.</vt:lpstr>
      <vt:lpstr>Wed authorial and emergent storytelling.</vt:lpstr>
      <vt:lpstr>Adapt to new mediums.</vt:lpstr>
      <vt:lpstr>Experiment!</vt:lpstr>
      <vt:lpstr>37 Story Delivery Systems</vt:lpstr>
      <vt:lpstr>We will write better.</vt:lpstr>
      <vt:lpstr>Period.</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The future of video games</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dc:creator>
  <cp:lastModifiedBy>Richard</cp:lastModifiedBy>
  <cp:revision>57</cp:revision>
  <dcterms:created xsi:type="dcterms:W3CDTF">2012-10-26T05:05:11Z</dcterms:created>
  <dcterms:modified xsi:type="dcterms:W3CDTF">2012-11-18T20:26:26Z</dcterms:modified>
</cp:coreProperties>
</file>